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5" r:id="rId3"/>
  </p:sldMasterIdLst>
  <p:sldIdLst>
    <p:sldId id="259" r:id="rId4"/>
    <p:sldId id="261" r:id="rId5"/>
    <p:sldId id="262" r:id="rId6"/>
    <p:sldId id="263" r:id="rId7"/>
    <p:sldId id="264" r:id="rId8"/>
    <p:sldId id="265" r:id="rId9"/>
    <p:sldId id="266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17D5E9"/>
    <a:srgbClr val="E87EBB"/>
    <a:srgbClr val="2EBED2"/>
    <a:srgbClr val="22DEDA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C62C6-373A-4575-AB07-312290E26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EB5CB-D91D-4884-AF5D-BF2A46B21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229C3-0C76-4C25-9113-C8416B5BE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0411E-20BF-40E7-8E96-77F304F2C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53195-966C-47D8-B120-FC10D74A8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26BF-B213-4671-BE1D-162F4AA70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57D7E-DD3D-4D1B-833D-A9C2DD593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3A45C-BB8F-4260-9E8D-853AD6990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9C5CB-C807-409A-9FFF-46C0B21CF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4C6FB-77E1-400C-9F61-1F0A66BA5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8AA6E-C42D-4637-87AE-CBE8D47B3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1DF9C-8C94-43B2-835E-8CF8686F7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B66A-8C18-4EC5-AB4E-EC83C2E92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E8BB8-32B3-4B93-81F3-84765A834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075EB-D93C-4E94-AD78-E9ED01FF4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86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C8FB-24CC-40F0-AA9A-225C2BCF8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24D16-18C4-40E1-BB70-697A08BAA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5C901-CF2B-4042-BF3D-B0E3DAB94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D23F1-540F-46E1-9EC5-0AE07029A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2C656-5AB4-4F95-8551-A86E68DC2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86B56-BA8A-4D7A-859E-0C2DDFD52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3309E-2974-4147-85B1-6EB1856D9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45078-70C0-4F36-813E-69ED5F254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F8985-FAAE-49BC-A400-606799450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CB932-1671-449F-8F57-71F7A3F12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A2AB1-9F22-4E05-A068-506ED02DF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C4F6B-8973-48E9-95BB-7596B2E5E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83296-C49F-40EA-9147-D5E08A3C1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0CCBC-4504-4D43-AEAF-B4C74BC7D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34BAC-3956-4E7E-8C4E-814A42A47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762A-FC15-4A79-9BCA-F521EA481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42E4A-A514-4B7D-BEFA-0D6CF7577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B5B18-B56B-439E-BF59-8B26912F3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586D13-1B10-4F51-B1EE-BD2499F41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1DB269A-7006-46C5-86DD-1ED533354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07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0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086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7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8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090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1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2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3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4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5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6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7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073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4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063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065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6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7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8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9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0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1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2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206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080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1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2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3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84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100D45D3-81A5-4EAE-A097-C8B99EEF5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9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4191000" y="1676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62000" y="8382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</a:rPr>
              <a:t>1. Khu vực chính của bàn phím gồm các hàng phím nào ?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5800" y="2057400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</a:rPr>
              <a:t>2. Chỉ ra hai phím có gai ?</a:t>
            </a:r>
            <a:r>
              <a:rPr lang="en-US" sz="36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9600" y="2965450"/>
            <a:ext cx="39243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762000" y="2667000"/>
            <a:ext cx="2057400" cy="533400"/>
          </a:xfrm>
          <a:prstGeom prst="wedgeRectCallout">
            <a:avLst>
              <a:gd name="adj1" fmla="val 96144"/>
              <a:gd name="adj2" fmla="val 54463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Hàng phím số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762000" y="3276600"/>
            <a:ext cx="2133600" cy="762000"/>
          </a:xfrm>
          <a:prstGeom prst="wedgeRectCallout">
            <a:avLst>
              <a:gd name="adj1" fmla="val 76787"/>
              <a:gd name="adj2" fmla="val -27708"/>
            </a:avLst>
          </a:prstGeom>
          <a:solidFill>
            <a:schemeClr val="bg1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Hàng phím trên</a:t>
            </a:r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6705600" y="2743200"/>
            <a:ext cx="2133600" cy="381000"/>
          </a:xfrm>
          <a:prstGeom prst="wedgeRectCallout">
            <a:avLst>
              <a:gd name="adj1" fmla="val -76713"/>
              <a:gd name="adj2" fmla="val 207083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Hàng phím cơ sở</a:t>
            </a:r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7010400" y="3505200"/>
            <a:ext cx="1828800" cy="685800"/>
          </a:xfrm>
          <a:prstGeom prst="wedgeRectCallout">
            <a:avLst>
              <a:gd name="adj1" fmla="val -114583"/>
              <a:gd name="adj2" fmla="val 9491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0000FF"/>
                </a:solidFill>
              </a:rPr>
              <a:t>Hàng phím dưới</a:t>
            </a:r>
            <a:endParaRPr lang="en-US" sz="2000">
              <a:solidFill>
                <a:srgbClr val="0000FF"/>
              </a:solidFill>
            </a:endParaRPr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505200"/>
            <a:ext cx="39243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4303713" y="4991100"/>
            <a:ext cx="2173287" cy="723900"/>
          </a:xfrm>
          <a:prstGeom prst="wedgeRectCallout">
            <a:avLst>
              <a:gd name="adj1" fmla="val -52412"/>
              <a:gd name="adj2" fmla="val -182676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000" b="1">
                <a:solidFill>
                  <a:srgbClr val="0000FF"/>
                </a:solidFill>
              </a:rPr>
              <a:t>Phím có gai: phím J</a:t>
            </a:r>
          </a:p>
          <a:p>
            <a:pPr eaLnBrk="0" hangingPunct="0"/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1371600" y="4991100"/>
            <a:ext cx="2166938" cy="723900"/>
          </a:xfrm>
          <a:prstGeom prst="wedgeRectCallout">
            <a:avLst>
              <a:gd name="adj1" fmla="val 46190"/>
              <a:gd name="adj2" fmla="val -178727"/>
            </a:avLst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000" b="1">
                <a:solidFill>
                  <a:srgbClr val="0000FF"/>
                </a:solidFill>
              </a:rPr>
              <a:t>Phím có gai: phím F</a:t>
            </a:r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6157" name="WordArt 17"/>
          <p:cNvSpPr>
            <a:spLocks noChangeArrowheads="1" noChangeShapeType="1" noTextEdit="1"/>
          </p:cNvSpPr>
          <p:nvPr/>
        </p:nvSpPr>
        <p:spPr bwMode="auto">
          <a:xfrm>
            <a:off x="2057400" y="0"/>
            <a:ext cx="5562600" cy="822325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28" grpId="0" animBg="1"/>
      <p:bldP spid="5128" grpId="1" animBg="1"/>
      <p:bldP spid="5129" grpId="0" animBg="1"/>
      <p:bldP spid="5129" grpId="1" animBg="1"/>
      <p:bldP spid="5131" grpId="0" animBg="1"/>
      <p:bldP spid="51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icture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67800" cy="6781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2286000" y="3810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26"/>
              </a:avLst>
            </a:prstTxWarp>
          </a:bodyPr>
          <a:lstStyle/>
          <a:p>
            <a:pPr algn="ctr">
              <a:defRPr/>
            </a:pPr>
            <a:r>
              <a:rPr lang="en-US" sz="4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00">
                        <a:alpha val="50000"/>
                      </a:srgbClr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</a:rPr>
              <a:t>Chuột máy tính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4191000" y="1676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3400" y="1295400"/>
            <a:ext cx="548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3600" b="1" i="1">
                <a:solidFill>
                  <a:srgbClr val="FF0000"/>
                </a:solidFill>
              </a:rPr>
              <a:t>1. Chuột máy tính:</a:t>
            </a:r>
          </a:p>
        </p:txBody>
      </p:sp>
      <p:pic>
        <p:nvPicPr>
          <p:cNvPr id="2" name="Picture 6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500" y="4265613"/>
            <a:ext cx="28956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700" y="4233863"/>
            <a:ext cx="2971800" cy="262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 descr="show_image_in_imgta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94400" y="4248150"/>
            <a:ext cx="30480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57200" y="1905000"/>
            <a:ext cx="8382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900" b="1" i="1">
                <a:solidFill>
                  <a:srgbClr val="0000FF"/>
                </a:solidFill>
              </a:rPr>
              <a:t>a. Tác dụng: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900" b="1" i="1">
                <a:solidFill>
                  <a:srgbClr val="0000FF"/>
                </a:solidFill>
              </a:rPr>
              <a:t>Chuột giúp em </a:t>
            </a:r>
            <a:r>
              <a:rPr lang="vi-VN" sz="2900" b="1" i="1">
                <a:solidFill>
                  <a:srgbClr val="0000FF"/>
                </a:solidFill>
              </a:rPr>
              <a:t>đ</a:t>
            </a:r>
            <a:r>
              <a:rPr lang="en-US" sz="2900" b="1" i="1">
                <a:solidFill>
                  <a:srgbClr val="0000FF"/>
                </a:solidFill>
              </a:rPr>
              <a:t>iều khiển máy tính </a:t>
            </a:r>
            <a:r>
              <a:rPr lang="vi-VN" sz="2900" b="1" i="1">
                <a:solidFill>
                  <a:srgbClr val="0000FF"/>
                </a:solidFill>
              </a:rPr>
              <a:t>đư</a:t>
            </a:r>
            <a:r>
              <a:rPr lang="en-US" sz="2900" b="1" i="1">
                <a:solidFill>
                  <a:srgbClr val="0000FF"/>
                </a:solidFill>
              </a:rPr>
              <a:t>ợc thuận tiện và nhanh chóng</a:t>
            </a:r>
            <a:r>
              <a:rPr lang="en-US" b="1" i="1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71600"/>
            <a:ext cx="9144000" cy="1828800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sz="3200" smtClean="0">
                <a:solidFill>
                  <a:srgbClr val="0000FF"/>
                </a:solidFill>
                <a:latin typeface="Arial" charset="0"/>
              </a:rPr>
              <a:t>b. Cấu tạo:</a:t>
            </a:r>
            <a:br>
              <a:rPr lang="en-US" sz="3200" smtClean="0">
                <a:solidFill>
                  <a:srgbClr val="0000FF"/>
                </a:solidFill>
                <a:latin typeface="Arial" charset="0"/>
              </a:rPr>
            </a:br>
            <a:r>
              <a:rPr lang="en-US" sz="3200" smtClean="0">
                <a:solidFill>
                  <a:srgbClr val="0000FF"/>
                </a:solidFill>
                <a:latin typeface="Arial" charset="0"/>
              </a:rPr>
              <a:t>Mặt trên của chuột có 2 nút: nút trái và nút phải, giữa hai nút có một con lăn. </a:t>
            </a:r>
          </a:p>
        </p:txBody>
      </p:sp>
      <p:pic>
        <p:nvPicPr>
          <p:cNvPr id="8195" name="Picture 3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038600"/>
            <a:ext cx="3810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52400" y="1311275"/>
            <a:ext cx="8991600" cy="144621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</a:rPr>
              <a:t>Quan sát chuột, em hãy nêu những thành phần của chuột mà em biết?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1752600" y="4724400"/>
            <a:ext cx="1600200" cy="6858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4419600" y="3886200"/>
            <a:ext cx="2743200" cy="3810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886200" y="4343400"/>
            <a:ext cx="3429000" cy="8382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52400" y="5029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Nút trái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162800" y="3505200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Nút phải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315200" y="48768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Con lăn</a:t>
            </a:r>
          </a:p>
        </p:txBody>
      </p:sp>
      <p:sp>
        <p:nvSpPr>
          <p:cNvPr id="8204" name="WordArt 12"/>
          <p:cNvSpPr>
            <a:spLocks noChangeArrowheads="1" noChangeShapeType="1" noTextEdit="1"/>
          </p:cNvSpPr>
          <p:nvPr/>
        </p:nvSpPr>
        <p:spPr bwMode="auto">
          <a:xfrm>
            <a:off x="2286000" y="3810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26"/>
              </a:avLst>
            </a:prstTxWarp>
          </a:bodyPr>
          <a:lstStyle/>
          <a:p>
            <a:pPr algn="ctr">
              <a:defRPr/>
            </a:pPr>
            <a:r>
              <a:rPr lang="en-US" sz="4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00">
                        <a:alpha val="50000"/>
                      </a:srgbClr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</a:rPr>
              <a:t>Chuột máy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6" grpId="0" animBg="1"/>
      <p:bldP spid="8196" grpId="1" animBg="1"/>
      <p:bldP spid="8197" grpId="0" animBg="1"/>
      <p:bldP spid="8198" grpId="0" animBg="1"/>
      <p:bldP spid="8199" grpId="0" animBg="1"/>
      <p:bldP spid="8200" grpId="0"/>
      <p:bldP spid="8201" grpId="0"/>
      <p:bldP spid="82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4800600" cy="457200"/>
          </a:xfrm>
        </p:spPr>
        <p:txBody>
          <a:bodyPr/>
          <a:lstStyle/>
          <a:p>
            <a:pPr eaLnBrk="1" hangingPunct="1"/>
            <a:r>
              <a:rPr lang="en-US" sz="3600" b="1" i="1" smtClean="0">
                <a:solidFill>
                  <a:srgbClr val="FF0000"/>
                </a:solidFill>
                <a:latin typeface="Arial" charset="0"/>
              </a:rPr>
              <a:t>2. Sử dụng chuột: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458200" cy="20574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0000FF"/>
                </a:solidFill>
                <a:latin typeface="Arial" charset="0"/>
              </a:rPr>
              <a:t>        </a:t>
            </a:r>
            <a:r>
              <a:rPr lang="en-US" sz="2800" smtClean="0">
                <a:solidFill>
                  <a:srgbClr val="0000FF"/>
                </a:solidFill>
                <a:latin typeface="Arial" charset="0"/>
              </a:rPr>
              <a:t>a) Cách cầm chuột: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latin typeface="Arial" charset="0"/>
              </a:rPr>
              <a:t>	</a:t>
            </a:r>
            <a:r>
              <a:rPr lang="en-US" sz="2800" b="1" i="1" smtClean="0">
                <a:solidFill>
                  <a:srgbClr val="FF0066"/>
                </a:solidFill>
                <a:latin typeface="Arial" charset="0"/>
              </a:rPr>
              <a:t>Cầm chuột nh</a:t>
            </a:r>
            <a:r>
              <a:rPr lang="vi-VN" sz="2800" b="1" i="1" smtClean="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800" b="1" i="1" smtClean="0">
                <a:solidFill>
                  <a:srgbClr val="FF0066"/>
                </a:solidFill>
                <a:latin typeface="Arial" charset="0"/>
              </a:rPr>
              <a:t> thế nào cho </a:t>
            </a:r>
            <a:r>
              <a:rPr lang="vi-VN" sz="2800" b="1" i="1" smtClean="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 b="1" i="1" smtClean="0">
                <a:solidFill>
                  <a:srgbClr val="FF0066"/>
                </a:solidFill>
                <a:latin typeface="Arial" charset="0"/>
              </a:rPr>
              <a:t>úng?</a:t>
            </a:r>
            <a:endParaRPr lang="en-US" sz="2800" smtClean="0">
              <a:solidFill>
                <a:srgbClr val="FF0066"/>
              </a:solidFill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rgbClr val="0000FF"/>
                </a:solidFill>
                <a:latin typeface="Arial" charset="0"/>
                <a:sym typeface="Wingdings 2" pitchFamily="18" charset="2"/>
              </a:rPr>
              <a:t></a:t>
            </a:r>
            <a:r>
              <a:rPr lang="en-US" sz="2800" smtClean="0">
                <a:solidFill>
                  <a:srgbClr val="0000FF"/>
                </a:solidFill>
                <a:latin typeface="Arial" charset="0"/>
              </a:rPr>
              <a:t> Đặt úp bàn tay phải lên chuột, ngón trỏ </a:t>
            </a:r>
            <a:r>
              <a:rPr lang="vi-VN" sz="2800" smtClean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 smtClean="0">
                <a:solidFill>
                  <a:srgbClr val="0000FF"/>
                </a:solidFill>
                <a:latin typeface="Arial" charset="0"/>
              </a:rPr>
              <a:t>ặt vào nút trái của chuột, ngón giữa </a:t>
            </a:r>
            <a:r>
              <a:rPr lang="vi-VN" sz="2800" smtClean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 smtClean="0">
                <a:solidFill>
                  <a:srgbClr val="0000FF"/>
                </a:solidFill>
                <a:latin typeface="Arial" charset="0"/>
              </a:rPr>
              <a:t>ặt vào nút phải của chuột.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rgbClr val="0000FF"/>
                </a:solidFill>
                <a:latin typeface="Arial" charset="0"/>
                <a:sym typeface="Wingdings 2" pitchFamily="18" charset="2"/>
              </a:rPr>
              <a:t></a:t>
            </a:r>
            <a:r>
              <a:rPr lang="en-US" sz="2800" smtClean="0">
                <a:solidFill>
                  <a:srgbClr val="0000FF"/>
                </a:solidFill>
                <a:latin typeface="Arial" charset="0"/>
              </a:rPr>
              <a:t> Các ngón còn lại cầm giữ hai bên chuột.</a:t>
            </a:r>
          </a:p>
        </p:txBody>
      </p:sp>
      <p:pic>
        <p:nvPicPr>
          <p:cNvPr id="9220" name="Picture 4" descr="u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581400"/>
            <a:ext cx="5410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2286000" y="762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26"/>
              </a:avLst>
            </a:prstTxWarp>
          </a:bodyPr>
          <a:lstStyle/>
          <a:p>
            <a:pPr algn="ctr">
              <a:defRPr/>
            </a:pPr>
            <a:r>
              <a:rPr lang="en-US" sz="4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00">
                        <a:alpha val="50000"/>
                      </a:srgbClr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</a:rPr>
              <a:t>Chuột máy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066800" y="1890713"/>
            <a:ext cx="72834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/>
              <a:t>                             </a:t>
            </a:r>
            <a:r>
              <a:rPr lang="en-US" sz="3200">
                <a:solidFill>
                  <a:srgbClr val="0000FF"/>
                </a:solidFill>
              </a:rPr>
              <a:t>Trên màn hình, em thấy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>
                <a:solidFill>
                  <a:srgbClr val="0000FF"/>
                </a:solidFill>
              </a:rPr>
              <a:t>hình mũi tên  . Mỗi khi em thay </a:t>
            </a:r>
            <a:r>
              <a:rPr lang="vi-VN" sz="3200">
                <a:solidFill>
                  <a:srgbClr val="0000FF"/>
                </a:solidFill>
              </a:rPr>
              <a:t>đ</a:t>
            </a:r>
            <a:r>
              <a:rPr lang="en-US" sz="3200">
                <a:solidFill>
                  <a:srgbClr val="0000FF"/>
                </a:solidFill>
              </a:rPr>
              <a:t>ổi vị trí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>
                <a:solidFill>
                  <a:srgbClr val="0000FF"/>
                </a:solidFill>
              </a:rPr>
              <a:t>của chuột thì hình mũi tên cũng di chuyển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>
                <a:solidFill>
                  <a:srgbClr val="0000FF"/>
                </a:solidFill>
              </a:rPr>
              <a:t>theo.Mũi tên </a:t>
            </a:r>
            <a:r>
              <a:rPr lang="vi-VN" sz="3200">
                <a:solidFill>
                  <a:srgbClr val="0000FF"/>
                </a:solidFill>
              </a:rPr>
              <a:t>đ</a:t>
            </a:r>
            <a:r>
              <a:rPr lang="en-US" sz="3200">
                <a:solidFill>
                  <a:srgbClr val="0000FF"/>
                </a:solidFill>
              </a:rPr>
              <a:t>ó chính là con trỏ chuột.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>
                <a:solidFill>
                  <a:srgbClr val="0000FF"/>
                </a:solidFill>
              </a:rPr>
              <a:t>Con trỏ chuột còn có những dạng khác nh</a:t>
            </a:r>
            <a:r>
              <a:rPr lang="vi-VN" sz="3200">
                <a:solidFill>
                  <a:srgbClr val="0000FF"/>
                </a:solidFill>
              </a:rPr>
              <a:t>ư</a:t>
            </a:r>
            <a:r>
              <a:rPr lang="en-US" sz="3200">
                <a:solidFill>
                  <a:srgbClr val="0000FF"/>
                </a:solidFill>
              </a:rPr>
              <a:t>:</a:t>
            </a:r>
          </a:p>
          <a:p>
            <a:pPr eaLnBrk="0" hangingPunct="0"/>
            <a:endParaRPr lang="en-US" sz="320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/>
          <a:srcRect l="39757" t="28613" r="56961" b="67555"/>
          <a:stretch>
            <a:fillRect/>
          </a:stretch>
        </p:blipFill>
        <p:spPr bwMode="auto">
          <a:xfrm>
            <a:off x="2057400" y="4841875"/>
            <a:ext cx="533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/>
          <a:srcRect l="39978" t="27176" r="56427" b="67322"/>
          <a:stretch>
            <a:fillRect/>
          </a:stretch>
        </p:blipFill>
        <p:spPr bwMode="auto">
          <a:xfrm>
            <a:off x="2895600" y="4727575"/>
            <a:ext cx="409575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3581400" y="4803775"/>
            <a:ext cx="0" cy="515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990600" y="1752600"/>
            <a:ext cx="3482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1">
                <a:solidFill>
                  <a:srgbClr val="0000FF"/>
                </a:solidFill>
              </a:rPr>
              <a:t>b) Con trỏ chuột</a:t>
            </a:r>
            <a:r>
              <a:rPr lang="en-US" sz="3200" b="1" i="1"/>
              <a:t>: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3276600" y="2438400"/>
            <a:ext cx="76200" cy="366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>
            <a:off x="2133600" y="4572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26"/>
              </a:avLst>
            </a:prstTxWarp>
          </a:bodyPr>
          <a:lstStyle/>
          <a:p>
            <a:pPr algn="ctr">
              <a:defRPr/>
            </a:pPr>
            <a:r>
              <a:rPr lang="en-US" sz="4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00">
                        <a:alpha val="50000"/>
                      </a:srgbClr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</a:rPr>
              <a:t>Chuột máy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9" grpId="0" animBg="1"/>
      <p:bldP spid="102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38200" y="1887538"/>
            <a:ext cx="54102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FF"/>
                </a:solidFill>
                <a:sym typeface="Wingdings" pitchFamily="2" charset="2"/>
              </a:rPr>
              <a:t>        </a:t>
            </a:r>
            <a:r>
              <a:rPr lang="en-US" sz="3200">
                <a:solidFill>
                  <a:srgbClr val="0000FF"/>
                </a:solidFill>
                <a:sym typeface="Wingdings" pitchFamily="2" charset="2"/>
              </a:rPr>
              <a:t></a:t>
            </a:r>
            <a:r>
              <a:rPr lang="en-US" sz="3200">
                <a:solidFill>
                  <a:srgbClr val="0000FF"/>
                </a:solidFill>
              </a:rPr>
              <a:t> Di chuyển chuột.</a:t>
            </a:r>
          </a:p>
          <a:p>
            <a:pPr lvl="1" eaLnBrk="0" hangingPunct="0"/>
            <a:r>
              <a:rPr lang="en-US" sz="3200">
                <a:solidFill>
                  <a:srgbClr val="0000FF"/>
                </a:solidFill>
                <a:sym typeface="Wingdings" pitchFamily="2" charset="2"/>
              </a:rPr>
              <a:t></a:t>
            </a:r>
            <a:r>
              <a:rPr lang="en-US" sz="3200">
                <a:solidFill>
                  <a:srgbClr val="0000FF"/>
                </a:solidFill>
              </a:rPr>
              <a:t> Nháy chuột.</a:t>
            </a:r>
          </a:p>
          <a:p>
            <a:pPr lvl="1" eaLnBrk="0" hangingPunct="0"/>
            <a:r>
              <a:rPr lang="en-US" sz="3200">
                <a:solidFill>
                  <a:srgbClr val="0000FF"/>
                </a:solidFill>
                <a:sym typeface="Wingdings" pitchFamily="2" charset="2"/>
              </a:rPr>
              <a:t></a:t>
            </a:r>
            <a:r>
              <a:rPr lang="en-US" sz="3200">
                <a:solidFill>
                  <a:srgbClr val="0000FF"/>
                </a:solidFill>
              </a:rPr>
              <a:t> Nháy </a:t>
            </a:r>
            <a:r>
              <a:rPr lang="vi-VN" sz="3200">
                <a:solidFill>
                  <a:srgbClr val="0000FF"/>
                </a:solidFill>
              </a:rPr>
              <a:t>đ</a:t>
            </a:r>
            <a:r>
              <a:rPr lang="en-US" sz="3200">
                <a:solidFill>
                  <a:srgbClr val="0000FF"/>
                </a:solidFill>
              </a:rPr>
              <a:t>úp chuột.</a:t>
            </a:r>
          </a:p>
          <a:p>
            <a:pPr lvl="1" eaLnBrk="0" hangingPunct="0"/>
            <a:r>
              <a:rPr lang="en-US" sz="3200">
                <a:solidFill>
                  <a:srgbClr val="0000FF"/>
                </a:solidFill>
                <a:sym typeface="Wingdings" pitchFamily="2" charset="2"/>
              </a:rPr>
              <a:t></a:t>
            </a:r>
            <a:r>
              <a:rPr lang="en-US" sz="3200">
                <a:solidFill>
                  <a:srgbClr val="0000FF"/>
                </a:solidFill>
              </a:rPr>
              <a:t> Kéo thả chuột</a:t>
            </a:r>
          </a:p>
          <a:p>
            <a:pPr eaLnBrk="0" hangingPunct="0"/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9600" y="1052513"/>
            <a:ext cx="6210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1">
                <a:solidFill>
                  <a:srgbClr val="0000FF"/>
                </a:solidFill>
              </a:rPr>
              <a:t>c) Các thao tác sử dụng chuột:</a:t>
            </a: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2286000" y="1524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26"/>
              </a:avLst>
            </a:prstTxWarp>
          </a:bodyPr>
          <a:lstStyle/>
          <a:p>
            <a:pPr algn="ctr">
              <a:defRPr/>
            </a:pPr>
            <a:r>
              <a:rPr lang="en-US" sz="4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00">
                        <a:alpha val="50000"/>
                      </a:srgbClr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</a:rPr>
              <a:t>Chuột máy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341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solidFill>
                  <a:srgbClr val="FF3300"/>
                </a:solidFill>
                <a:sym typeface="Wingdings" pitchFamily="2" charset="2"/>
              </a:rPr>
              <a:t> </a:t>
            </a:r>
            <a:r>
              <a:rPr lang="en-US" sz="2800">
                <a:solidFill>
                  <a:srgbClr val="FF3300"/>
                </a:solidFill>
              </a:rPr>
              <a:t> Di chuyển chuột: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63525" y="2514600"/>
            <a:ext cx="2484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solidFill>
                  <a:srgbClr val="FF3300"/>
                </a:solidFill>
                <a:sym typeface="Wingdings" pitchFamily="2" charset="2"/>
              </a:rPr>
              <a:t></a:t>
            </a:r>
            <a:r>
              <a:rPr lang="en-US" sz="2800">
                <a:solidFill>
                  <a:srgbClr val="FF3300"/>
                </a:solidFill>
              </a:rPr>
              <a:t> Nháy chuột: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63525" y="3351213"/>
            <a:ext cx="3249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solidFill>
                  <a:srgbClr val="FF3300"/>
                </a:solidFill>
                <a:sym typeface="Wingdings" pitchFamily="2" charset="2"/>
              </a:rPr>
              <a:t></a:t>
            </a:r>
            <a:r>
              <a:rPr lang="en-US" sz="2800"/>
              <a:t> </a:t>
            </a:r>
            <a:r>
              <a:rPr lang="en-US" sz="2800">
                <a:solidFill>
                  <a:srgbClr val="FF3300"/>
                </a:solidFill>
              </a:rPr>
              <a:t>Nháy </a:t>
            </a:r>
            <a:r>
              <a:rPr lang="vi-VN" sz="2800">
                <a:solidFill>
                  <a:srgbClr val="FF3300"/>
                </a:solidFill>
              </a:rPr>
              <a:t>đ</a:t>
            </a:r>
            <a:r>
              <a:rPr lang="en-US" sz="2800">
                <a:solidFill>
                  <a:srgbClr val="FF3300"/>
                </a:solidFill>
              </a:rPr>
              <a:t>úp chuột: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42888" y="4267200"/>
            <a:ext cx="2935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solidFill>
                  <a:srgbClr val="FF3300"/>
                </a:solidFill>
                <a:sym typeface="Wingdings" pitchFamily="2" charset="2"/>
              </a:rPr>
              <a:t></a:t>
            </a:r>
            <a:r>
              <a:rPr lang="en-US" sz="2800">
                <a:solidFill>
                  <a:srgbClr val="FF3300"/>
                </a:solidFill>
              </a:rPr>
              <a:t> Kéo thả chuột: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273425" y="1663700"/>
            <a:ext cx="6621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solidFill>
                  <a:srgbClr val="0000FF"/>
                </a:solidFill>
              </a:rPr>
              <a:t>Thay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ổi vị trí của chuột trên mặt phẳng.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082925" y="2528888"/>
            <a:ext cx="582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solidFill>
                  <a:srgbClr val="0000FF"/>
                </a:solidFill>
              </a:rPr>
              <a:t>Nhấn nút trái chuột rồi thả ngón tay.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133725" y="3352800"/>
            <a:ext cx="5875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solidFill>
                  <a:srgbClr val="0000FF"/>
                </a:solidFill>
              </a:rPr>
              <a:t> Nháy chuột nhanh hai lần liên tiếp.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895600" y="4265613"/>
            <a:ext cx="70786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>
                <a:solidFill>
                  <a:srgbClr val="0000FF"/>
                </a:solidFill>
              </a:rPr>
              <a:t>Nhấn và giữa nút trái của chuột, di chuyển </a:t>
            </a:r>
          </a:p>
          <a:p>
            <a:pPr eaLnBrk="0" hangingPunct="0"/>
            <a:r>
              <a:rPr lang="en-US" sz="2800">
                <a:solidFill>
                  <a:srgbClr val="0000FF"/>
                </a:solidFill>
              </a:rPr>
              <a:t>con trỏ chuột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ến vị trí cần thiết thì thả </a:t>
            </a:r>
          </a:p>
          <a:p>
            <a:pPr eaLnBrk="0" hangingPunct="0"/>
            <a:r>
              <a:rPr lang="en-US" sz="2800">
                <a:solidFill>
                  <a:srgbClr val="0000FF"/>
                </a:solidFill>
              </a:rPr>
              <a:t>ngón tay nhấn giữ chuột.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609600" y="1052513"/>
            <a:ext cx="6210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1">
                <a:solidFill>
                  <a:srgbClr val="0000FF"/>
                </a:solidFill>
              </a:rPr>
              <a:t>c) Các thao tác sử dụng chuột:</a:t>
            </a:r>
          </a:p>
        </p:txBody>
      </p:sp>
      <p:sp>
        <p:nvSpPr>
          <p:cNvPr id="12301" name="WordArt 13"/>
          <p:cNvSpPr>
            <a:spLocks noChangeArrowheads="1" noChangeShapeType="1" noTextEdit="1"/>
          </p:cNvSpPr>
          <p:nvPr/>
        </p:nvSpPr>
        <p:spPr bwMode="auto">
          <a:xfrm>
            <a:off x="2057400" y="2286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26"/>
              </a:avLst>
            </a:prstTxWarp>
          </a:bodyPr>
          <a:lstStyle/>
          <a:p>
            <a:pPr algn="ctr">
              <a:defRPr/>
            </a:pPr>
            <a:r>
              <a:rPr lang="en-US" sz="40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00">
                        <a:alpha val="50000"/>
                      </a:srgbClr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</a:rPr>
              <a:t>Chuột máy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4"/>
          <p:cNvSpPr>
            <a:spLocks noChangeArrowheads="1" noChangeShapeType="1" noTextEdit="1"/>
          </p:cNvSpPr>
          <p:nvPr/>
        </p:nvSpPr>
        <p:spPr bwMode="auto">
          <a:xfrm>
            <a:off x="1981200" y="15875"/>
            <a:ext cx="5562600" cy="822325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tập về nhà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85800" y="1296988"/>
            <a:ext cx="80010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00FF"/>
                </a:solidFill>
                <a:sym typeface="Wingdings 2" pitchFamily="18" charset="2"/>
              </a:rPr>
              <a:t>  </a:t>
            </a:r>
            <a:r>
              <a:rPr lang="en-US" sz="2800" i="1">
                <a:solidFill>
                  <a:srgbClr val="0000FF"/>
                </a:solidFill>
              </a:rPr>
              <a:t>Thực hành cách cầm chuột, nhận biết hình dạng của con trỏ chuột.</a:t>
            </a:r>
          </a:p>
          <a:p>
            <a:r>
              <a:rPr lang="en-US" sz="2800" i="1">
                <a:solidFill>
                  <a:srgbClr val="0000FF"/>
                </a:solidFill>
                <a:sym typeface="Wingdings 2" pitchFamily="18" charset="2"/>
              </a:rPr>
              <a:t></a:t>
            </a:r>
            <a:r>
              <a:rPr lang="en-US" sz="2800" i="1">
                <a:solidFill>
                  <a:srgbClr val="0000FF"/>
                </a:solidFill>
              </a:rPr>
              <a:t>  Thực hành các thao tác sử dụng chuột: </a:t>
            </a:r>
          </a:p>
          <a:p>
            <a:r>
              <a:rPr lang="en-US" sz="2800" i="1">
                <a:solidFill>
                  <a:srgbClr val="0000FF"/>
                </a:solidFill>
              </a:rPr>
              <a:t>	 </a:t>
            </a:r>
            <a:r>
              <a:rPr lang="en-US" sz="2800" b="1" i="1">
                <a:solidFill>
                  <a:srgbClr val="0000FF"/>
                </a:solidFill>
                <a:sym typeface="Wingdings" pitchFamily="2" charset="2"/>
              </a:rPr>
              <a:t>  </a:t>
            </a:r>
            <a:r>
              <a:rPr lang="en-US" sz="2800" b="1" i="1">
                <a:solidFill>
                  <a:srgbClr val="0000FF"/>
                </a:solidFill>
              </a:rPr>
              <a:t>Di chuyển chuột </a:t>
            </a:r>
          </a:p>
          <a:p>
            <a:r>
              <a:rPr lang="en-US" sz="2800" b="1" i="1">
                <a:solidFill>
                  <a:srgbClr val="0000FF"/>
                </a:solidFill>
              </a:rPr>
              <a:t>	 </a:t>
            </a:r>
            <a:r>
              <a:rPr lang="en-US" sz="2800" b="1" i="1">
                <a:solidFill>
                  <a:srgbClr val="0000FF"/>
                </a:solidFill>
                <a:sym typeface="Wingdings" pitchFamily="2" charset="2"/>
              </a:rPr>
              <a:t></a:t>
            </a:r>
            <a:r>
              <a:rPr lang="en-US" sz="2800" b="1" i="1">
                <a:solidFill>
                  <a:srgbClr val="0000FF"/>
                </a:solidFill>
              </a:rPr>
              <a:t>  Nháy chuột</a:t>
            </a:r>
          </a:p>
          <a:p>
            <a:r>
              <a:rPr lang="en-US" sz="2800" b="1" i="1">
                <a:solidFill>
                  <a:srgbClr val="0000FF"/>
                </a:solidFill>
              </a:rPr>
              <a:t>	 </a:t>
            </a:r>
            <a:r>
              <a:rPr lang="en-US" sz="2800" b="1" i="1">
                <a:solidFill>
                  <a:srgbClr val="0000FF"/>
                </a:solidFill>
                <a:sym typeface="Wingdings" pitchFamily="2" charset="2"/>
              </a:rPr>
              <a:t></a:t>
            </a:r>
            <a:r>
              <a:rPr lang="en-US" sz="2800" b="1" i="1">
                <a:solidFill>
                  <a:srgbClr val="0000FF"/>
                </a:solidFill>
              </a:rPr>
              <a:t>  Nháy </a:t>
            </a:r>
            <a:r>
              <a:rPr lang="vi-VN" sz="2800" b="1" i="1">
                <a:solidFill>
                  <a:srgbClr val="0000FF"/>
                </a:solidFill>
              </a:rPr>
              <a:t>đ</a:t>
            </a:r>
            <a:r>
              <a:rPr lang="en-US" sz="2800" b="1" i="1">
                <a:solidFill>
                  <a:srgbClr val="0000FF"/>
                </a:solidFill>
              </a:rPr>
              <a:t>úp</a:t>
            </a:r>
          </a:p>
          <a:p>
            <a:r>
              <a:rPr lang="en-US" sz="2800" b="1" i="1">
                <a:solidFill>
                  <a:srgbClr val="0000FF"/>
                </a:solidFill>
              </a:rPr>
              <a:t>	 </a:t>
            </a:r>
            <a:r>
              <a:rPr lang="en-US" sz="2800" b="1" i="1">
                <a:solidFill>
                  <a:srgbClr val="0000FF"/>
                </a:solidFill>
                <a:sym typeface="Wingdings" pitchFamily="2" charset="2"/>
              </a:rPr>
              <a:t></a:t>
            </a:r>
            <a:r>
              <a:rPr lang="en-US" sz="2800" b="1" i="1">
                <a:solidFill>
                  <a:srgbClr val="0000FF"/>
                </a:solidFill>
              </a:rPr>
              <a:t>  Néo thả chuột</a:t>
            </a:r>
          </a:p>
          <a:p>
            <a:r>
              <a:rPr lang="en-US" sz="2800" i="1">
                <a:solidFill>
                  <a:srgbClr val="0000FF"/>
                </a:solidFill>
                <a:sym typeface="Wingdings 2" pitchFamily="18" charset="2"/>
              </a:rPr>
              <a:t>  Làm bài tập trong SGK trang 22.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3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338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Comic Sans MS</vt:lpstr>
      <vt:lpstr>Wingdings</vt:lpstr>
      <vt:lpstr>Times New Roman</vt:lpstr>
      <vt:lpstr>Wingdings 2</vt:lpstr>
      <vt:lpstr>.VnTime</vt:lpstr>
      <vt:lpstr>Default Design</vt:lpstr>
      <vt:lpstr>Crayons</vt:lpstr>
      <vt:lpstr>Watermark</vt:lpstr>
      <vt:lpstr>Slide 1</vt:lpstr>
      <vt:lpstr>Slide 2</vt:lpstr>
      <vt:lpstr>b. Cấu tạo: Mặt trên của chuột có 2 nút: nút trái và nút phải, giữa hai nút có một con lăn. </vt:lpstr>
      <vt:lpstr>2. Sử dụng chuột:</vt:lpstr>
      <vt:lpstr>Slide 5</vt:lpstr>
      <vt:lpstr>Slide 6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CSTeam</cp:lastModifiedBy>
  <cp:revision>11</cp:revision>
  <dcterms:created xsi:type="dcterms:W3CDTF">2010-10-27T15:09:59Z</dcterms:created>
  <dcterms:modified xsi:type="dcterms:W3CDTF">2016-06-29T10:24:58Z</dcterms:modified>
</cp:coreProperties>
</file>