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73" r:id="rId5"/>
    <p:sldId id="260" r:id="rId6"/>
    <p:sldId id="274" r:id="rId7"/>
    <p:sldId id="261" r:id="rId8"/>
    <p:sldId id="275" r:id="rId9"/>
    <p:sldId id="262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FF00"/>
    <a:srgbClr val="FF9900"/>
    <a:srgbClr val="FF9999"/>
    <a:srgbClr val="FF0066"/>
    <a:srgbClr val="FFFF66"/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3" autoAdjust="0"/>
    <p:restoredTop sz="94660"/>
  </p:normalViewPr>
  <p:slideViewPr>
    <p:cSldViewPr>
      <p:cViewPr varScale="1">
        <p:scale>
          <a:sx n="38" d="100"/>
          <a:sy n="3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256D-E9B2-4490-B1A0-7061F8DD2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5FFDE-557B-46CB-A97A-681B1044A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EAC6-C596-4B7C-9818-5C703A118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2460-D9A6-4017-AC54-5353E57DE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C126A-3C53-4C02-8562-F31D40666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B096D-6C32-4312-9472-AAA99D36B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1AEF4-25B8-4375-B2F1-F49DBFE9C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744C5-9C50-4E0A-8AAA-B16E6CAEF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5D8DC-FD04-4244-BF5F-BBA5FCC9D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FD772-8E77-43C7-8D5E-4ECD41B09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FED19-2F0A-4C1F-9DC0-687BE9B8C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23D08-CBE1-4E23-903D-2B2737E40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35F54-B612-4C04-8330-760F09A10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ABAB432-70A2-45AA-8190-3CED7632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.VnTim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.VnTime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6600" smtClean="0">
                <a:solidFill>
                  <a:srgbClr val="FF0066"/>
                </a:solidFill>
                <a:latin typeface="Arial"/>
              </a:rPr>
              <a:t>LUYỆN TỪ VÀ CÂU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229600" cy="36115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800" dirty="0" smtClean="0">
                <a:latin typeface="Arial"/>
              </a:rPr>
              <a:t>CHUYÊN ĐỀ TIẾNG VIỆT LỚP 3</a:t>
            </a:r>
            <a:endParaRPr lang="en-US" sz="4000" dirty="0" smtClean="0">
              <a:solidFill>
                <a:srgbClr val="FF99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800" smtClean="0">
                <a:latin typeface="Arial"/>
              </a:rPr>
              <a:t>TRÒ CH</a:t>
            </a:r>
            <a:r>
              <a:rPr lang="vi-VN" sz="4800" smtClean="0">
                <a:latin typeface="Arial"/>
              </a:rPr>
              <a:t>Ơ</a:t>
            </a:r>
            <a:r>
              <a:rPr lang="en-US" sz="4800" smtClean="0">
                <a:latin typeface="Arial"/>
              </a:rPr>
              <a:t>I</a:t>
            </a:r>
            <a:r>
              <a:rPr lang="en-US" smtClean="0">
                <a:latin typeface="Arial"/>
              </a:rPr>
              <a:t> 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90800"/>
            <a:ext cx="9144000" cy="35353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400" smtClean="0">
                <a:latin typeface="Arial"/>
              </a:rPr>
              <a:t>Chọn từ ở phía d</a:t>
            </a:r>
            <a:r>
              <a:rPr lang="vi-VN" sz="4400" smtClean="0">
                <a:latin typeface="Arial"/>
              </a:rPr>
              <a:t>ư</a:t>
            </a:r>
            <a:r>
              <a:rPr lang="en-US" sz="4400" smtClean="0">
                <a:latin typeface="Arial"/>
              </a:rPr>
              <a:t>ới ghép với từ ở phía trên </a:t>
            </a:r>
            <a:r>
              <a:rPr lang="vi-VN" sz="4400" smtClean="0">
                <a:latin typeface="Arial"/>
              </a:rPr>
              <a:t>đ</a:t>
            </a:r>
            <a:r>
              <a:rPr lang="en-US" sz="4400" smtClean="0">
                <a:latin typeface="Arial"/>
              </a:rPr>
              <a:t>ể  tạo thành một cụm từ có ý nghĩa nói về tình cảm gia </a:t>
            </a:r>
            <a:r>
              <a:rPr lang="vi-VN" sz="4400" smtClean="0">
                <a:latin typeface="Arial"/>
              </a:rPr>
              <a:t>đ</a:t>
            </a:r>
            <a:r>
              <a:rPr lang="en-US" sz="4400" smtClean="0">
                <a:latin typeface="Arial"/>
              </a:rPr>
              <a:t>ình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57200" y="1295400"/>
            <a:ext cx="81534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6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CHÚC MỪNG CÁC CON </a:t>
            </a:r>
          </a:p>
          <a:p>
            <a:pPr algn="ctr" eaLnBrk="1" hangingPunct="1">
              <a:defRPr/>
            </a:pPr>
            <a:endParaRPr lang="en-US" sz="360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 eaLnBrk="1" hangingPunct="1">
              <a:defRPr/>
            </a:pPr>
            <a:r>
              <a:rPr lang="en-US" sz="36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CHÚNG TA VỪA HỌC XONG</a:t>
            </a:r>
          </a:p>
          <a:p>
            <a:pPr algn="ctr" eaLnBrk="1" hangingPunct="1">
              <a:defRPr/>
            </a:pPr>
            <a:endParaRPr lang="en-US" sz="360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algn="ctr" eaLnBrk="1" hangingPunct="1">
              <a:defRPr/>
            </a:pPr>
            <a:r>
              <a:rPr lang="en-US" sz="36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TIẾT LUYỆN TỪ VÀ CÂU.</a:t>
            </a:r>
            <a:br>
              <a:rPr lang="en-US" sz="36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endParaRPr lang="en-US" sz="360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>
                <a:latin typeface="Arial"/>
              </a:rPr>
              <a:t>Kiểm tra bài cũ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mtClean="0">
                <a:solidFill>
                  <a:schemeClr val="tx2"/>
                </a:solidFill>
                <a:latin typeface="Arial"/>
              </a:rPr>
              <a:t>Bài tập:  </a:t>
            </a:r>
            <a:r>
              <a:rPr lang="en-US" sz="4000" smtClean="0">
                <a:solidFill>
                  <a:srgbClr val="FF9900"/>
                </a:solidFill>
                <a:latin typeface="Arial"/>
              </a:rPr>
              <a:t>Điền từ so sánh vào từng chỗ trống trong mỗi câu sau: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  <a:defRPr/>
            </a:pPr>
            <a:endParaRPr lang="en-US" smtClean="0">
              <a:solidFill>
                <a:schemeClr val="tx2"/>
              </a:solidFill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4000" smtClean="0">
                <a:solidFill>
                  <a:schemeClr val="tx2"/>
                </a:solidFill>
                <a:latin typeface="Arial"/>
              </a:rPr>
              <a:t>Đêm ấy, trời tối </a:t>
            </a:r>
            <a:r>
              <a:rPr lang="vi-VN" sz="4000" smtClean="0">
                <a:solidFill>
                  <a:schemeClr val="tx2"/>
                </a:solidFill>
                <a:latin typeface="Arial"/>
              </a:rPr>
              <a:t>đ</a:t>
            </a:r>
            <a:r>
              <a:rPr lang="en-US" sz="4000" smtClean="0">
                <a:solidFill>
                  <a:schemeClr val="tx2"/>
                </a:solidFill>
                <a:latin typeface="Arial"/>
              </a:rPr>
              <a:t>en  …….  mực.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4000" smtClean="0">
              <a:solidFill>
                <a:schemeClr val="tx2"/>
              </a:solidFill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 startAt="2"/>
              <a:defRPr/>
            </a:pPr>
            <a:r>
              <a:rPr lang="en-US" sz="4000" smtClean="0">
                <a:solidFill>
                  <a:schemeClr val="tx2"/>
                </a:solidFill>
                <a:latin typeface="Arial"/>
              </a:rPr>
              <a:t>Tr</a:t>
            </a:r>
            <a:r>
              <a:rPr lang="vi-VN" sz="4000" smtClean="0">
                <a:solidFill>
                  <a:schemeClr val="tx2"/>
                </a:solidFill>
                <a:latin typeface="Arial"/>
              </a:rPr>
              <a:t>ă</a:t>
            </a:r>
            <a:r>
              <a:rPr lang="en-US" sz="4000" smtClean="0">
                <a:solidFill>
                  <a:schemeClr val="tx2"/>
                </a:solidFill>
                <a:latin typeface="Arial"/>
              </a:rPr>
              <a:t>m cô gái </a:t>
            </a:r>
            <a:r>
              <a:rPr lang="vi-VN" sz="4000" smtClean="0">
                <a:solidFill>
                  <a:schemeClr val="tx2"/>
                </a:solidFill>
                <a:latin typeface="Arial"/>
              </a:rPr>
              <a:t>đ</a:t>
            </a:r>
            <a:r>
              <a:rPr lang="en-US" sz="4000" smtClean="0">
                <a:solidFill>
                  <a:schemeClr val="tx2"/>
                </a:solidFill>
                <a:latin typeface="Arial"/>
              </a:rPr>
              <a:t>ẹp  ……  tiên sa.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4000" smtClean="0">
              <a:solidFill>
                <a:schemeClr val="tx2"/>
              </a:solidFill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4400" smtClean="0">
                <a:solidFill>
                  <a:schemeClr val="hlink"/>
                </a:solidFill>
                <a:latin typeface="Arial"/>
              </a:rPr>
              <a:t>c</a:t>
            </a:r>
            <a:r>
              <a:rPr lang="en-US" sz="2800" smtClean="0">
                <a:solidFill>
                  <a:schemeClr val="tx2"/>
                </a:solidFill>
                <a:latin typeface="Arial"/>
              </a:rPr>
              <a:t>.   </a:t>
            </a:r>
            <a:r>
              <a:rPr lang="en-US" sz="4000" smtClean="0">
                <a:solidFill>
                  <a:schemeClr val="tx2"/>
                </a:solidFill>
                <a:latin typeface="Arial"/>
              </a:rPr>
              <a:t>Mắt của trời </a:t>
            </a:r>
            <a:r>
              <a:rPr lang="vi-VN" sz="4000" smtClean="0">
                <a:solidFill>
                  <a:schemeClr val="tx2"/>
                </a:solidFill>
                <a:latin typeface="Arial"/>
              </a:rPr>
              <a:t>đ</a:t>
            </a:r>
            <a:r>
              <a:rPr lang="en-US" sz="4000" smtClean="0">
                <a:solidFill>
                  <a:schemeClr val="tx2"/>
                </a:solidFill>
                <a:latin typeface="Arial"/>
              </a:rPr>
              <a:t>êm  ……  các vì sao.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5524500" y="2895600"/>
            <a:ext cx="1219200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latin typeface="Arial" charset="0"/>
              </a:rPr>
              <a:t>nh</a:t>
            </a:r>
            <a:r>
              <a:rPr lang="vi-VN" sz="4000">
                <a:solidFill>
                  <a:srgbClr val="FF0066"/>
                </a:solidFill>
                <a:latin typeface="Arial" charset="0"/>
              </a:rPr>
              <a:t>ư</a:t>
            </a:r>
            <a:endParaRPr lang="en-US" sz="4000">
              <a:solidFill>
                <a:srgbClr val="FF0066"/>
              </a:solidFill>
              <a:latin typeface="Arial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648200" y="4102100"/>
            <a:ext cx="1219200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latin typeface="Arial" charset="0"/>
              </a:rPr>
              <a:t>tựa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816475" y="5305425"/>
            <a:ext cx="1219200" cy="7112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0066"/>
                </a:solidFill>
                <a:latin typeface="Arial" charset="0"/>
              </a:rPr>
              <a:t>là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/>
      <p:bldP spid="4101" grpId="0" animBg="1"/>
      <p:bldP spid="4102" grpId="0" animBg="1"/>
      <p:bldP spid="410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/>
              </a:rPr>
              <a:t>LUYỆN TỪ VÀ CÂU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440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latin typeface="Arial"/>
              </a:rPr>
              <a:t>MỞ RỘNG VỐN TỪ : </a:t>
            </a:r>
            <a:r>
              <a:rPr lang="en-US" sz="4800" b="1" i="1" smtClean="0">
                <a:solidFill>
                  <a:srgbClr val="FF9999"/>
                </a:solidFill>
                <a:latin typeface="Arial"/>
              </a:rPr>
              <a:t>GIA ĐÌNH</a:t>
            </a:r>
          </a:p>
          <a:p>
            <a:pPr eaLnBrk="1" hangingPunct="1">
              <a:defRPr/>
            </a:pPr>
            <a:r>
              <a:rPr lang="en-US" sz="5400" smtClean="0">
                <a:latin typeface="Arial"/>
              </a:rPr>
              <a:t>ÔN TẬP CÂU: </a:t>
            </a:r>
            <a:r>
              <a:rPr lang="en-US" sz="5400" i="1" smtClean="0">
                <a:solidFill>
                  <a:srgbClr val="FF9999"/>
                </a:solidFill>
                <a:latin typeface="Arial"/>
              </a:rPr>
              <a:t>AI 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Untitled-4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3581400" y="0"/>
            <a:ext cx="9144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ông</a:t>
            </a:r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4876800" y="2209800"/>
            <a:ext cx="10668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mẹ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429000" y="2209800"/>
            <a:ext cx="11430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bố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4953000" y="4191000"/>
            <a:ext cx="10668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em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3429000" y="4191000"/>
            <a:ext cx="1219200" cy="533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chị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5257800" y="0"/>
            <a:ext cx="990600" cy="4572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bà</a:t>
            </a: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>
            <a:off x="4114800" y="457200"/>
            <a:ext cx="685800" cy="533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4953000" y="457200"/>
            <a:ext cx="609600" cy="5556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1069975"/>
            <a:ext cx="1219200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ông bà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4114800" y="2743200"/>
            <a:ext cx="6096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4876800" y="2743200"/>
            <a:ext cx="609600" cy="6096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4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3400425"/>
            <a:ext cx="1023938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bố mẹ</a:t>
            </a: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4038600" y="4800600"/>
            <a:ext cx="609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4800600" y="4800600"/>
            <a:ext cx="609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267200" y="5289550"/>
            <a:ext cx="1023938" cy="5334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>
                <a:latin typeface="Arial" charset="0"/>
              </a:rPr>
              <a:t>chị em</a:t>
            </a:r>
          </a:p>
        </p:txBody>
      </p:sp>
      <p:sp>
        <p:nvSpPr>
          <p:cNvPr id="6162" name="Rectangle 19"/>
          <p:cNvSpPr>
            <a:spLocks noChangeArrowheads="1"/>
          </p:cNvSpPr>
          <p:nvPr/>
        </p:nvSpPr>
        <p:spPr bwMode="auto">
          <a:xfrm>
            <a:off x="2373313" y="3105150"/>
            <a:ext cx="4918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>
                <a:latin typeface="Arial" charset="0"/>
              </a:rPr>
              <a:t>Flash, hay theo s</a:t>
            </a:r>
            <a:r>
              <a:rPr lang="vi-VN">
                <a:latin typeface="Arial" charset="0"/>
              </a:rPr>
              <a:t>ơ</a:t>
            </a:r>
            <a:r>
              <a:rPr lang="en-US">
                <a:latin typeface="Arial" charset="0"/>
              </a:rPr>
              <a:t> </a:t>
            </a:r>
            <a:r>
              <a:rPr lang="vi-VN">
                <a:latin typeface="Arial" charset="0"/>
              </a:rPr>
              <a:t>đ</a:t>
            </a:r>
            <a:r>
              <a:rPr lang="en-US">
                <a:latin typeface="Arial" charset="0"/>
              </a:rPr>
              <a:t>ồ nh</a:t>
            </a:r>
            <a:r>
              <a:rPr lang="vi-VN">
                <a:latin typeface="Arial" charset="0"/>
              </a:rPr>
              <a:t>ư</a:t>
            </a:r>
            <a:r>
              <a:rPr lang="en-US">
                <a:latin typeface="Arial" charset="0"/>
              </a:rPr>
              <a:t> bài họ nôi, họ ngoại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4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6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6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 animBg="1"/>
      <p:bldP spid="46090" grpId="0" animBg="1"/>
      <p:bldP spid="46091" grpId="0" animBg="1"/>
      <p:bldP spid="46092" grpId="0" animBg="1"/>
      <p:bldP spid="46093" grpId="0" animBg="1"/>
      <p:bldP spid="46094" grpId="0" animBg="1"/>
      <p:bldP spid="46095" grpId="0" animBg="1"/>
      <p:bldP spid="46096" grpId="0" animBg="1"/>
      <p:bldP spid="4609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/>
              </a:rPr>
              <a:t>Bài 1: </a:t>
            </a:r>
            <a:r>
              <a:rPr lang="en-US" sz="4000" b="1" smtClean="0">
                <a:solidFill>
                  <a:srgbClr val="FF9900"/>
                </a:solidFill>
                <a:latin typeface="Arial"/>
              </a:rPr>
              <a:t>Tìm các từ ngữ chỉ gộp những ng</a:t>
            </a:r>
            <a:r>
              <a:rPr lang="vi-VN" sz="4000" b="1" smtClean="0">
                <a:solidFill>
                  <a:srgbClr val="FF9900"/>
                </a:solidFill>
                <a:latin typeface="Arial"/>
              </a:rPr>
              <a:t>ư</a:t>
            </a:r>
            <a:r>
              <a:rPr lang="en-US" sz="4000" b="1" smtClean="0">
                <a:solidFill>
                  <a:srgbClr val="FF9900"/>
                </a:solidFill>
                <a:latin typeface="Arial"/>
              </a:rPr>
              <a:t>ời thân trong gia </a:t>
            </a:r>
            <a:r>
              <a:rPr lang="vi-VN" sz="4000" b="1" smtClean="0">
                <a:solidFill>
                  <a:srgbClr val="FF9900"/>
                </a:solidFill>
                <a:latin typeface="Arial"/>
              </a:rPr>
              <a:t>đ</a:t>
            </a:r>
            <a:r>
              <a:rPr lang="en-US" sz="4000" b="1" smtClean="0">
                <a:solidFill>
                  <a:srgbClr val="FF9900"/>
                </a:solidFill>
                <a:latin typeface="Arial"/>
              </a:rPr>
              <a:t>ình.</a:t>
            </a:r>
            <a:endParaRPr lang="en-US" sz="4000" smtClean="0">
              <a:solidFill>
                <a:srgbClr val="FF9900"/>
              </a:solidFill>
              <a:latin typeface="Arial"/>
            </a:endParaRP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1448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buFontTx/>
              <a:buNone/>
              <a:defRPr/>
            </a:pPr>
            <a:endParaRPr lang="en-US" smtClean="0">
              <a:latin typeface="Arial"/>
            </a:endParaRPr>
          </a:p>
          <a:p>
            <a:pPr eaLnBrk="1" hangingPunct="1">
              <a:buFontTx/>
              <a:buNone/>
              <a:defRPr/>
            </a:pPr>
            <a:r>
              <a:rPr lang="en-US" sz="4400" b="1" smtClean="0">
                <a:latin typeface="Arial"/>
              </a:rPr>
              <a:t>M: </a:t>
            </a:r>
            <a:r>
              <a:rPr lang="en-US" sz="4400" smtClean="0">
                <a:latin typeface="Arial"/>
              </a:rPr>
              <a:t> ông bà, chú cháu,…..</a:t>
            </a:r>
            <a:endParaRPr lang="en-US" sz="4400" b="1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228600"/>
            <a:ext cx="91440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9900"/>
                </a:solidFill>
                <a:latin typeface="Arial"/>
              </a:rPr>
              <a:t>Các từ chỉ gộp những ng</a:t>
            </a:r>
            <a:r>
              <a:rPr lang="vi-VN" sz="4000" smtClean="0">
                <a:solidFill>
                  <a:srgbClr val="FF9900"/>
                </a:solidFill>
                <a:latin typeface="Arial"/>
              </a:rPr>
              <a:t>ư</a:t>
            </a:r>
            <a:r>
              <a:rPr lang="en-US" sz="4000" smtClean="0">
                <a:solidFill>
                  <a:srgbClr val="FF9900"/>
                </a:solidFill>
                <a:latin typeface="Arial"/>
              </a:rPr>
              <a:t>ời trong gia </a:t>
            </a:r>
            <a:r>
              <a:rPr lang="vi-VN" sz="4000" smtClean="0">
                <a:solidFill>
                  <a:srgbClr val="FF9900"/>
                </a:solidFill>
                <a:latin typeface="Arial"/>
              </a:rPr>
              <a:t>đ</a:t>
            </a:r>
            <a:r>
              <a:rPr lang="en-US" sz="4000" smtClean="0">
                <a:solidFill>
                  <a:srgbClr val="FF9900"/>
                </a:solidFill>
                <a:latin typeface="Arial"/>
              </a:rPr>
              <a:t>ình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4038600" cy="41148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Ông bà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Bố mẹ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Cô dì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Chú bác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Cha ông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Ông cha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Cô chú</a:t>
            </a:r>
          </a:p>
          <a:p>
            <a:pPr eaLnBrk="1" hangingPunct="1">
              <a:buFontTx/>
              <a:buNone/>
              <a:defRPr/>
            </a:pPr>
            <a:r>
              <a:rPr lang="en-US" sz="3600" smtClean="0">
                <a:latin typeface="Arial"/>
              </a:rPr>
              <a:t>…………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038600" cy="4114800"/>
          </a:xfrm>
        </p:spPr>
        <p:txBody>
          <a:bodyPr/>
          <a:lstStyle/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Cậu mợ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Chú thím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Bố con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Mẹ con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Cô cháu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Anh em</a:t>
            </a:r>
          </a:p>
          <a:p>
            <a:pPr eaLnBrk="1" hangingPunct="1">
              <a:buFontTx/>
              <a:buChar char="-"/>
              <a:defRPr/>
            </a:pPr>
            <a:r>
              <a:rPr lang="en-US" sz="3600" smtClean="0">
                <a:latin typeface="Arial"/>
              </a:rPr>
              <a:t>Chị em</a:t>
            </a:r>
          </a:p>
          <a:p>
            <a:pPr eaLnBrk="1" hangingPunct="1">
              <a:buFontTx/>
              <a:buNone/>
              <a:defRPr/>
            </a:pPr>
            <a:r>
              <a:rPr lang="en-US" sz="3600" smtClean="0">
                <a:latin typeface="Arial"/>
              </a:rPr>
              <a:t>…………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71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  <p:bldP spid="4710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latin typeface="Arial"/>
              </a:rPr>
              <a:t>Bài 2: </a:t>
            </a:r>
            <a:r>
              <a:rPr lang="en-US" sz="2800" b="1" smtClean="0">
                <a:latin typeface="Arial"/>
              </a:rPr>
              <a:t>Xếp các thành ngữ, tực ngữ sau vào nhóm thích hợp:</a:t>
            </a:r>
            <a:endParaRPr lang="en-US" sz="2800" smtClean="0">
              <a:latin typeface="Arial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229600" cy="3048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lphaLcPeriod"/>
              <a:defRPr/>
            </a:pPr>
            <a:r>
              <a:rPr lang="en-US" sz="2400" smtClean="0">
                <a:latin typeface="Arial"/>
              </a:rPr>
              <a:t>Con hiền cháu thảo.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LcPeriod" startAt="2"/>
              <a:defRPr/>
            </a:pPr>
            <a:r>
              <a:rPr lang="en-US" sz="2400" smtClean="0">
                <a:latin typeface="Arial"/>
              </a:rPr>
              <a:t>Con cái khôn ngoan, vẻ vang cha mẹ.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LcPeriod" startAt="3"/>
              <a:defRPr/>
            </a:pPr>
            <a:r>
              <a:rPr lang="en-US" sz="2400" smtClean="0">
                <a:latin typeface="Arial"/>
              </a:rPr>
              <a:t>Con có cha nh</a:t>
            </a:r>
            <a:r>
              <a:rPr lang="vi-VN" sz="2400" smtClean="0">
                <a:latin typeface="Arial"/>
              </a:rPr>
              <a:t>ư</a:t>
            </a:r>
            <a:r>
              <a:rPr lang="en-US" sz="2400" smtClean="0">
                <a:latin typeface="Arial"/>
              </a:rPr>
              <a:t> nhà có nóc.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LcPeriod" startAt="4"/>
              <a:defRPr/>
            </a:pPr>
            <a:r>
              <a:rPr lang="en-US" sz="2400" smtClean="0">
                <a:latin typeface="Arial"/>
              </a:rPr>
              <a:t>Con có mẹ nh</a:t>
            </a:r>
            <a:r>
              <a:rPr lang="vi-VN" sz="2400" smtClean="0">
                <a:latin typeface="Arial"/>
              </a:rPr>
              <a:t>ư</a:t>
            </a:r>
            <a:r>
              <a:rPr lang="en-US" sz="2400" smtClean="0">
                <a:latin typeface="Arial"/>
              </a:rPr>
              <a:t> m</a:t>
            </a:r>
            <a:r>
              <a:rPr lang="vi-VN" sz="2400" smtClean="0">
                <a:latin typeface="Arial"/>
              </a:rPr>
              <a:t>ă</a:t>
            </a:r>
            <a:r>
              <a:rPr lang="en-US" sz="2400" smtClean="0">
                <a:latin typeface="Arial"/>
              </a:rPr>
              <a:t>ng ấp bẹ.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lphaLcPeriod" startAt="5"/>
              <a:defRPr/>
            </a:pPr>
            <a:r>
              <a:rPr lang="en-US" sz="2400" smtClean="0">
                <a:latin typeface="Arial"/>
              </a:rPr>
              <a:t>Chị ngã em nâng.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mtClean="0">
                <a:solidFill>
                  <a:srgbClr val="FFFF66"/>
                </a:solidFill>
                <a:latin typeface="Arial"/>
              </a:rPr>
              <a:t>g</a:t>
            </a:r>
            <a:r>
              <a:rPr lang="en-US" sz="2400" smtClean="0">
                <a:solidFill>
                  <a:srgbClr val="FFFF66"/>
                </a:solidFill>
                <a:latin typeface="Arial"/>
              </a:rPr>
              <a:t>.</a:t>
            </a:r>
            <a:r>
              <a:rPr lang="en-US" sz="2400" smtClean="0">
                <a:latin typeface="Arial"/>
              </a:rPr>
              <a:t> Anh em nh</a:t>
            </a:r>
            <a:r>
              <a:rPr lang="vi-VN" sz="2400" smtClean="0">
                <a:latin typeface="Arial"/>
              </a:rPr>
              <a:t>ư</a:t>
            </a:r>
            <a:r>
              <a:rPr lang="en-US" sz="2400" smtClean="0">
                <a:latin typeface="Arial"/>
              </a:rPr>
              <a:t> thể chân tay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>
                <a:latin typeface="Arial"/>
              </a:rPr>
              <a:t>  Rách lành </a:t>
            </a: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ùm bọc, dở hay </a:t>
            </a:r>
            <a:r>
              <a:rPr lang="vi-VN" sz="2400" smtClean="0">
                <a:latin typeface="Arial"/>
              </a:rPr>
              <a:t>đ</a:t>
            </a:r>
            <a:r>
              <a:rPr lang="en-US" sz="2400" smtClean="0">
                <a:latin typeface="Arial"/>
              </a:rPr>
              <a:t>ỡ </a:t>
            </a:r>
            <a:r>
              <a:rPr lang="vi-VN" sz="2400" smtClean="0">
                <a:latin typeface="Arial"/>
              </a:rPr>
              <a:t>đ</a:t>
            </a:r>
            <a:r>
              <a:rPr lang="en-US" sz="2000" smtClean="0">
                <a:latin typeface="Arial"/>
              </a:rPr>
              <a:t>ần.</a:t>
            </a:r>
          </a:p>
        </p:txBody>
      </p:sp>
      <p:graphicFrame>
        <p:nvGraphicFramePr>
          <p:cNvPr id="14369" name="Group 33"/>
          <p:cNvGraphicFramePr>
            <a:graphicFrameLocks noGrp="1"/>
          </p:cNvGraphicFramePr>
          <p:nvPr>
            <p:ph sz="half" idx="2"/>
          </p:nvPr>
        </p:nvGraphicFramePr>
        <p:xfrm>
          <a:off x="457200" y="3938588"/>
          <a:ext cx="8229600" cy="2233612"/>
        </p:xfrm>
        <a:graphic>
          <a:graphicData uri="http://schemas.openxmlformats.org/drawingml/2006/table">
            <a:tbl>
              <a:tblPr/>
              <a:tblGrid>
                <a:gridCol w="2743200"/>
                <a:gridCol w="2895600"/>
                <a:gridCol w="2590800"/>
              </a:tblGrid>
              <a:tr h="11175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1: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Cha mÑ ®èi víi con c¸i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2: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Con ch¸u ®èi víi «ng bµ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3: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Anh chÞ em ®èi víi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Arial"/>
              </a:rPr>
              <a:t>Bài 2: </a:t>
            </a:r>
            <a:r>
              <a:rPr lang="en-US" b="1" smtClean="0">
                <a:latin typeface="Arial"/>
              </a:rPr>
              <a:t>Xếp các thành ngữ, tục ngữ sau vào nhóm thích hợp:</a:t>
            </a:r>
          </a:p>
        </p:txBody>
      </p:sp>
      <p:graphicFrame>
        <p:nvGraphicFramePr>
          <p:cNvPr id="48154" name="Group 26"/>
          <p:cNvGraphicFramePr>
            <a:graphicFrameLocks noGrp="1"/>
          </p:cNvGraphicFramePr>
          <p:nvPr>
            <p:ph idx="1"/>
          </p:nvPr>
        </p:nvGraphicFramePr>
        <p:xfrm>
          <a:off x="0" y="2057400"/>
          <a:ext cx="9144000" cy="4800600"/>
        </p:xfrm>
        <a:graphic>
          <a:graphicData uri="http://schemas.openxmlformats.org/drawingml/2006/table">
            <a:tbl>
              <a:tblPr/>
              <a:tblGrid>
                <a:gridCol w="2667000"/>
                <a:gridCol w="3429000"/>
                <a:gridCol w="3048000"/>
              </a:tblGrid>
              <a:tr h="1244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1: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Cha mÑ ®èi víi con c¸i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2: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 Con ch¸u ®èi víi «ng bµ, cha mÑ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Nhãm 3: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Anh chÞ em ®èi víi nhau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2971800" y="3352800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</a:t>
            </a:r>
            <a:r>
              <a:rPr lang="en-US" sz="3200">
                <a:latin typeface="Arial" charset="0"/>
              </a:rPr>
              <a:t>Con hiền cháu thảo.</a:t>
            </a:r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2895600" y="4572000"/>
            <a:ext cx="2743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</a:t>
            </a:r>
            <a:r>
              <a:rPr lang="en-US" sz="3200">
                <a:latin typeface="Arial" charset="0"/>
              </a:rPr>
              <a:t>Con cái khôn ngoan vẻ vang cha mẹ.</a:t>
            </a:r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-152400" y="3352800"/>
            <a:ext cx="3048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</a:t>
            </a:r>
            <a:r>
              <a:rPr lang="en-US" sz="3200">
                <a:latin typeface="Arial" charset="0"/>
              </a:rPr>
              <a:t>Con có cha nh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 nhà có nóc.</a:t>
            </a:r>
          </a:p>
        </p:txBody>
      </p:sp>
      <p:sp>
        <p:nvSpPr>
          <p:cNvPr id="48148" name="Text Box 20"/>
          <p:cNvSpPr txBox="1">
            <a:spLocks noChangeArrowheads="1"/>
          </p:cNvSpPr>
          <p:nvPr/>
        </p:nvSpPr>
        <p:spPr bwMode="auto">
          <a:xfrm>
            <a:off x="-76200" y="4572000"/>
            <a:ext cx="289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</a:t>
            </a:r>
            <a:r>
              <a:rPr lang="en-US" sz="3200">
                <a:latin typeface="Arial" charset="0"/>
              </a:rPr>
              <a:t>Con có mẹ nh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 m</a:t>
            </a:r>
            <a:r>
              <a:rPr lang="vi-VN" sz="3200">
                <a:latin typeface="Arial" charset="0"/>
              </a:rPr>
              <a:t>ă</a:t>
            </a:r>
            <a:r>
              <a:rPr lang="en-US" sz="3200">
                <a:latin typeface="Arial" charset="0"/>
              </a:rPr>
              <a:t>ng ấp bẹ.</a:t>
            </a:r>
          </a:p>
        </p:txBody>
      </p:sp>
      <p:sp>
        <p:nvSpPr>
          <p:cNvPr id="48149" name="Text Box 21"/>
          <p:cNvSpPr txBox="1">
            <a:spLocks noChangeArrowheads="1"/>
          </p:cNvSpPr>
          <p:nvPr/>
        </p:nvSpPr>
        <p:spPr bwMode="auto">
          <a:xfrm>
            <a:off x="6248400" y="3308350"/>
            <a:ext cx="289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- </a:t>
            </a:r>
            <a:r>
              <a:rPr lang="en-US" sz="3200">
                <a:latin typeface="Arial" charset="0"/>
              </a:rPr>
              <a:t>Chị ngã em nâng.</a:t>
            </a:r>
          </a:p>
        </p:txBody>
      </p:sp>
      <p:sp>
        <p:nvSpPr>
          <p:cNvPr id="48150" name="Text Box 22"/>
          <p:cNvSpPr txBox="1">
            <a:spLocks noChangeArrowheads="1"/>
          </p:cNvSpPr>
          <p:nvPr/>
        </p:nvSpPr>
        <p:spPr bwMode="auto">
          <a:xfrm>
            <a:off x="6064250" y="4191000"/>
            <a:ext cx="3429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latin typeface="Arial" charset="0"/>
              </a:rPr>
              <a:t>Anh em nh</a:t>
            </a:r>
            <a:r>
              <a:rPr lang="vi-VN" sz="3200">
                <a:latin typeface="Arial" charset="0"/>
              </a:rPr>
              <a:t>ư</a:t>
            </a:r>
            <a:r>
              <a:rPr lang="en-US" sz="3200">
                <a:latin typeface="Arial" charset="0"/>
              </a:rPr>
              <a:t> thể chân tay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Rách lành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ùm 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bọc dở hay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ỡ </a:t>
            </a:r>
            <a:r>
              <a:rPr lang="vi-VN" sz="3200">
                <a:latin typeface="Arial" charset="0"/>
              </a:rPr>
              <a:t>đ</a:t>
            </a:r>
            <a:r>
              <a:rPr lang="en-US" sz="3200">
                <a:latin typeface="Arial" charset="0"/>
              </a:rPr>
              <a:t>ần.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5" grpId="0"/>
      <p:bldP spid="48146" grpId="0"/>
      <p:bldP spid="48147" grpId="0"/>
      <p:bldP spid="48148" grpId="0"/>
      <p:bldP spid="48149" grpId="0"/>
      <p:bldP spid="48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latin typeface="Arial"/>
              </a:rPr>
              <a:t>Bài 3: Dựa theo nội dung các bài tập </a:t>
            </a:r>
            <a:r>
              <a:rPr lang="vi-VN" sz="4000" smtClean="0">
                <a:latin typeface="Arial"/>
              </a:rPr>
              <a:t>đ</a:t>
            </a:r>
            <a:r>
              <a:rPr lang="en-US" sz="4000" smtClean="0">
                <a:latin typeface="Arial"/>
              </a:rPr>
              <a:t>ọc ở tuần 3, tuần 4, hãy </a:t>
            </a:r>
            <a:r>
              <a:rPr lang="vi-VN" sz="4000" smtClean="0">
                <a:latin typeface="Arial"/>
              </a:rPr>
              <a:t>đ</a:t>
            </a:r>
            <a:r>
              <a:rPr lang="en-US" sz="4000" smtClean="0">
                <a:latin typeface="Arial"/>
              </a:rPr>
              <a:t>ặt câu theo mẫu </a:t>
            </a:r>
            <a:r>
              <a:rPr lang="en-US" sz="4000" i="1" smtClean="0">
                <a:solidFill>
                  <a:srgbClr val="FF9900"/>
                </a:solidFill>
                <a:latin typeface="Arial"/>
              </a:rPr>
              <a:t>Ai là gì</a:t>
            </a:r>
            <a:r>
              <a:rPr lang="en-US" sz="4000" i="1" smtClean="0">
                <a:latin typeface="Arial"/>
              </a:rPr>
              <a:t>? </a:t>
            </a:r>
            <a:r>
              <a:rPr lang="vi-VN" sz="4000" smtClean="0">
                <a:latin typeface="Arial"/>
              </a:rPr>
              <a:t>đ</a:t>
            </a:r>
            <a:r>
              <a:rPr lang="en-US" sz="4000" smtClean="0">
                <a:latin typeface="Arial"/>
              </a:rPr>
              <a:t>ể nói về: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6988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LcPeriod"/>
              <a:defRPr/>
            </a:pPr>
            <a:r>
              <a:rPr lang="en-US" sz="2400" smtClean="0">
                <a:latin typeface="Arial"/>
              </a:rPr>
              <a:t>Bạn Tuấn trong truyện </a:t>
            </a:r>
            <a:r>
              <a:rPr lang="en-US" sz="2400" b="1" i="1" smtClean="0">
                <a:latin typeface="Arial"/>
              </a:rPr>
              <a:t> Chiếc áo len.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 startAt="2"/>
              <a:defRPr/>
            </a:pPr>
            <a:r>
              <a:rPr lang="en-US" sz="2400" smtClean="0">
                <a:latin typeface="Arial"/>
              </a:rPr>
              <a:t>Bạn nhỏ trong bài th</a:t>
            </a:r>
            <a:r>
              <a:rPr lang="vi-VN" sz="2400" smtClean="0">
                <a:latin typeface="Arial"/>
              </a:rPr>
              <a:t>ơ</a:t>
            </a:r>
            <a:r>
              <a:rPr lang="en-US" sz="2400" b="1" i="1" smtClean="0">
                <a:latin typeface="Arial"/>
              </a:rPr>
              <a:t> Quạt cho bà ngủ.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lphaLcPeriod" startAt="3"/>
              <a:defRPr/>
            </a:pPr>
            <a:r>
              <a:rPr lang="en-US" sz="2400" smtClean="0">
                <a:latin typeface="Arial"/>
              </a:rPr>
              <a:t>Bà mẹ trong truyện</a:t>
            </a:r>
            <a:r>
              <a:rPr lang="en-US" sz="2400" b="1" smtClean="0">
                <a:latin typeface="Arial"/>
              </a:rPr>
              <a:t> </a:t>
            </a:r>
            <a:r>
              <a:rPr lang="en-US" sz="2400" b="1" i="1" smtClean="0">
                <a:latin typeface="Arial"/>
              </a:rPr>
              <a:t>Ng</a:t>
            </a:r>
            <a:r>
              <a:rPr lang="vi-VN" sz="2400" b="1" i="1" smtClean="0">
                <a:latin typeface="Arial"/>
              </a:rPr>
              <a:t>ư</a:t>
            </a:r>
            <a:r>
              <a:rPr lang="en-US" sz="2400" b="1" i="1" smtClean="0">
                <a:latin typeface="Arial"/>
              </a:rPr>
              <a:t>ời mẹ.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b="1" i="1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endParaRPr lang="en-US" sz="2400" smtClean="0">
              <a:latin typeface="Arial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smtClean="0">
                <a:solidFill>
                  <a:schemeClr val="hlink"/>
                </a:solidFill>
                <a:latin typeface="Arial"/>
              </a:rPr>
              <a:t>d</a:t>
            </a:r>
            <a:r>
              <a:rPr lang="en-US" sz="1800" smtClean="0">
                <a:latin typeface="Arial"/>
              </a:rPr>
              <a:t>. 	</a:t>
            </a:r>
            <a:r>
              <a:rPr lang="en-US" sz="2400" smtClean="0">
                <a:latin typeface="Arial"/>
              </a:rPr>
              <a:t>Chú chim sẻ trong truyện</a:t>
            </a:r>
            <a:r>
              <a:rPr lang="en-US" sz="2400" b="1" i="1" smtClean="0">
                <a:latin typeface="Arial"/>
              </a:rPr>
              <a:t> Chú sẻ và bông hoa bằng l</a:t>
            </a:r>
            <a:r>
              <a:rPr lang="vi-VN" sz="2400" b="1" i="1" smtClean="0">
                <a:latin typeface="Arial"/>
              </a:rPr>
              <a:t>ă</a:t>
            </a:r>
            <a:r>
              <a:rPr lang="en-US" sz="2400" b="1" i="1" smtClean="0">
                <a:latin typeface="Arial"/>
              </a:rPr>
              <a:t>ng.</a:t>
            </a:r>
            <a:endParaRPr lang="en-US" sz="2400" smtClean="0">
              <a:latin typeface="Arial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838200" y="2282825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  <a:latin typeface="Arial" charset="0"/>
              </a:rPr>
              <a:t>- Anh Tuấn là anh trai của Lan.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838200" y="3367088"/>
            <a:ext cx="5791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  <a:latin typeface="Arial" charset="0"/>
              </a:rPr>
              <a:t>- Bạn nhỏ là một ng</a:t>
            </a:r>
            <a:r>
              <a:rPr lang="vi-VN" sz="2800">
                <a:solidFill>
                  <a:srgbClr val="00FF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FF00"/>
                </a:solidFill>
                <a:latin typeface="Arial" charset="0"/>
              </a:rPr>
              <a:t>ời cháu hiếu thảo.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38200" y="4433888"/>
            <a:ext cx="5791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  <a:latin typeface="Arial" charset="0"/>
              </a:rPr>
              <a:t>- Bà mẹ là ng</a:t>
            </a:r>
            <a:r>
              <a:rPr lang="vi-VN" sz="2800">
                <a:solidFill>
                  <a:srgbClr val="00FF00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00FF00"/>
                </a:solidFill>
                <a:latin typeface="Arial" charset="0"/>
              </a:rPr>
              <a:t>ời mẹ hy sinh vì con.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838200" y="5562600"/>
            <a:ext cx="6705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  <a:latin typeface="Arial" charset="0"/>
              </a:rPr>
              <a:t>- Chú Sẻ là bạn của bé Th</a:t>
            </a:r>
            <a:r>
              <a:rPr lang="vi-VN" sz="2800">
                <a:solidFill>
                  <a:srgbClr val="00FF00"/>
                </a:solidFill>
                <a:latin typeface="Arial" charset="0"/>
              </a:rPr>
              <a:t>ơ</a:t>
            </a:r>
            <a:r>
              <a:rPr lang="en-US" sz="2800">
                <a:solidFill>
                  <a:srgbClr val="00FF00"/>
                </a:solidFill>
                <a:latin typeface="Arial" charset="0"/>
              </a:rPr>
              <a:t> và hoa bằng l</a:t>
            </a:r>
            <a:r>
              <a:rPr lang="vi-VN" sz="2800">
                <a:solidFill>
                  <a:srgbClr val="00FF00"/>
                </a:solidFill>
                <a:latin typeface="Arial" charset="0"/>
              </a:rPr>
              <a:t>ă</a:t>
            </a:r>
            <a:r>
              <a:rPr lang="en-US" sz="2800">
                <a:solidFill>
                  <a:srgbClr val="00FF00"/>
                </a:solidFill>
                <a:latin typeface="Arial" charset="0"/>
              </a:rPr>
              <a:t>ng.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5" grpId="0"/>
      <p:bldP spid="17417" grpId="0"/>
      <p:bldP spid="17418" grpId="0"/>
      <p:bldP spid="17419" grpId="0"/>
      <p:bldP spid="17420" grpId="0"/>
    </p:bld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275</TotalTime>
  <Words>567</Words>
  <Application>Microsoft Office PowerPoint</Application>
  <PresentationFormat>On-screen Show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.VnTime</vt:lpstr>
      <vt:lpstr>Arial</vt:lpstr>
      <vt:lpstr>Wingdings</vt:lpstr>
      <vt:lpstr>Calibri</vt:lpstr>
      <vt:lpstr>Ocean</vt:lpstr>
      <vt:lpstr>LUYỆN TỪ VÀ CÂU</vt:lpstr>
      <vt:lpstr>Kiểm tra bài cũ</vt:lpstr>
      <vt:lpstr>LUYỆN TỪ VÀ CÂU</vt:lpstr>
      <vt:lpstr>Slide 4</vt:lpstr>
      <vt:lpstr>Bài 1: Tìm các từ ngữ chỉ gộp những người thân trong gia đình.</vt:lpstr>
      <vt:lpstr>Các từ chỉ gộp những người trong gia đình</vt:lpstr>
      <vt:lpstr>Bài 2: Xếp các thành ngữ, tực ngữ sau vào nhóm thích hợp:</vt:lpstr>
      <vt:lpstr>Bài 2: Xếp các thành ngữ, tục ngữ sau vào nhóm thích hợp:</vt:lpstr>
      <vt:lpstr>Bài 3: Dựa theo nội dung các bài tập đọc ở tuần 3, tuần 4, hãy đặt câu theo mẫu Ai là gì? để nói về:</vt:lpstr>
      <vt:lpstr>TRÒ CHƠI 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LuyÖn tõ vµ c©u</dc:title>
  <dc:creator>K H</dc:creator>
  <cp:lastModifiedBy>CSTeam</cp:lastModifiedBy>
  <cp:revision>32</cp:revision>
  <dcterms:created xsi:type="dcterms:W3CDTF">2005-09-22T03:59:21Z</dcterms:created>
  <dcterms:modified xsi:type="dcterms:W3CDTF">2016-06-29T10:07:28Z</dcterms:modified>
</cp:coreProperties>
</file>