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295" r:id="rId11"/>
    <p:sldId id="312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0000"/>
    <a:srgbClr val="1A0597"/>
    <a:srgbClr val="0033CC"/>
    <a:srgbClr val="FF6600"/>
    <a:srgbClr val="FF0000"/>
    <a:srgbClr val="003399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46" autoAdjust="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59B7-5B99-4858-A84F-8BCE829C1D39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2B8AD-FDD1-4347-9A79-2AF23FF47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B5405-36D3-407C-B343-6A59A544E955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651DF-B254-4173-B98C-8A1143E9A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A1F5-1058-46B5-AACD-171A42E12E04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31896-DB9C-4627-A3B4-5AD32AA96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7B2E-6B01-405E-8159-E9D72D8C43C0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DCCFD-707C-4DB1-9A38-CBA29BE40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2F65C-62D3-4D05-9A23-4C381CD1F9D6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9E62A-C4C4-427B-BB32-4022EAC0D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10CD-CECE-4F6D-9565-8F2166482EB5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47EC2-975D-46F2-8059-8AAA5DBC9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1551-0B87-4E05-946E-D8E2D23C54ED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F9433-E630-442C-8D96-5FCCCD20E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18D85-B604-4A0C-90EB-F9673CB39265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DFD82-2FFF-4C1E-9BAC-DE9F3984E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BCF9-792A-48EA-A12A-E3CBAE4BBDFD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298D2-76EF-48B4-9AA5-FB1656518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B6058-A9D1-44FB-9E1D-886EA6624FB3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18C63-CC90-44F8-B1C6-56A8530AA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D1C91-C22E-45E3-83BC-83F65E3EFCBE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1052-BB10-4AEC-92CE-2D496B33C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EB38F6-181C-486E-97AB-3991C45FC229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D4E058-CD37-4361-9421-D67C28BD8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100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-1524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7337425" y="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5511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3352800" y="-304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895600" y="5030788"/>
            <a:ext cx="180657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447800" y="2971800"/>
            <a:ext cx="6019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60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Môn: Tập đọc</a:t>
            </a:r>
            <a:endParaRPr lang="en-US" sz="6000" b="1" kern="10">
              <a:ln w="19050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78860" name="WordArt 12" descr="50%"/>
          <p:cNvSpPr>
            <a:spLocks noChangeArrowheads="1" noChangeShapeType="1" noTextEdit="1"/>
          </p:cNvSpPr>
          <p:nvPr/>
        </p:nvSpPr>
        <p:spPr bwMode="auto">
          <a:xfrm>
            <a:off x="2590800" y="4191000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pattFill prst="pct50">
                  <a:fgClr>
                    <a:srgbClr val="FF00FF"/>
                  </a:fgClr>
                  <a:bgClr>
                    <a:srgbClr val="FFFFFF"/>
                  </a:bgClr>
                </a:pattFill>
                <a:latin typeface="Arial"/>
                <a:cs typeface="Arial"/>
              </a:rPr>
              <a:t>LỚP BA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9" grpId="0" animBg="1"/>
      <p:bldP spid="788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8" name="Picture 8" descr="flowers_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627438"/>
            <a:ext cx="1219200" cy="1096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29" name="Picture 9" descr="39196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999038"/>
            <a:ext cx="1219200" cy="1096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56330" name="Picture 10" descr="post-47-11064420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999038"/>
            <a:ext cx="1339850" cy="10668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6331" name="Picture 11" descr="flower_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627438"/>
            <a:ext cx="12192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32" name="Picture 12" descr="flowers_0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3627438"/>
            <a:ext cx="1308100" cy="1096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33" name="Picture 13" descr="DOT_Flowers_A_4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6600" y="3627438"/>
            <a:ext cx="1252538" cy="1096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56334" name="Oval 14" descr="Bouquet"/>
          <p:cNvSpPr>
            <a:spLocks noChangeArrowheads="1"/>
          </p:cNvSpPr>
          <p:nvPr/>
        </p:nvSpPr>
        <p:spPr bwMode="auto">
          <a:xfrm>
            <a:off x="1447800" y="29718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990000"/>
                </a:solidFill>
              </a:rPr>
              <a:t>ĐỘI A</a:t>
            </a:r>
          </a:p>
        </p:txBody>
      </p:sp>
      <p:sp>
        <p:nvSpPr>
          <p:cNvPr id="56335" name="Oval 15" descr="Bouquet"/>
          <p:cNvSpPr>
            <a:spLocks noChangeArrowheads="1"/>
          </p:cNvSpPr>
          <p:nvPr/>
        </p:nvSpPr>
        <p:spPr bwMode="auto">
          <a:xfrm>
            <a:off x="5867400" y="28956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990000"/>
                </a:solidFill>
              </a:rPr>
              <a:t>ĐỘI B</a:t>
            </a:r>
          </a:p>
        </p:txBody>
      </p:sp>
      <p:pic>
        <p:nvPicPr>
          <p:cNvPr id="56345" name="Picture 25" descr="Entertainment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67600" y="91440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Text Box 47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11276" name="Text Box 48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11277" name="Text Box 49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11278" name="Text Box 50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11279" name="AutoShape 5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280" name="AutoShape 53"/>
          <p:cNvSpPr>
            <a:spLocks noChangeArrowheads="1"/>
          </p:cNvSpPr>
          <p:nvPr/>
        </p:nvSpPr>
        <p:spPr bwMode="gray">
          <a:xfrm>
            <a:off x="57150" y="42863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56374" name="WordArt 54"/>
          <p:cNvSpPr>
            <a:spLocks noChangeArrowheads="1" noChangeShapeType="1" noTextEdit="1"/>
          </p:cNvSpPr>
          <p:nvPr/>
        </p:nvSpPr>
        <p:spPr bwMode="auto">
          <a:xfrm>
            <a:off x="2133600" y="1981200"/>
            <a:ext cx="5276850" cy="8477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54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Thi kể chuyện</a:t>
            </a:r>
          </a:p>
        </p:txBody>
      </p:sp>
      <p:sp>
        <p:nvSpPr>
          <p:cNvPr id="11282" name="AutoShape 55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</p:childTnLst>
        </p:cTn>
      </p:par>
    </p:tnLst>
    <p:bldLst>
      <p:bldP spid="56334" grpId="0" animBg="1"/>
      <p:bldP spid="56335" grpId="0" animBg="1"/>
      <p:bldP spid="56374" grpId="0" animBg="1"/>
      <p:bldP spid="5637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657600" y="1020763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1538288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3352800" y="229711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>
                <a:solidFill>
                  <a:schemeClr val="tx2"/>
                </a:solidFill>
              </a:rPr>
              <a:t>(Xem sách trang 29)</a:t>
            </a:r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3352800" y="283051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>
                <a:solidFill>
                  <a:schemeClr val="tx2"/>
                </a:solidFill>
              </a:rPr>
              <a:t>Bài sau: </a:t>
            </a:r>
            <a:r>
              <a:rPr lang="en-US" sz="2400" b="1" i="1">
                <a:solidFill>
                  <a:srgbClr val="990000"/>
                </a:solidFill>
              </a:rPr>
              <a:t>Ông ngoại</a:t>
            </a:r>
          </a:p>
        </p:txBody>
      </p:sp>
      <p:sp>
        <p:nvSpPr>
          <p:cNvPr id="12298" name="AutoShape 13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1828800" y="4191000"/>
            <a:ext cx="5791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3" grpId="0"/>
      <p:bldP spid="77836" grpId="0"/>
      <p:bldP spid="778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67593" name="Oval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895600" y="1219200"/>
            <a:ext cx="3657600" cy="8382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1A0597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800" b="1">
                <a:solidFill>
                  <a:srgbClr val="800000"/>
                </a:solidFill>
              </a:rPr>
              <a:t>Kiểm tra bài cũ:</a:t>
            </a:r>
          </a:p>
        </p:txBody>
      </p:sp>
      <p:pic>
        <p:nvPicPr>
          <p:cNvPr id="67594" name="Picture 10" descr="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4958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33600" y="2514600"/>
            <a:ext cx="4343400" cy="1828800"/>
          </a:xfrm>
          <a:prstGeom prst="cloudCallout">
            <a:avLst>
              <a:gd name="adj1" fmla="val -40606"/>
              <a:gd name="adj2" fmla="val 89759"/>
            </a:avLst>
          </a:prstGeom>
          <a:solidFill>
            <a:schemeClr val="bg1"/>
          </a:solidFill>
          <a:ln w="127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400" b="1"/>
              <a:t>+ Cảnh vật trong nhà, ngoài vườn như thế nào?</a:t>
            </a:r>
          </a:p>
        </p:txBody>
      </p:sp>
      <p:sp>
        <p:nvSpPr>
          <p:cNvPr id="67596" name="AutoShape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33600" y="2286000"/>
            <a:ext cx="4648200" cy="2286000"/>
          </a:xfrm>
          <a:prstGeom prst="cloudCallout">
            <a:avLst>
              <a:gd name="adj1" fmla="val -58060"/>
              <a:gd name="adj2" fmla="val 96042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+ Bà mơ thấy gì?</a:t>
            </a:r>
          </a:p>
          <a:p>
            <a:r>
              <a:rPr lang="en-US" sz="2400" b="1">
                <a:solidFill>
                  <a:srgbClr val="990000"/>
                </a:solidFill>
              </a:rPr>
              <a:t>+ Vì sao có thể đoán bà mơ như vậy?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 animBg="1"/>
      <p:bldP spid="67595" grpId="0" animBg="1"/>
      <p:bldP spid="67595" grpId="1" animBg="1"/>
      <p:bldP spid="675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pic>
        <p:nvPicPr>
          <p:cNvPr id="68618" name="Picture 10" descr="nguoi 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09800"/>
            <a:ext cx="8534400" cy="44196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68615" grpId="0"/>
      <p:bldP spid="68616" grpId="0"/>
      <p:bldP spid="686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-76200" y="2738438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*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Hớt hải, </a:t>
            </a:r>
          </a:p>
        </p:txBody>
      </p:sp>
      <p:sp>
        <p:nvSpPr>
          <p:cNvPr id="69642" name="Text Box 1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0480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  <a:cs typeface="Times New Roman" pitchFamily="18" charset="0"/>
              </a:rPr>
              <a:t>- Mấy đêm ròng</a:t>
            </a:r>
            <a:endParaRPr lang="en-US" sz="2400" b="1">
              <a:solidFill>
                <a:srgbClr val="990000"/>
              </a:solidFill>
              <a:cs typeface="Times New Roman" pitchFamily="18" charset="0"/>
            </a:endParaRP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0" y="21336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5486400" y="25908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69646" name="Text Box 1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257800" y="2057400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      Tìm hiểu bài</a:t>
            </a: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5334000" y="2209800"/>
            <a:ext cx="76200" cy="46482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1423988" y="2714625"/>
            <a:ext cx="1624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thiếp đi, 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2771775" y="2714625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áo choàng, 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0" y="3200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khẩn khoản, 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2033588" y="3214688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lã chã, 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3124200" y="321945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lạnh lẽo. </a:t>
            </a:r>
          </a:p>
        </p:txBody>
      </p:sp>
      <p:sp>
        <p:nvSpPr>
          <p:cNvPr id="69653" name="Text Box 2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  <a:cs typeface="Times New Roman" pitchFamily="18" charset="0"/>
              </a:rPr>
              <a:t>- Thiếp đi </a:t>
            </a:r>
          </a:p>
        </p:txBody>
      </p:sp>
      <p:sp>
        <p:nvSpPr>
          <p:cNvPr id="69654" name="Text Box 2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9147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  <a:cs typeface="Times New Roman" pitchFamily="18" charset="0"/>
              </a:rPr>
              <a:t>- Khẩn khoản </a:t>
            </a:r>
          </a:p>
        </p:txBody>
      </p:sp>
      <p:sp>
        <p:nvSpPr>
          <p:cNvPr id="69655" name="Text Box 2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43434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  <a:cs typeface="Times New Roman" pitchFamily="18" charset="0"/>
              </a:rPr>
              <a:t>- Lã chã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304800" y="4092575"/>
            <a:ext cx="5257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-Thấy bà Thần Chết ngạc nhiên</a:t>
            </a:r>
          </a:p>
          <a:p>
            <a:pPr algn="l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hỏi:</a:t>
            </a:r>
            <a:endParaRPr lang="en-US" sz="2400">
              <a:solidFill>
                <a:schemeClr val="tx2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-Làm sao ngươi có thể tìm đến </a:t>
            </a:r>
          </a:p>
          <a:p>
            <a:pPr algn="l" eaLnBrk="0" hangingPunct="0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tận nơi đây?</a:t>
            </a:r>
            <a:endParaRPr lang="en-US" sz="2400">
              <a:solidFill>
                <a:schemeClr val="tx2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Bà mẹ trả lời:</a:t>
            </a:r>
          </a:p>
          <a:p>
            <a:pPr algn="l" eaLnBrk="0" hangingPunct="0"/>
            <a:r>
              <a:rPr lang="en-US" sz="2400" b="1" i="1">
                <a:solidFill>
                  <a:schemeClr val="tx2"/>
                </a:solidFill>
                <a:cs typeface="Times New Roman" pitchFamily="18" charset="0"/>
              </a:rPr>
              <a:t>-Vì tôi là mẹ  Hãy trả con cho tôi! </a:t>
            </a:r>
            <a:r>
              <a:rPr lang="en-US" sz="2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 flipH="1">
            <a:off x="1571625" y="40719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 flipH="1">
            <a:off x="795338" y="451485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 flipH="1">
            <a:off x="852488" y="451485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1" name="Line 29"/>
          <p:cNvSpPr>
            <a:spLocks noChangeShapeType="1"/>
          </p:cNvSpPr>
          <p:nvPr/>
        </p:nvSpPr>
        <p:spPr bwMode="auto">
          <a:xfrm>
            <a:off x="3262313" y="4424363"/>
            <a:ext cx="1752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2" name="Line 30"/>
          <p:cNvSpPr>
            <a:spLocks noChangeShapeType="1"/>
          </p:cNvSpPr>
          <p:nvPr/>
        </p:nvSpPr>
        <p:spPr bwMode="auto">
          <a:xfrm flipH="1">
            <a:off x="2057400" y="5367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 flipH="1">
            <a:off x="2133600" y="53673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4" name="Line 32"/>
          <p:cNvSpPr>
            <a:spLocks noChangeShapeType="1"/>
          </p:cNvSpPr>
          <p:nvPr/>
        </p:nvSpPr>
        <p:spPr bwMode="auto">
          <a:xfrm flipH="1">
            <a:off x="2057400" y="6219825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5" name="Line 33"/>
          <p:cNvSpPr>
            <a:spLocks noChangeShapeType="1"/>
          </p:cNvSpPr>
          <p:nvPr/>
        </p:nvSpPr>
        <p:spPr bwMode="auto">
          <a:xfrm flipH="1">
            <a:off x="2133600" y="6219825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6" name="Line 34"/>
          <p:cNvSpPr>
            <a:spLocks noChangeShapeType="1"/>
          </p:cNvSpPr>
          <p:nvPr/>
        </p:nvSpPr>
        <p:spPr bwMode="auto">
          <a:xfrm flipH="1">
            <a:off x="5105400" y="6234113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7" name="Line 35"/>
          <p:cNvSpPr>
            <a:spLocks noChangeShapeType="1"/>
          </p:cNvSpPr>
          <p:nvPr/>
        </p:nvSpPr>
        <p:spPr bwMode="auto">
          <a:xfrm flipH="1">
            <a:off x="5181600" y="6234113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>
            <a:off x="304800" y="5257800"/>
            <a:ext cx="1371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9" name="Line 37"/>
          <p:cNvSpPr>
            <a:spLocks noChangeShapeType="1"/>
          </p:cNvSpPr>
          <p:nvPr/>
        </p:nvSpPr>
        <p:spPr bwMode="auto">
          <a:xfrm>
            <a:off x="261938" y="5672138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0" name="Line 38"/>
          <p:cNvSpPr>
            <a:spLocks noChangeShapeType="1"/>
          </p:cNvSpPr>
          <p:nvPr/>
        </p:nvSpPr>
        <p:spPr bwMode="auto">
          <a:xfrm>
            <a:off x="762000" y="6538913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1" name="Line 39"/>
          <p:cNvSpPr>
            <a:spLocks noChangeShapeType="1"/>
          </p:cNvSpPr>
          <p:nvPr/>
        </p:nvSpPr>
        <p:spPr bwMode="auto">
          <a:xfrm>
            <a:off x="2952750" y="6524625"/>
            <a:ext cx="381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2" name="AutoShape 40"/>
          <p:cNvSpPr>
            <a:spLocks noChangeArrowheads="1"/>
          </p:cNvSpPr>
          <p:nvPr/>
        </p:nvSpPr>
        <p:spPr bwMode="auto">
          <a:xfrm>
            <a:off x="5562600" y="4648200"/>
            <a:ext cx="3505200" cy="220980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en-US" sz="2000" b="1">
              <a:solidFill>
                <a:srgbClr val="1A0597"/>
              </a:solidFill>
            </a:endParaRPr>
          </a:p>
          <a:p>
            <a:pPr algn="l"/>
            <a:r>
              <a:rPr lang="en-US" sz="2400" b="1">
                <a:solidFill>
                  <a:srgbClr val="003399"/>
                </a:solidFill>
              </a:rPr>
              <a:t>Người mẹ rất yêu </a:t>
            </a:r>
          </a:p>
          <a:p>
            <a:pPr algn="l"/>
            <a:r>
              <a:rPr lang="en-US" sz="2400" b="1">
                <a:solidFill>
                  <a:srgbClr val="003399"/>
                </a:solidFill>
              </a:rPr>
              <a:t>con. Vì con, người </a:t>
            </a:r>
          </a:p>
          <a:p>
            <a:pPr algn="l"/>
            <a:r>
              <a:rPr lang="en-US" sz="2400" b="1">
                <a:solidFill>
                  <a:srgbClr val="003399"/>
                </a:solidFill>
              </a:rPr>
              <a:t>mẹ có thể làm tất cả.</a:t>
            </a:r>
          </a:p>
          <a:p>
            <a:pPr algn="l"/>
            <a:endParaRPr lang="en-US" sz="2400"/>
          </a:p>
        </p:txBody>
      </p:sp>
      <p:pic>
        <p:nvPicPr>
          <p:cNvPr id="5158" name="Picture 41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381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74" name="WordArt 42"/>
          <p:cNvSpPr>
            <a:spLocks noChangeArrowheads="1" noChangeShapeType="1" noTextEdit="1"/>
          </p:cNvSpPr>
          <p:nvPr/>
        </p:nvSpPr>
        <p:spPr bwMode="auto">
          <a:xfrm>
            <a:off x="304800" y="1295400"/>
            <a:ext cx="3305175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2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>
                    <a:alpha val="87057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Thi đọc diễn cảm</a:t>
            </a:r>
            <a:endParaRPr lang="en-US" sz="32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>
                  <a:alpha val="87057"/>
                </a:srgb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39" dur="5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69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 nodeType="clickPar">
                      <p:stCondLst>
                        <p:cond delay="0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5"/>
                  </p:tgtEl>
                </p:cond>
              </p:nextCondLst>
            </p:seq>
          </p:childTnLst>
        </p:cTn>
      </p:par>
    </p:tnLst>
    <p:bldLst>
      <p:bldP spid="69641" grpId="0"/>
      <p:bldP spid="69642" grpId="0"/>
      <p:bldP spid="69644" grpId="0"/>
      <p:bldP spid="69645" grpId="0"/>
      <p:bldP spid="69646" grpId="0"/>
      <p:bldP spid="69647" grpId="0" animBg="1"/>
      <p:bldP spid="69648" grpId="0"/>
      <p:bldP spid="69649" grpId="0"/>
      <p:bldP spid="69650" grpId="0"/>
      <p:bldP spid="69651" grpId="0"/>
      <p:bldP spid="69652" grpId="0"/>
      <p:bldP spid="69653" grpId="0"/>
      <p:bldP spid="69654" grpId="0"/>
      <p:bldP spid="69655" grpId="0"/>
      <p:bldP spid="69657" grpId="0"/>
      <p:bldP spid="69658" grpId="0" animBg="1"/>
      <p:bldP spid="69659" grpId="0" animBg="1"/>
      <p:bldP spid="69660" grpId="0" animBg="1"/>
      <p:bldP spid="69661" grpId="0" animBg="1"/>
      <p:bldP spid="69662" grpId="0" animBg="1"/>
      <p:bldP spid="69663" grpId="0" animBg="1"/>
      <p:bldP spid="69664" grpId="0" animBg="1"/>
      <p:bldP spid="69665" grpId="0" animBg="1"/>
      <p:bldP spid="69666" grpId="0" animBg="1"/>
      <p:bldP spid="69667" grpId="0" animBg="1"/>
      <p:bldP spid="69668" grpId="0" animBg="1"/>
      <p:bldP spid="69669" grpId="0" animBg="1"/>
      <p:bldP spid="69670" grpId="0" animBg="1"/>
      <p:bldP spid="69671" grpId="0" animBg="1"/>
      <p:bldP spid="69672" grpId="0" animBg="1"/>
      <p:bldP spid="69674" grpId="0" animBg="1"/>
      <p:bldP spid="69674" grpId="1" animBg="1"/>
      <p:bldP spid="69674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0666" name="AutoShape 10"/>
          <p:cNvSpPr>
            <a:spLocks noChangeArrowheads="1"/>
          </p:cNvSpPr>
          <p:nvPr/>
        </p:nvSpPr>
        <p:spPr bwMode="gray">
          <a:xfrm>
            <a:off x="304800" y="2209800"/>
            <a:ext cx="2743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1A0597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990000"/>
                </a:solidFill>
              </a:rPr>
              <a:t>Tìm hiểu bài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304800" y="2970213"/>
            <a:ext cx="5541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000099"/>
                </a:solidFill>
              </a:rPr>
              <a:t>+Kể vắn tắt chuyện xảy ra ở đoạn 1?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52400" y="2786063"/>
            <a:ext cx="8763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/>
              <a:t>-Bà mẹ thức mấy. đêm ròng trông đứa con ốm. Mệt quá, </a:t>
            </a:r>
          </a:p>
          <a:p>
            <a:pPr algn="l"/>
            <a:r>
              <a:rPr lang="en-US" sz="2400" b="1"/>
              <a:t>bà thiếp đi. Tỉnh dậy, thấy mất con, bà hớt hải gọi tìm.</a:t>
            </a:r>
          </a:p>
          <a:p>
            <a:pPr algn="l"/>
            <a:r>
              <a:rPr lang="en-US" sz="2400" b="1"/>
              <a:t>Thần Đêm Tối nói cho bà biết: con bà đã bị Thần Chết </a:t>
            </a:r>
          </a:p>
          <a:p>
            <a:pPr algn="l"/>
            <a:r>
              <a:rPr lang="en-US" sz="2400" b="1"/>
              <a:t>bắt đi.Bà cầu xin Thần Đêm Tối chỉ đường cho bà đuổi </a:t>
            </a:r>
          </a:p>
          <a:p>
            <a:pPr algn="l"/>
            <a:r>
              <a:rPr lang="en-US" sz="2400" b="1"/>
              <a:t>theo Thần Chết, Thần Đêm Tối chỉ đường cho Bà.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6" grpId="0" animBg="1"/>
      <p:bldP spid="70667" grpId="0"/>
      <p:bldP spid="706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gray">
          <a:xfrm>
            <a:off x="304800" y="1828800"/>
            <a:ext cx="2743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1A0597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990000"/>
                </a:solidFill>
              </a:rPr>
              <a:t>Tìm hiểu bài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304800" y="2589213"/>
            <a:ext cx="7650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000099"/>
                </a:solidFill>
              </a:rPr>
              <a:t>+Người mẹ đã làm gì để bụi gai chỉ đường cho bà?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152400" y="2611438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/>
              <a:t>-</a:t>
            </a:r>
            <a:r>
              <a:rPr lang="en-US" sz="2400" b="1">
                <a:solidFill>
                  <a:srgbClr val="990000"/>
                </a:solidFill>
              </a:rPr>
              <a:t>Bà mẹ chấp nhận yêu cầu của bụi gai: ôm ghì bụi gai 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vào lòng để sưởi ẩm cho nó, làm nó đâm chồi, nảy lộc 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và nở hoa giữa mùa đông buốt gíá</a:t>
            </a:r>
            <a:r>
              <a:rPr lang="en-US" sz="2400">
                <a:solidFill>
                  <a:srgbClr val="990000"/>
                </a:solidFill>
              </a:rPr>
              <a:t>.</a:t>
            </a:r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228600" y="4646613"/>
            <a:ext cx="792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003399"/>
                </a:solidFill>
              </a:rPr>
              <a:t>+Người mẹ đã làm gì để hồ nước chỉ đường cho bà?</a:t>
            </a:r>
            <a:endParaRPr lang="en-US" sz="1600">
              <a:solidFill>
                <a:srgbClr val="003399"/>
              </a:solidFill>
            </a:endParaRP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228600" y="4899025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/>
              <a:t>-Bà mẹ làm theo yêu cầu của hồ nước:khóc đến nỗi đôi </a:t>
            </a:r>
          </a:p>
          <a:p>
            <a:pPr algn="l"/>
            <a:r>
              <a:rPr lang="en-US" sz="2400" b="1"/>
              <a:t>mắt theo dòng lệ rơi xuống hồ, hoá thành 2 hòn ngọc.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8" grpId="0" animBg="1"/>
      <p:bldP spid="71690" grpId="0"/>
      <p:bldP spid="71691" grpId="0"/>
      <p:bldP spid="71692" grpId="0"/>
      <p:bldP spid="716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2712" name="AutoShape 8"/>
          <p:cNvSpPr>
            <a:spLocks noChangeArrowheads="1"/>
          </p:cNvSpPr>
          <p:nvPr/>
        </p:nvSpPr>
        <p:spPr bwMode="gray">
          <a:xfrm>
            <a:off x="304800" y="2209800"/>
            <a:ext cx="2743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1A0597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990000"/>
                </a:solidFill>
              </a:rPr>
              <a:t>Tìm hiểu bài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292100" y="2970213"/>
            <a:ext cx="8474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003399"/>
                </a:solidFill>
              </a:rPr>
              <a:t>+Thái độ của Thần Chết như thế nào khi thấy người mẹ?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228600" y="3240088"/>
            <a:ext cx="8686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rgbClr val="990000"/>
                </a:solidFill>
              </a:rPr>
              <a:t>-Ngạc nhiên, không hiểu vì sao người mẹ có thể tìm đến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 tận nơi mình ở.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381000" y="4494213"/>
            <a:ext cx="4835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</a:rPr>
              <a:t>+Người mẹ trả lời như thế nào?</a:t>
            </a: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381000" y="496252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rgbClr val="990000"/>
                </a:solidFill>
              </a:rPr>
              <a:t>-Bà trả lời: vì bà là mẹ, người mẹ có thể làm tất cả vì 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con và bà đòi Thần Chết trả lại con cho mình.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2" grpId="0" animBg="1"/>
      <p:bldP spid="72714" grpId="0"/>
      <p:bldP spid="72715" grpId="0"/>
      <p:bldP spid="72716" grpId="0"/>
      <p:bldP spid="727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gray">
          <a:xfrm>
            <a:off x="304800" y="2209800"/>
            <a:ext cx="2743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1A0597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990000"/>
                </a:solidFill>
              </a:rPr>
              <a:t>Tìm hiểu bài</a:t>
            </a:r>
          </a:p>
        </p:txBody>
      </p:sp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304800" y="2754313"/>
            <a:ext cx="830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rgbClr val="990000"/>
                </a:solidFill>
              </a:rPr>
              <a:t>+ Chọn ý đúng nhất nói lên nội dung câu chuyện:</a:t>
            </a:r>
          </a:p>
        </p:txBody>
      </p:sp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304800" y="3440113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</a:rPr>
              <a:t>a) Người mẹ là người rất dũng cảm.</a:t>
            </a:r>
          </a:p>
        </p:txBody>
      </p: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304800" y="3973513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</a:rPr>
              <a:t>b) Người mẹ không sợ Thần Chết.</a:t>
            </a:r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304800" y="4506913"/>
            <a:ext cx="678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</a:rPr>
              <a:t>c) Người mẹ có thể hi sinh tất cả vì con.</a:t>
            </a:r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>
            <a:off x="171450" y="4752975"/>
            <a:ext cx="6096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/>
          </a:p>
        </p:txBody>
      </p:sp>
      <p:sp>
        <p:nvSpPr>
          <p:cNvPr id="73746" name="WordArt 18"/>
          <p:cNvSpPr>
            <a:spLocks noChangeArrowheads="1" noChangeShapeType="1" noTextEdit="1"/>
          </p:cNvSpPr>
          <p:nvPr/>
        </p:nvSpPr>
        <p:spPr bwMode="auto">
          <a:xfrm>
            <a:off x="3657600" y="2276475"/>
            <a:ext cx="3305175" cy="523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2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>
                    <a:alpha val="87057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Trao đổi nhóm đôi</a:t>
            </a:r>
            <a:endParaRPr lang="en-US" sz="32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>
                  <a:alpha val="87057"/>
                </a:srgb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31" name="Picture 19" descr="Star-05-june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15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6" grpId="0" animBg="1"/>
      <p:bldP spid="73740" grpId="0"/>
      <p:bldP spid="73741" grpId="0"/>
      <p:bldP spid="73742" grpId="0"/>
      <p:bldP spid="73743" grpId="0"/>
      <p:bldP spid="73745" grpId="0" animBg="1"/>
      <p:bldP spid="73746" grpId="0" animBg="1"/>
      <p:bldP spid="73746" grpId="1" animBg="1"/>
      <p:bldP spid="73746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solidFill>
            <a:srgbClr val="800000">
              <a:alpha val="74901"/>
            </a:srgb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657600" y="914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181600" y="12954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An-đec-xen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657600" y="16383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(Nguyễn Văn Hải, Vũ Minh Toàn dịch)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gray">
          <a:xfrm>
            <a:off x="76200" y="38100"/>
            <a:ext cx="1600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SGK/29</a:t>
            </a:r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gray">
          <a:xfrm>
            <a:off x="304800" y="2209800"/>
            <a:ext cx="27432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solidFill>
                  <a:schemeClr val="tx2"/>
                </a:solidFill>
              </a:rPr>
              <a:t>Kể chuyện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304800" y="3122613"/>
            <a:ext cx="8610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</a:rPr>
              <a:t>+ Phân vai</a:t>
            </a:r>
            <a:r>
              <a:rPr lang="en-US" sz="2400" b="1">
                <a:solidFill>
                  <a:srgbClr val="990000"/>
                </a:solidFill>
              </a:rPr>
              <a:t> (người dẫn chuyện, bà mẹ, Thần Đêm Tối, bụi gai, hồ nước, Thần Chết) </a:t>
            </a:r>
            <a:r>
              <a:rPr lang="en-US" sz="2400" b="1">
                <a:solidFill>
                  <a:schemeClr val="tx2"/>
                </a:solidFill>
              </a:rPr>
              <a:t>dựng lại câu chuyện</a:t>
            </a:r>
            <a:r>
              <a:rPr lang="en-US" sz="2400" b="1">
                <a:solidFill>
                  <a:srgbClr val="990000"/>
                </a:solidFill>
              </a:rPr>
              <a:t> </a:t>
            </a:r>
            <a:r>
              <a:rPr lang="en-US" sz="2400" b="1" i="1">
                <a:solidFill>
                  <a:schemeClr val="tx2"/>
                </a:solidFill>
              </a:rPr>
              <a:t>Người mẹ. </a:t>
            </a:r>
          </a:p>
        </p:txBody>
      </p:sp>
      <p:sp>
        <p:nvSpPr>
          <p:cNvPr id="74766" name="WordArt 14"/>
          <p:cNvSpPr>
            <a:spLocks noChangeArrowheads="1" noChangeShapeType="1" noTextEdit="1"/>
          </p:cNvSpPr>
          <p:nvPr/>
        </p:nvSpPr>
        <p:spPr bwMode="auto">
          <a:xfrm>
            <a:off x="3657600" y="2057400"/>
            <a:ext cx="48006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2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>
                    <a:alpha val="87057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Thảo luận nhóm phân vai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 animBg="1"/>
      <p:bldP spid="74761" grpId="0"/>
      <p:bldP spid="74766" grpId="0" animBg="1"/>
      <p:bldP spid="74766" grpId="1" animBg="1"/>
      <p:bldP spid="74766" grpId="2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665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Uu Viet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CSTeam</cp:lastModifiedBy>
  <cp:revision>87</cp:revision>
  <dcterms:created xsi:type="dcterms:W3CDTF">2008-12-07T16:10:08Z</dcterms:created>
  <dcterms:modified xsi:type="dcterms:W3CDTF">2016-06-29T10:07:29Z</dcterms:modified>
</cp:coreProperties>
</file>