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8" r:id="rId5"/>
    <p:sldId id="260" r:id="rId6"/>
    <p:sldId id="261" r:id="rId7"/>
    <p:sldId id="269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6600"/>
    <a:srgbClr val="FF9966"/>
    <a:srgbClr val="CC3300"/>
    <a:srgbClr val="FF3300"/>
    <a:srgbClr val="FF9933"/>
    <a:srgbClr val="99FF99"/>
    <a:srgbClr val="FFCC99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128" autoAdjust="0"/>
    <p:restoredTop sz="84434" autoAdjust="0"/>
  </p:normalViewPr>
  <p:slideViewPr>
    <p:cSldViewPr>
      <p:cViewPr>
        <p:scale>
          <a:sx n="66" d="100"/>
          <a:sy n="66" d="100"/>
        </p:scale>
        <p:origin x="-5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861D452-6E12-427D-9BE9-06DD8F2E2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AE28F-CC4B-4C6A-BB3A-861DD7B10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C544E-CDA7-4398-AB09-06BEA236A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0C9C4-6AEA-4072-8F22-595C38924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F1651-100F-4982-9BA9-2543068F5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F0CD7-5B4A-4CE7-92CB-842D094A0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B3072-F2DD-4D8C-B338-F6E9FD2FF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3DBE3-4D91-41F4-BFA6-870E9A59A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4B9CA-BCDC-4616-BDA0-B2804E691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3F2ED-41FC-4B6C-9CAA-98D005B52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9A239-FDA1-4FEC-B330-97B5BB810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D8E95-0F8A-41B3-AF35-F665586C5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C8BD2-F24B-4CCE-B15A-D1236776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E1A53-F265-4F47-8C28-E8CE12A32B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3080175-3E51-4553-9627-5CD53D125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My%20Documents\Hoa\Presentation1256-1.WAV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33"/>
            </a:gs>
            <a:gs pos="50000">
              <a:schemeClr val="bg1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062163" y="923925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00"/>
                </a:solidFill>
                <a:latin typeface="Arial" charset="0"/>
              </a:rPr>
              <a:t>Mẹ vắng nhà ngày bão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609600" y="1981200"/>
            <a:ext cx="2590800" cy="46196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3300"/>
                </a:solidFill>
                <a:latin typeface="Arial"/>
              </a:rPr>
              <a:t>Kiểm tra bài cũ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352800" y="442913"/>
            <a:ext cx="1524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CC"/>
                </a:solidFill>
                <a:latin typeface="Arial" charset="0"/>
              </a:rPr>
              <a:t>Tập </a:t>
            </a:r>
            <a:r>
              <a:rPr lang="vi-VN" u="sng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u="sng">
                <a:solidFill>
                  <a:srgbClr val="0000CC"/>
                </a:solidFill>
                <a:latin typeface="Arial" charset="0"/>
              </a:rPr>
              <a:t>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08" grpId="0" animBg="1"/>
      <p:bldP spid="4108" grpId="1" animBg="1"/>
      <p:bldP spid="41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00"/>
            </a:gs>
            <a:gs pos="50000">
              <a:schemeClr val="bg1"/>
            </a:gs>
            <a:gs pos="100000">
              <a:srgbClr val="FF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762000" y="3571875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1267" name="Text Box 18"/>
          <p:cNvSpPr txBox="1">
            <a:spLocks noChangeArrowheads="1"/>
          </p:cNvSpPr>
          <p:nvPr/>
        </p:nvSpPr>
        <p:spPr bwMode="auto">
          <a:xfrm>
            <a:off x="762000" y="3571875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1268" name="Text Box 19"/>
          <p:cNvSpPr txBox="1">
            <a:spLocks noChangeArrowheads="1"/>
          </p:cNvSpPr>
          <p:nvPr/>
        </p:nvSpPr>
        <p:spPr bwMode="auto">
          <a:xfrm>
            <a:off x="1295400" y="2505075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bão nổi</a:t>
            </a:r>
          </a:p>
        </p:txBody>
      </p:sp>
      <p:sp>
        <p:nvSpPr>
          <p:cNvPr id="11269" name="Text Box 20"/>
          <p:cNvSpPr txBox="1">
            <a:spLocks noChangeArrowheads="1"/>
          </p:cNvSpPr>
          <p:nvPr/>
        </p:nvSpPr>
        <p:spPr bwMode="auto">
          <a:xfrm>
            <a:off x="1295400" y="2886075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chặn lối</a:t>
            </a:r>
          </a:p>
        </p:txBody>
      </p:sp>
      <p:sp>
        <p:nvSpPr>
          <p:cNvPr id="11270" name="Text Box 21"/>
          <p:cNvSpPr txBox="1">
            <a:spLocks noChangeArrowheads="1"/>
          </p:cNvSpPr>
          <p:nvPr/>
        </p:nvSpPr>
        <p:spPr bwMode="auto">
          <a:xfrm>
            <a:off x="1295400" y="3386138"/>
            <a:ext cx="289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trống phía trong</a:t>
            </a:r>
          </a:p>
        </p:txBody>
      </p:sp>
      <p:sp>
        <p:nvSpPr>
          <p:cNvPr id="11271" name="Text Box 22"/>
          <p:cNvSpPr txBox="1">
            <a:spLocks noChangeArrowheads="1"/>
          </p:cNvSpPr>
          <p:nvPr/>
        </p:nvSpPr>
        <p:spPr bwMode="auto">
          <a:xfrm>
            <a:off x="1371600" y="3795713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sáng ấm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029200" y="1728788"/>
            <a:ext cx="2514600" cy="523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i="1">
                <a:solidFill>
                  <a:srgbClr val="FF3300"/>
                </a:solidFill>
                <a:latin typeface="Arial"/>
              </a:rPr>
              <a:t>Tìm hiểu bài</a:t>
            </a:r>
          </a:p>
        </p:txBody>
      </p:sp>
      <p:sp>
        <p:nvSpPr>
          <p:cNvPr id="11273" name="Text Box 26"/>
          <p:cNvSpPr txBox="1">
            <a:spLocks noChangeArrowheads="1"/>
          </p:cNvSpPr>
          <p:nvPr/>
        </p:nvSpPr>
        <p:spPr bwMode="auto">
          <a:xfrm>
            <a:off x="2590800" y="838200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charset="0"/>
              </a:rPr>
              <a:t>Mẹ vắng nhà ngày bão</a:t>
            </a:r>
          </a:p>
        </p:txBody>
      </p:sp>
      <p:grpSp>
        <p:nvGrpSpPr>
          <p:cNvPr id="11274" name="Group 27"/>
          <p:cNvGrpSpPr>
            <a:grpSpLocks/>
          </p:cNvGrpSpPr>
          <p:nvPr/>
        </p:nvGrpSpPr>
        <p:grpSpPr bwMode="auto">
          <a:xfrm>
            <a:off x="3505200" y="381000"/>
            <a:ext cx="2590800" cy="533400"/>
            <a:chOff x="2160" y="288"/>
            <a:chExt cx="1632" cy="336"/>
          </a:xfrm>
        </p:grpSpPr>
        <p:sp>
          <p:nvSpPr>
            <p:cNvPr id="11277" name="Text Box 28"/>
            <p:cNvSpPr txBox="1">
              <a:spLocks noChangeArrowheads="1"/>
            </p:cNvSpPr>
            <p:nvPr/>
          </p:nvSpPr>
          <p:spPr bwMode="auto">
            <a:xfrm>
              <a:off x="2304" y="288"/>
              <a:ext cx="14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33CC"/>
                  </a:solidFill>
                  <a:latin typeface="Arial" charset="0"/>
                </a:rPr>
                <a:t>Tập </a:t>
              </a:r>
              <a:r>
                <a:rPr lang="vi-VN">
                  <a:solidFill>
                    <a:srgbClr val="0033CC"/>
                  </a:solidFill>
                  <a:latin typeface="Arial" charset="0"/>
                </a:rPr>
                <a:t>đ</a:t>
              </a:r>
              <a:r>
                <a:rPr lang="en-US">
                  <a:solidFill>
                    <a:srgbClr val="0033CC"/>
                  </a:solidFill>
                  <a:latin typeface="Arial" charset="0"/>
                </a:rPr>
                <a:t>ọc</a:t>
              </a:r>
            </a:p>
          </p:txBody>
        </p:sp>
        <p:sp>
          <p:nvSpPr>
            <p:cNvPr id="11278" name="Line 29"/>
            <p:cNvSpPr>
              <a:spLocks noChangeShapeType="1"/>
            </p:cNvSpPr>
            <p:nvPr/>
          </p:nvSpPr>
          <p:spPr bwMode="auto">
            <a:xfrm>
              <a:off x="2160" y="62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5" name="Line 42"/>
          <p:cNvSpPr>
            <a:spLocks noChangeShapeType="1"/>
          </p:cNvSpPr>
          <p:nvPr/>
        </p:nvSpPr>
        <p:spPr bwMode="auto">
          <a:xfrm>
            <a:off x="4495800" y="1600200"/>
            <a:ext cx="0" cy="3429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Text Box 43"/>
          <p:cNvSpPr txBox="1">
            <a:spLocks noChangeArrowheads="1"/>
          </p:cNvSpPr>
          <p:nvPr/>
        </p:nvSpPr>
        <p:spPr bwMode="auto">
          <a:xfrm>
            <a:off x="1233488" y="1752600"/>
            <a:ext cx="2133600" cy="523875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50000">
                <a:srgbClr val="FFFFFF"/>
              </a:gs>
              <a:gs pos="100000">
                <a:srgbClr val="9900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3300"/>
                </a:solidFill>
                <a:latin typeface="Arial" charset="0"/>
              </a:rPr>
              <a:t>Luyện </a:t>
            </a:r>
            <a:r>
              <a:rPr lang="vi-VN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3300"/>
                </a:solidFill>
                <a:latin typeface="Arial" charset="0"/>
              </a:rPr>
              <a:t>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00"/>
            </a:gs>
            <a:gs pos="50000">
              <a:schemeClr val="bg1"/>
            </a:gs>
            <a:gs pos="100000">
              <a:srgbClr val="00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85750" y="1828800"/>
            <a:ext cx="419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3399"/>
                </a:solidFill>
                <a:latin typeface="Arial" charset="0"/>
              </a:rPr>
              <a:t>Ngày bão ba bố con gặp khó kh</a:t>
            </a:r>
            <a:r>
              <a:rPr lang="vi-VN" sz="2400">
                <a:solidFill>
                  <a:srgbClr val="003399"/>
                </a:solidFill>
                <a:latin typeface="Arial" charset="0"/>
              </a:rPr>
              <a:t>ă</a:t>
            </a:r>
            <a:r>
              <a:rPr lang="en-US" sz="2400">
                <a:solidFill>
                  <a:srgbClr val="003399"/>
                </a:solidFill>
                <a:latin typeface="Arial" charset="0"/>
              </a:rPr>
              <a:t>n gì?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85750" y="2667000"/>
            <a:ext cx="4267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3399"/>
                </a:solidFill>
                <a:latin typeface="Arial" charset="0"/>
              </a:rPr>
              <a:t>Gặp khó kh</a:t>
            </a:r>
            <a:r>
              <a:rPr lang="vi-VN" sz="2400">
                <a:solidFill>
                  <a:srgbClr val="003399"/>
                </a:solidFill>
                <a:latin typeface="Arial" charset="0"/>
              </a:rPr>
              <a:t>ă</a:t>
            </a:r>
            <a:r>
              <a:rPr lang="en-US" sz="2400">
                <a:solidFill>
                  <a:srgbClr val="003399"/>
                </a:solidFill>
                <a:latin typeface="Arial" charset="0"/>
              </a:rPr>
              <a:t>n nh</a:t>
            </a:r>
            <a:r>
              <a:rPr lang="vi-VN" sz="2400">
                <a:solidFill>
                  <a:srgbClr val="003399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3399"/>
                </a:solidFill>
                <a:latin typeface="Arial" charset="0"/>
              </a:rPr>
              <a:t> vậy,công việc gia </a:t>
            </a:r>
            <a:r>
              <a:rPr lang="vi-VN" sz="2400">
                <a:solidFill>
                  <a:srgbClr val="003399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3399"/>
                </a:solidFill>
                <a:latin typeface="Arial" charset="0"/>
              </a:rPr>
              <a:t>ình vẫn diễn gia bình th</a:t>
            </a:r>
            <a:r>
              <a:rPr lang="vi-VN" sz="2400">
                <a:solidFill>
                  <a:srgbClr val="003399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3399"/>
                </a:solidFill>
                <a:latin typeface="Arial" charset="0"/>
              </a:rPr>
              <a:t>ờng. Câu th</a:t>
            </a:r>
            <a:r>
              <a:rPr lang="vi-VN" sz="2400">
                <a:solidFill>
                  <a:srgbClr val="003399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003399"/>
                </a:solidFill>
                <a:latin typeface="Arial" charset="0"/>
              </a:rPr>
              <a:t> nào cho em biết </a:t>
            </a:r>
            <a:r>
              <a:rPr lang="vi-VN" sz="2400">
                <a:solidFill>
                  <a:srgbClr val="003399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3399"/>
                </a:solidFill>
                <a:latin typeface="Arial" charset="0"/>
              </a:rPr>
              <a:t>iều </a:t>
            </a:r>
            <a:r>
              <a:rPr lang="vi-VN" sz="2400">
                <a:solidFill>
                  <a:srgbClr val="003399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3399"/>
                </a:solidFill>
                <a:latin typeface="Arial" charset="0"/>
              </a:rPr>
              <a:t>ó?</a:t>
            </a:r>
          </a:p>
        </p:txBody>
      </p:sp>
      <p:sp>
        <p:nvSpPr>
          <p:cNvPr id="12292" name="Text Box 9"/>
          <p:cNvSpPr txBox="1">
            <a:spLocks noChangeArrowheads="1"/>
          </p:cNvSpPr>
          <p:nvPr/>
        </p:nvSpPr>
        <p:spPr bwMode="auto">
          <a:xfrm>
            <a:off x="2590800" y="838200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charset="0"/>
              </a:rPr>
              <a:t>Mẹ vắng nhà ngày bão</a:t>
            </a:r>
          </a:p>
        </p:txBody>
      </p:sp>
      <p:grpSp>
        <p:nvGrpSpPr>
          <p:cNvPr id="12293" name="Group 10"/>
          <p:cNvGrpSpPr>
            <a:grpSpLocks/>
          </p:cNvGrpSpPr>
          <p:nvPr/>
        </p:nvGrpSpPr>
        <p:grpSpPr bwMode="auto">
          <a:xfrm>
            <a:off x="3505200" y="381000"/>
            <a:ext cx="2590800" cy="533400"/>
            <a:chOff x="2160" y="288"/>
            <a:chExt cx="1632" cy="336"/>
          </a:xfrm>
        </p:grpSpPr>
        <p:sp>
          <p:nvSpPr>
            <p:cNvPr id="12304" name="Text Box 11"/>
            <p:cNvSpPr txBox="1">
              <a:spLocks noChangeArrowheads="1"/>
            </p:cNvSpPr>
            <p:nvPr/>
          </p:nvSpPr>
          <p:spPr bwMode="auto">
            <a:xfrm>
              <a:off x="2304" y="288"/>
              <a:ext cx="14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33CC"/>
                  </a:solidFill>
                  <a:latin typeface="Arial" charset="0"/>
                </a:rPr>
                <a:t>Tập </a:t>
              </a:r>
              <a:r>
                <a:rPr lang="vi-VN">
                  <a:solidFill>
                    <a:srgbClr val="0033CC"/>
                  </a:solidFill>
                  <a:latin typeface="Arial" charset="0"/>
                </a:rPr>
                <a:t>đ</a:t>
              </a:r>
              <a:r>
                <a:rPr lang="en-US">
                  <a:solidFill>
                    <a:srgbClr val="0033CC"/>
                  </a:solidFill>
                  <a:latin typeface="Arial" charset="0"/>
                </a:rPr>
                <a:t>ọc</a:t>
              </a:r>
            </a:p>
          </p:txBody>
        </p:sp>
        <p:sp>
          <p:nvSpPr>
            <p:cNvPr id="12305" name="Line 12"/>
            <p:cNvSpPr>
              <a:spLocks noChangeShapeType="1"/>
            </p:cNvSpPr>
            <p:nvPr/>
          </p:nvSpPr>
          <p:spPr bwMode="auto">
            <a:xfrm>
              <a:off x="2160" y="62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28600" y="1371600"/>
            <a:ext cx="2743200" cy="523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i="1">
                <a:solidFill>
                  <a:srgbClr val="FF3300"/>
                </a:solidFill>
                <a:latin typeface="Arial"/>
              </a:rPr>
              <a:t>Tìm hiểu bài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876800" y="2743200"/>
            <a:ext cx="3733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Arial" charset="0"/>
              </a:rPr>
              <a:t>Nh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ng chị vẫn hái lá</a:t>
            </a:r>
          </a:p>
          <a:p>
            <a:r>
              <a:rPr lang="en-US" sz="2400">
                <a:solidFill>
                  <a:srgbClr val="FF0066"/>
                </a:solidFill>
                <a:latin typeface="Arial" charset="0"/>
              </a:rPr>
              <a:t>Em thì ch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ă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m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àn ngan</a:t>
            </a:r>
          </a:p>
          <a:p>
            <a:r>
              <a:rPr lang="en-US" sz="2400">
                <a:solidFill>
                  <a:srgbClr val="FF0066"/>
                </a:solidFill>
                <a:latin typeface="Arial" charset="0"/>
              </a:rPr>
              <a:t>Bố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ội nón </a:t>
            </a:r>
            <a:r>
              <a:rPr lang="vi-VN" sz="24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66"/>
                </a:solidFill>
                <a:latin typeface="Arial" charset="0"/>
              </a:rPr>
              <a:t>i chợ </a:t>
            </a:r>
          </a:p>
          <a:p>
            <a:r>
              <a:rPr lang="en-US" sz="2400">
                <a:solidFill>
                  <a:srgbClr val="FF0066"/>
                </a:solidFill>
                <a:latin typeface="Arial" charset="0"/>
              </a:rPr>
              <a:t>Mua cá về nấu chua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85750" y="4495800"/>
            <a:ext cx="403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3399"/>
                </a:solidFill>
                <a:latin typeface="Arial" charset="0"/>
              </a:rPr>
              <a:t>Tìm những câu th</a:t>
            </a:r>
            <a:r>
              <a:rPr lang="vi-VN" sz="2400">
                <a:solidFill>
                  <a:srgbClr val="003399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003399"/>
                </a:solidFill>
                <a:latin typeface="Arial" charset="0"/>
              </a:rPr>
              <a:t> cho thấy cả nhà luôn nghĩ </a:t>
            </a:r>
            <a:r>
              <a:rPr lang="vi-VN" sz="2400">
                <a:solidFill>
                  <a:srgbClr val="003399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3399"/>
                </a:solidFill>
                <a:latin typeface="Arial" charset="0"/>
              </a:rPr>
              <a:t>ến nhau?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4876800" y="5911850"/>
            <a:ext cx="441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800080"/>
                </a:solidFill>
                <a:latin typeface="Arial" charset="0"/>
              </a:rPr>
              <a:t>Mẹ cũng không ngủ </a:t>
            </a:r>
            <a:r>
              <a:rPr lang="vi-VN" sz="2400">
                <a:solidFill>
                  <a:srgbClr val="800080"/>
                </a:solidFill>
                <a:latin typeface="Arial" charset="0"/>
              </a:rPr>
              <a:t>đư</a:t>
            </a:r>
            <a:r>
              <a:rPr lang="en-US" sz="2400">
                <a:solidFill>
                  <a:srgbClr val="800080"/>
                </a:solidFill>
                <a:latin typeface="Arial" charset="0"/>
              </a:rPr>
              <a:t>ợc</a:t>
            </a:r>
          </a:p>
          <a:p>
            <a:r>
              <a:rPr lang="en-US" sz="2400">
                <a:solidFill>
                  <a:srgbClr val="800080"/>
                </a:solidFill>
                <a:latin typeface="Arial" charset="0"/>
              </a:rPr>
              <a:t>Th</a:t>
            </a:r>
            <a:r>
              <a:rPr lang="vi-VN" sz="2400">
                <a:solidFill>
                  <a:srgbClr val="800080"/>
                </a:solidFill>
                <a:latin typeface="Arial" charset="0"/>
              </a:rPr>
              <a:t>ươ</a:t>
            </a:r>
            <a:r>
              <a:rPr lang="en-US" sz="2400">
                <a:solidFill>
                  <a:srgbClr val="800080"/>
                </a:solidFill>
                <a:latin typeface="Arial" charset="0"/>
              </a:rPr>
              <a:t>ng bố con vụng về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572000" y="1828800"/>
            <a:ext cx="4572000" cy="2438400"/>
            <a:chOff x="2880" y="1152"/>
            <a:chExt cx="2880" cy="1536"/>
          </a:xfrm>
        </p:grpSpPr>
        <p:sp>
          <p:nvSpPr>
            <p:cNvPr id="12302" name="Text Box 6"/>
            <p:cNvSpPr txBox="1">
              <a:spLocks noChangeArrowheads="1"/>
            </p:cNvSpPr>
            <p:nvPr/>
          </p:nvSpPr>
          <p:spPr bwMode="auto">
            <a:xfrm>
              <a:off x="3072" y="1152"/>
              <a:ext cx="268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FF0066"/>
                  </a:solidFill>
                  <a:latin typeface="Arial" charset="0"/>
                </a:rPr>
                <a:t>Hai chiếc gi</a:t>
              </a:r>
              <a:r>
                <a:rPr lang="vi-VN" sz="2400">
                  <a:solidFill>
                    <a:srgbClr val="FF0066"/>
                  </a:solidFill>
                  <a:latin typeface="Arial" charset="0"/>
                </a:rPr>
                <a:t>ư</a:t>
              </a:r>
              <a:r>
                <a:rPr lang="en-US" sz="2400">
                  <a:solidFill>
                    <a:srgbClr val="FF0066"/>
                  </a:solidFill>
                  <a:latin typeface="Arial" charset="0"/>
                </a:rPr>
                <a:t>ờng </a:t>
              </a:r>
              <a:r>
                <a:rPr lang="vi-VN" sz="2400">
                  <a:solidFill>
                    <a:srgbClr val="FF0066"/>
                  </a:solidFill>
                  <a:latin typeface="Arial" charset="0"/>
                </a:rPr>
                <a:t>ư</a:t>
              </a:r>
              <a:r>
                <a:rPr lang="en-US" sz="2400">
                  <a:solidFill>
                    <a:srgbClr val="FF0066"/>
                  </a:solidFill>
                  <a:latin typeface="Arial" charset="0"/>
                </a:rPr>
                <a:t>ớt một</a:t>
              </a:r>
            </a:p>
            <a:p>
              <a:r>
                <a:rPr lang="en-US" sz="2400">
                  <a:solidFill>
                    <a:srgbClr val="FF0066"/>
                  </a:solidFill>
                  <a:latin typeface="Arial" charset="0"/>
                </a:rPr>
                <a:t>Củi mùn thì lại </a:t>
              </a:r>
              <a:r>
                <a:rPr lang="vi-VN" sz="2400">
                  <a:solidFill>
                    <a:srgbClr val="FF0066"/>
                  </a:solidFill>
                  <a:latin typeface="Arial" charset="0"/>
                </a:rPr>
                <a:t>ư</a:t>
              </a:r>
              <a:r>
                <a:rPr lang="en-US" sz="2400">
                  <a:solidFill>
                    <a:srgbClr val="FF0066"/>
                  </a:solidFill>
                  <a:latin typeface="Arial" charset="0"/>
                </a:rPr>
                <a:t>ớt</a:t>
              </a:r>
            </a:p>
          </p:txBody>
        </p:sp>
        <p:sp>
          <p:nvSpPr>
            <p:cNvPr id="12303" name="Line 19"/>
            <p:cNvSpPr>
              <a:spLocks noChangeShapeType="1"/>
            </p:cNvSpPr>
            <p:nvPr/>
          </p:nvSpPr>
          <p:spPr bwMode="auto">
            <a:xfrm>
              <a:off x="2880" y="1248"/>
              <a:ext cx="0" cy="1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495800" y="4419600"/>
            <a:ext cx="4572000" cy="2133600"/>
            <a:chOff x="3120" y="2784"/>
            <a:chExt cx="2880" cy="1344"/>
          </a:xfrm>
        </p:grpSpPr>
        <p:sp>
          <p:nvSpPr>
            <p:cNvPr id="12300" name="Text Box 17"/>
            <p:cNvSpPr txBox="1">
              <a:spLocks noChangeArrowheads="1"/>
            </p:cNvSpPr>
            <p:nvPr/>
          </p:nvSpPr>
          <p:spPr bwMode="auto">
            <a:xfrm>
              <a:off x="3360" y="2784"/>
              <a:ext cx="2640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6600CC"/>
                  </a:solidFill>
                  <a:latin typeface="Arial" charset="0"/>
                </a:rPr>
                <a:t>Ba bố con nằm chung</a:t>
              </a:r>
            </a:p>
            <a:p>
              <a:r>
                <a:rPr lang="en-US" sz="2400">
                  <a:solidFill>
                    <a:srgbClr val="6600CC"/>
                  </a:solidFill>
                  <a:latin typeface="Arial" charset="0"/>
                </a:rPr>
                <a:t>Vẫn thấy trống phía trong</a:t>
              </a:r>
            </a:p>
            <a:p>
              <a:r>
                <a:rPr lang="en-US" sz="2400">
                  <a:solidFill>
                    <a:srgbClr val="6600CC"/>
                  </a:solidFill>
                  <a:latin typeface="Arial" charset="0"/>
                </a:rPr>
                <a:t>Nằm ấm mà thao thức</a:t>
              </a:r>
            </a:p>
          </p:txBody>
        </p:sp>
        <p:sp>
          <p:nvSpPr>
            <p:cNvPr id="12301" name="Line 20"/>
            <p:cNvSpPr>
              <a:spLocks noChangeShapeType="1"/>
            </p:cNvSpPr>
            <p:nvPr/>
          </p:nvSpPr>
          <p:spPr bwMode="auto">
            <a:xfrm>
              <a:off x="3120" y="2928"/>
              <a:ext cx="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7" grpId="0"/>
      <p:bldP spid="15374" grpId="0"/>
      <p:bldP spid="15376" grpId="0"/>
      <p:bldP spid="153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bg1"/>
            </a:gs>
            <a:gs pos="100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762000" y="30480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2438400" cy="523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3300"/>
                </a:solidFill>
                <a:latin typeface="Arial" charset="0"/>
              </a:rPr>
              <a:t>Luyện </a:t>
            </a:r>
            <a:r>
              <a:rPr lang="vi-VN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3300"/>
                </a:solidFill>
                <a:latin typeface="Arial" charset="0"/>
              </a:rPr>
              <a:t>ọc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762000" y="30480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1295400" y="1981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bão nổi</a:t>
            </a:r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1295400" y="23622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chặn lối</a:t>
            </a: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1295400" y="27432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trống phía trong</a:t>
            </a:r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1371600" y="32004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sáng ấm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029200" y="1371600"/>
            <a:ext cx="2743200" cy="523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i="1">
                <a:solidFill>
                  <a:srgbClr val="FF3300"/>
                </a:solidFill>
                <a:latin typeface="Arial"/>
              </a:rPr>
              <a:t>Tìm hiểu bài</a:t>
            </a: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2590800" y="838200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charset="0"/>
              </a:rPr>
              <a:t>Mẹ vắng nhà ngày bão</a:t>
            </a:r>
          </a:p>
        </p:txBody>
      </p:sp>
      <p:grpSp>
        <p:nvGrpSpPr>
          <p:cNvPr id="13323" name="Group 14"/>
          <p:cNvGrpSpPr>
            <a:grpSpLocks/>
          </p:cNvGrpSpPr>
          <p:nvPr/>
        </p:nvGrpSpPr>
        <p:grpSpPr bwMode="auto">
          <a:xfrm>
            <a:off x="3505200" y="381000"/>
            <a:ext cx="2590800" cy="533400"/>
            <a:chOff x="2160" y="288"/>
            <a:chExt cx="1632" cy="336"/>
          </a:xfrm>
        </p:grpSpPr>
        <p:sp>
          <p:nvSpPr>
            <p:cNvPr id="13329" name="Text Box 15"/>
            <p:cNvSpPr txBox="1">
              <a:spLocks noChangeArrowheads="1"/>
            </p:cNvSpPr>
            <p:nvPr/>
          </p:nvSpPr>
          <p:spPr bwMode="auto">
            <a:xfrm>
              <a:off x="2304" y="288"/>
              <a:ext cx="14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33CC"/>
                  </a:solidFill>
                  <a:latin typeface="Arial" charset="0"/>
                </a:rPr>
                <a:t>Tập </a:t>
              </a:r>
              <a:r>
                <a:rPr lang="vi-VN">
                  <a:solidFill>
                    <a:srgbClr val="0033CC"/>
                  </a:solidFill>
                  <a:latin typeface="Arial" charset="0"/>
                </a:rPr>
                <a:t>đ</a:t>
              </a:r>
              <a:r>
                <a:rPr lang="en-US">
                  <a:solidFill>
                    <a:srgbClr val="0033CC"/>
                  </a:solidFill>
                  <a:latin typeface="Arial" charset="0"/>
                </a:rPr>
                <a:t>ọc</a:t>
              </a:r>
            </a:p>
          </p:txBody>
        </p:sp>
        <p:sp>
          <p:nvSpPr>
            <p:cNvPr id="13330" name="Line 16"/>
            <p:cNvSpPr>
              <a:spLocks noChangeShapeType="1"/>
            </p:cNvSpPr>
            <p:nvPr/>
          </p:nvSpPr>
          <p:spPr bwMode="auto">
            <a:xfrm>
              <a:off x="2160" y="62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4" name="Line 17"/>
          <p:cNvSpPr>
            <a:spLocks noChangeShapeType="1"/>
          </p:cNvSpPr>
          <p:nvPr/>
        </p:nvSpPr>
        <p:spPr bwMode="auto">
          <a:xfrm>
            <a:off x="4495800" y="1600200"/>
            <a:ext cx="0" cy="3429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4800600" y="23622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3300"/>
                </a:solidFill>
                <a:latin typeface="Arial" charset="0"/>
              </a:rPr>
              <a:t>Vẫn thấy trống phía trong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5334000" y="28956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3300"/>
                </a:solidFill>
                <a:latin typeface="Arial" charset="0"/>
              </a:rPr>
              <a:t>thao thức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5257800" y="34290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3300"/>
                </a:solidFill>
                <a:latin typeface="Arial" charset="0"/>
              </a:rPr>
              <a:t>không ngủ </a:t>
            </a:r>
            <a:r>
              <a:rPr lang="vi-VN" sz="2400">
                <a:solidFill>
                  <a:srgbClr val="003300"/>
                </a:solidFill>
                <a:latin typeface="Arial" charset="0"/>
              </a:rPr>
              <a:t>đư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ợc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334000" y="4114800"/>
            <a:ext cx="381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3300"/>
                </a:solidFill>
                <a:latin typeface="Arial" charset="0"/>
              </a:rPr>
              <a:t>Mẹ về nh</a:t>
            </a:r>
            <a:r>
              <a:rPr lang="vi-VN" sz="2400">
                <a:solidFill>
                  <a:srgbClr val="0033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nắng mới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2" grpId="0"/>
      <p:bldP spid="16403" grpId="0"/>
      <p:bldP spid="16404" grpId="0"/>
      <p:bldP spid="164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99"/>
            </a:gs>
            <a:gs pos="100000">
              <a:srgbClr val="0099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0" name="Picture 20" descr="tranh Huong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lum bright="12000" contrast="-30000"/>
          </a:blip>
          <a:srcRect/>
          <a:stretch>
            <a:fillRect/>
          </a:stretch>
        </p:blipFill>
        <p:spPr>
          <a:xfrm>
            <a:off x="6553200" y="0"/>
            <a:ext cx="2590800" cy="3276600"/>
          </a:xfrm>
          <a:noFill/>
        </p:spPr>
      </p:pic>
      <p:pic>
        <p:nvPicPr>
          <p:cNvPr id="5142" name="Picture 22" descr="Huong 2"/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lum bright="24000" contrast="-18000"/>
          </a:blip>
          <a:srcRect/>
          <a:stretch>
            <a:fillRect/>
          </a:stretch>
        </p:blipFill>
        <p:spPr>
          <a:xfrm>
            <a:off x="0" y="3733800"/>
            <a:ext cx="2286000" cy="3124200"/>
          </a:xfr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</p:spPr>
      </p:pic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5314950" y="1714500"/>
            <a:ext cx="35052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Nh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ng chị vẫn hái lá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Cho thỏ mẹ, thỏ con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Em thì ch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ă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m 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àn ngan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Sáng lại chiều no bữa 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Bố 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ội nón 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i chợ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Mua cá về nấu chua...</a:t>
            </a:r>
          </a:p>
          <a:p>
            <a:endParaRPr lang="en-US" sz="2000">
              <a:solidFill>
                <a:srgbClr val="003399"/>
              </a:solidFill>
              <a:latin typeface="Arial" charset="0"/>
            </a:endParaRP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Thế rồi c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ơ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n bão qua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Bầu trời xanh trở lại.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Mẹ về nh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 nắng mới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Sáng ấm cả gian nhà.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295400" y="1733550"/>
            <a:ext cx="3429000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Mấy ngày mẹ về quê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Là mấy ngày bão nổi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Con 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ờng mẹ 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i về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 C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ơ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n m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a dài chặn lối.</a:t>
            </a:r>
          </a:p>
          <a:p>
            <a:endParaRPr lang="en-US" sz="1200">
              <a:solidFill>
                <a:srgbClr val="003399"/>
              </a:solidFill>
              <a:latin typeface="Arial" charset="0"/>
            </a:endParaRP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Hai chiếc gi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ờng 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ớt một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Ba bố con nằm chung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Vẫn thấy trống phía trong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Nằm ấm mà thao thức. </a:t>
            </a:r>
          </a:p>
          <a:p>
            <a:endParaRPr lang="en-US" sz="1400">
              <a:solidFill>
                <a:srgbClr val="003399"/>
              </a:solidFill>
              <a:latin typeface="Arial" charset="0"/>
            </a:endParaRP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Nghĩ giờ này ở quê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Mẹ cũng không ngủ 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ợc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Th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ươ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ng bố con vụng về</a:t>
            </a:r>
          </a:p>
          <a:p>
            <a:r>
              <a:rPr lang="en-US" sz="2000">
                <a:solidFill>
                  <a:srgbClr val="003399"/>
                </a:solidFill>
                <a:latin typeface="Arial" charset="0"/>
              </a:rPr>
              <a:t>Củi mùn thì lại </a:t>
            </a:r>
            <a:r>
              <a:rPr lang="vi-VN" sz="2000">
                <a:solidFill>
                  <a:srgbClr val="003399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003399"/>
                </a:solidFill>
                <a:latin typeface="Arial" charset="0"/>
              </a:rPr>
              <a:t>ớt. 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76200" y="1162050"/>
            <a:ext cx="1524000" cy="46196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/>
              </a:rPr>
              <a:t>SGK/32</a:t>
            </a:r>
          </a:p>
        </p:txBody>
      </p:sp>
      <p:sp>
        <p:nvSpPr>
          <p:cNvPr id="3079" name="Text Box 31"/>
          <p:cNvSpPr txBox="1">
            <a:spLocks noChangeArrowheads="1"/>
          </p:cNvSpPr>
          <p:nvPr/>
        </p:nvSpPr>
        <p:spPr bwMode="auto">
          <a:xfrm>
            <a:off x="2062163" y="923925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00"/>
                </a:solidFill>
                <a:latin typeface="Arial" charset="0"/>
              </a:rPr>
              <a:t>Mẹ vắng nhà ngày bão</a:t>
            </a:r>
          </a:p>
        </p:txBody>
      </p:sp>
      <p:sp>
        <p:nvSpPr>
          <p:cNvPr id="3080" name="Text Box 32"/>
          <p:cNvSpPr txBox="1">
            <a:spLocks noChangeArrowheads="1"/>
          </p:cNvSpPr>
          <p:nvPr/>
        </p:nvSpPr>
        <p:spPr bwMode="auto">
          <a:xfrm>
            <a:off x="3352800" y="442913"/>
            <a:ext cx="1524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CC"/>
                </a:solidFill>
                <a:latin typeface="Arial" charset="0"/>
              </a:rPr>
              <a:t>Tập </a:t>
            </a:r>
            <a:r>
              <a:rPr lang="vi-VN" u="sng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u="sng">
                <a:solidFill>
                  <a:srgbClr val="0000CC"/>
                </a:solidFill>
                <a:latin typeface="Arial" charset="0"/>
              </a:rPr>
              <a:t>ọc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/>
      <p:bldP spid="5137" grpId="0"/>
      <p:bldP spid="51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99"/>
            </a:gs>
            <a:gs pos="100000">
              <a:srgbClr val="99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9"/>
          <p:cNvSpPr txBox="1">
            <a:spLocks noChangeArrowheads="1"/>
          </p:cNvSpPr>
          <p:nvPr/>
        </p:nvSpPr>
        <p:spPr bwMode="auto">
          <a:xfrm>
            <a:off x="762000" y="30480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4099" name="Text Box 14"/>
          <p:cNvSpPr txBox="1">
            <a:spLocks noChangeArrowheads="1"/>
          </p:cNvSpPr>
          <p:nvPr/>
        </p:nvSpPr>
        <p:spPr bwMode="auto">
          <a:xfrm>
            <a:off x="685800" y="2743200"/>
            <a:ext cx="297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2005013" y="2638425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990099"/>
                </a:solidFill>
                <a:latin typeface="Arial" charset="0"/>
              </a:rPr>
              <a:t>bão nổi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005013" y="3171825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990099"/>
                </a:solidFill>
                <a:latin typeface="Arial" charset="0"/>
              </a:rPr>
              <a:t>chặn lối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4648200" y="2519363"/>
            <a:ext cx="4191000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>
                <a:solidFill>
                  <a:srgbClr val="333399"/>
                </a:solidFill>
                <a:latin typeface="Arial" charset="0"/>
              </a:rPr>
              <a:t>Mấy ngày mẹ về quê/ 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333399"/>
                </a:solidFill>
                <a:latin typeface="Arial" charset="0"/>
              </a:rPr>
              <a:t>Là mấy ngày bão nổi/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333399"/>
                </a:solidFill>
                <a:latin typeface="Arial" charset="0"/>
              </a:rPr>
              <a:t>Con </a:t>
            </a:r>
            <a:r>
              <a:rPr lang="vi-VN" sz="2000">
                <a:solidFill>
                  <a:srgbClr val="333399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333399"/>
                </a:solidFill>
                <a:latin typeface="Arial" charset="0"/>
              </a:rPr>
              <a:t>ờng mẹ </a:t>
            </a:r>
            <a:r>
              <a:rPr lang="vi-VN" sz="2000">
                <a:solidFill>
                  <a:srgbClr val="333399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333399"/>
                </a:solidFill>
                <a:latin typeface="Arial" charset="0"/>
              </a:rPr>
              <a:t>i về / 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333399"/>
                </a:solidFill>
                <a:latin typeface="Arial" charset="0"/>
              </a:rPr>
              <a:t>C</a:t>
            </a:r>
            <a:r>
              <a:rPr lang="vi-VN" sz="2000">
                <a:solidFill>
                  <a:srgbClr val="333399"/>
                </a:solidFill>
                <a:latin typeface="Arial" charset="0"/>
              </a:rPr>
              <a:t>ơ</a:t>
            </a:r>
            <a:r>
              <a:rPr lang="en-US" sz="2000">
                <a:solidFill>
                  <a:srgbClr val="333399"/>
                </a:solidFill>
                <a:latin typeface="Arial" charset="0"/>
              </a:rPr>
              <a:t>n m</a:t>
            </a:r>
            <a:r>
              <a:rPr lang="vi-VN" sz="2000">
                <a:solidFill>
                  <a:srgbClr val="333399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333399"/>
                </a:solidFill>
                <a:latin typeface="Arial" charset="0"/>
              </a:rPr>
              <a:t>a dài chặn lối //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352800" y="1828800"/>
            <a:ext cx="2133600" cy="461963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50000">
                <a:srgbClr val="FFFFFF"/>
              </a:gs>
              <a:gs pos="100000">
                <a:srgbClr val="9900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Luyện </a:t>
            </a:r>
            <a:r>
              <a:rPr lang="vi-VN" sz="2400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FF3300"/>
                </a:solidFill>
                <a:latin typeface="Arial" charset="0"/>
              </a:rPr>
              <a:t>ọc</a:t>
            </a:r>
          </a:p>
        </p:txBody>
      </p:sp>
      <p:sp>
        <p:nvSpPr>
          <p:cNvPr id="4104" name="Line 62"/>
          <p:cNvSpPr>
            <a:spLocks noChangeShapeType="1"/>
          </p:cNvSpPr>
          <p:nvPr/>
        </p:nvSpPr>
        <p:spPr bwMode="auto">
          <a:xfrm>
            <a:off x="4267200" y="2590800"/>
            <a:ext cx="0" cy="2286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Text Box 64"/>
          <p:cNvSpPr txBox="1">
            <a:spLocks noChangeArrowheads="1"/>
          </p:cNvSpPr>
          <p:nvPr/>
        </p:nvSpPr>
        <p:spPr bwMode="auto">
          <a:xfrm>
            <a:off x="2062163" y="923925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990000"/>
                </a:solidFill>
                <a:latin typeface="Arial" charset="0"/>
              </a:rPr>
              <a:t>Mẹ vắng nhà ngày bão</a:t>
            </a:r>
          </a:p>
        </p:txBody>
      </p:sp>
      <p:sp>
        <p:nvSpPr>
          <p:cNvPr id="4106" name="Text Box 65"/>
          <p:cNvSpPr txBox="1">
            <a:spLocks noChangeArrowheads="1"/>
          </p:cNvSpPr>
          <p:nvPr/>
        </p:nvSpPr>
        <p:spPr bwMode="auto">
          <a:xfrm>
            <a:off x="3352800" y="442913"/>
            <a:ext cx="1524000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0000CC"/>
                </a:solidFill>
                <a:latin typeface="Arial" charset="0"/>
              </a:rPr>
              <a:t>Tập </a:t>
            </a:r>
            <a:r>
              <a:rPr lang="vi-VN" sz="2400" u="sng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400" u="sng">
                <a:solidFill>
                  <a:srgbClr val="0000CC"/>
                </a:solidFill>
                <a:latin typeface="Arial" charset="0"/>
              </a:rPr>
              <a:t>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/>
      <p:bldP spid="6160" grpId="0"/>
      <p:bldP spid="61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99"/>
            </a:gs>
            <a:gs pos="100000">
              <a:srgbClr val="99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30480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85800" y="27432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5124" name="Text Box 27"/>
          <p:cNvSpPr txBox="1">
            <a:spLocks noChangeArrowheads="1"/>
          </p:cNvSpPr>
          <p:nvPr/>
        </p:nvSpPr>
        <p:spPr bwMode="auto">
          <a:xfrm>
            <a:off x="762000" y="30480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5125" name="Text Box 28"/>
          <p:cNvSpPr txBox="1">
            <a:spLocks noChangeArrowheads="1"/>
          </p:cNvSpPr>
          <p:nvPr/>
        </p:nvSpPr>
        <p:spPr bwMode="auto">
          <a:xfrm>
            <a:off x="685800" y="27432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5126" name="Text Box 29"/>
          <p:cNvSpPr txBox="1">
            <a:spLocks noChangeArrowheads="1"/>
          </p:cNvSpPr>
          <p:nvPr/>
        </p:nvSpPr>
        <p:spPr bwMode="auto">
          <a:xfrm>
            <a:off x="2005013" y="2638425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bão nổi</a:t>
            </a:r>
          </a:p>
        </p:txBody>
      </p:sp>
      <p:sp>
        <p:nvSpPr>
          <p:cNvPr id="5127" name="Text Box 30"/>
          <p:cNvSpPr txBox="1">
            <a:spLocks noChangeArrowheads="1"/>
          </p:cNvSpPr>
          <p:nvPr/>
        </p:nvSpPr>
        <p:spPr bwMode="auto">
          <a:xfrm>
            <a:off x="2005013" y="3171825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chặn lối</a:t>
            </a:r>
          </a:p>
        </p:txBody>
      </p:sp>
      <p:sp>
        <p:nvSpPr>
          <p:cNvPr id="5128" name="Text Box 31"/>
          <p:cNvSpPr txBox="1">
            <a:spLocks noChangeArrowheads="1"/>
          </p:cNvSpPr>
          <p:nvPr/>
        </p:nvSpPr>
        <p:spPr bwMode="auto">
          <a:xfrm>
            <a:off x="4648200" y="2519363"/>
            <a:ext cx="4191000" cy="18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solidFill>
                  <a:srgbClr val="FF3300"/>
                </a:solidFill>
                <a:latin typeface="Arial" charset="0"/>
              </a:rPr>
              <a:t>Mấy ngày</a:t>
            </a:r>
            <a:r>
              <a:rPr lang="en-US" sz="2400">
                <a:solidFill>
                  <a:srgbClr val="333399"/>
                </a:solidFill>
                <a:latin typeface="Arial" charset="0"/>
              </a:rPr>
              <a:t> mẹ về quê/ 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333399"/>
                </a:solidFill>
                <a:latin typeface="Arial" charset="0"/>
              </a:rPr>
              <a:t>Là mấy ngày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bão nổi</a:t>
            </a:r>
            <a:r>
              <a:rPr lang="en-US" sz="2400">
                <a:solidFill>
                  <a:srgbClr val="333399"/>
                </a:solidFill>
                <a:latin typeface="Arial" charset="0"/>
              </a:rPr>
              <a:t>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333399"/>
                </a:solidFill>
                <a:latin typeface="Arial" charset="0"/>
              </a:rPr>
              <a:t>Con </a:t>
            </a:r>
            <a:r>
              <a:rPr lang="vi-VN" sz="2400">
                <a:solidFill>
                  <a:srgbClr val="333399"/>
                </a:solidFill>
                <a:latin typeface="Arial" charset="0"/>
              </a:rPr>
              <a:t>đư</a:t>
            </a:r>
            <a:r>
              <a:rPr lang="en-US" sz="2400">
                <a:solidFill>
                  <a:srgbClr val="333399"/>
                </a:solidFill>
                <a:latin typeface="Arial" charset="0"/>
              </a:rPr>
              <a:t>ờng mẹ </a:t>
            </a:r>
            <a:r>
              <a:rPr lang="vi-VN" sz="2400">
                <a:solidFill>
                  <a:srgbClr val="333399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333399"/>
                </a:solidFill>
                <a:latin typeface="Arial" charset="0"/>
              </a:rPr>
              <a:t>i về / 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333399"/>
                </a:solidFill>
                <a:latin typeface="Arial" charset="0"/>
              </a:rPr>
              <a:t>C</a:t>
            </a:r>
            <a:r>
              <a:rPr lang="vi-VN" sz="2400">
                <a:solidFill>
                  <a:srgbClr val="333399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333399"/>
                </a:solidFill>
                <a:latin typeface="Arial" charset="0"/>
              </a:rPr>
              <a:t>n m</a:t>
            </a:r>
            <a:r>
              <a:rPr lang="vi-VN" sz="2400">
                <a:solidFill>
                  <a:srgbClr val="333399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333399"/>
                </a:solidFill>
                <a:latin typeface="Arial" charset="0"/>
              </a:rPr>
              <a:t>a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dài </a:t>
            </a:r>
            <a:r>
              <a:rPr lang="en-US" sz="2400">
                <a:solidFill>
                  <a:srgbClr val="333399"/>
                </a:solidFill>
                <a:latin typeface="Arial" charset="0"/>
              </a:rPr>
              <a:t>chặn lối //</a:t>
            </a:r>
          </a:p>
        </p:txBody>
      </p:sp>
      <p:sp>
        <p:nvSpPr>
          <p:cNvPr id="5129" name="Text Box 32"/>
          <p:cNvSpPr txBox="1">
            <a:spLocks noChangeArrowheads="1"/>
          </p:cNvSpPr>
          <p:nvPr/>
        </p:nvSpPr>
        <p:spPr bwMode="auto">
          <a:xfrm>
            <a:off x="3352800" y="1828800"/>
            <a:ext cx="2133600" cy="523875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50000">
                <a:srgbClr val="FFFFFF"/>
              </a:gs>
              <a:gs pos="100000">
                <a:srgbClr val="9900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3300"/>
                </a:solidFill>
                <a:latin typeface="Arial" charset="0"/>
              </a:rPr>
              <a:t>Luyện </a:t>
            </a:r>
            <a:r>
              <a:rPr lang="vi-VN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3300"/>
                </a:solidFill>
                <a:latin typeface="Arial" charset="0"/>
              </a:rPr>
              <a:t>ọc</a:t>
            </a:r>
          </a:p>
        </p:txBody>
      </p:sp>
      <p:sp>
        <p:nvSpPr>
          <p:cNvPr id="5130" name="Line 33"/>
          <p:cNvSpPr>
            <a:spLocks noChangeShapeType="1"/>
          </p:cNvSpPr>
          <p:nvPr/>
        </p:nvSpPr>
        <p:spPr bwMode="auto">
          <a:xfrm>
            <a:off x="4267200" y="2590800"/>
            <a:ext cx="0" cy="2286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Text Box 35"/>
          <p:cNvSpPr txBox="1">
            <a:spLocks noChangeArrowheads="1"/>
          </p:cNvSpPr>
          <p:nvPr/>
        </p:nvSpPr>
        <p:spPr bwMode="auto">
          <a:xfrm>
            <a:off x="2062163" y="923925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00"/>
                </a:solidFill>
                <a:latin typeface="Arial" charset="0"/>
              </a:rPr>
              <a:t>Mẹ vắng nhà ngày bão</a:t>
            </a:r>
          </a:p>
        </p:txBody>
      </p:sp>
      <p:sp>
        <p:nvSpPr>
          <p:cNvPr id="5132" name="Text Box 36"/>
          <p:cNvSpPr txBox="1">
            <a:spLocks noChangeArrowheads="1"/>
          </p:cNvSpPr>
          <p:nvPr/>
        </p:nvSpPr>
        <p:spPr bwMode="auto">
          <a:xfrm>
            <a:off x="3352800" y="442913"/>
            <a:ext cx="1524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CC"/>
                </a:solidFill>
                <a:latin typeface="Arial" charset="0"/>
              </a:rPr>
              <a:t>Tập </a:t>
            </a:r>
            <a:r>
              <a:rPr lang="vi-VN" u="sng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u="sng">
                <a:solidFill>
                  <a:srgbClr val="0000CC"/>
                </a:solidFill>
                <a:latin typeface="Arial" charset="0"/>
              </a:rPr>
              <a:t>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781550" y="2571750"/>
            <a:ext cx="426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Hai chiếc gi</a:t>
            </a:r>
            <a:r>
              <a:rPr lang="vi-VN" sz="2400">
                <a:solidFill>
                  <a:srgbClr val="990099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990099"/>
                </a:solidFill>
                <a:latin typeface="Arial" charset="0"/>
              </a:rPr>
              <a:t>ờng </a:t>
            </a:r>
            <a:r>
              <a:rPr lang="vi-VN" sz="2400">
                <a:solidFill>
                  <a:srgbClr val="990099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990099"/>
                </a:solidFill>
                <a:latin typeface="Arial" charset="0"/>
              </a:rPr>
              <a:t>ớt một 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Ba bố con nằm chung/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Vẫn thấy trống phía trong 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Nằm ấm mà thao thức. //</a:t>
            </a:r>
          </a:p>
        </p:txBody>
      </p:sp>
      <p:sp>
        <p:nvSpPr>
          <p:cNvPr id="6147" name="Text Box 31"/>
          <p:cNvSpPr txBox="1">
            <a:spLocks noChangeArrowheads="1"/>
          </p:cNvSpPr>
          <p:nvPr/>
        </p:nvSpPr>
        <p:spPr bwMode="auto">
          <a:xfrm>
            <a:off x="1552575" y="2638425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bão nổi</a:t>
            </a:r>
          </a:p>
        </p:txBody>
      </p:sp>
      <p:sp>
        <p:nvSpPr>
          <p:cNvPr id="6148" name="Text Box 32"/>
          <p:cNvSpPr txBox="1">
            <a:spLocks noChangeArrowheads="1"/>
          </p:cNvSpPr>
          <p:nvPr/>
        </p:nvSpPr>
        <p:spPr bwMode="auto">
          <a:xfrm>
            <a:off x="1552575" y="3171825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chặn lối</a:t>
            </a:r>
          </a:p>
        </p:txBody>
      </p:sp>
      <p:sp>
        <p:nvSpPr>
          <p:cNvPr id="6149" name="Text Box 34"/>
          <p:cNvSpPr txBox="1">
            <a:spLocks noChangeArrowheads="1"/>
          </p:cNvSpPr>
          <p:nvPr/>
        </p:nvSpPr>
        <p:spPr bwMode="auto">
          <a:xfrm>
            <a:off x="3352800" y="1828800"/>
            <a:ext cx="2133600" cy="523875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50000">
                <a:srgbClr val="FFFFFF"/>
              </a:gs>
              <a:gs pos="100000">
                <a:srgbClr val="9900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3300"/>
                </a:solidFill>
                <a:latin typeface="Arial" charset="0"/>
              </a:rPr>
              <a:t>Luyện </a:t>
            </a:r>
            <a:r>
              <a:rPr lang="vi-VN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3300"/>
                </a:solidFill>
                <a:latin typeface="Arial" charset="0"/>
              </a:rPr>
              <a:t>ọc</a:t>
            </a:r>
          </a:p>
        </p:txBody>
      </p:sp>
      <p:sp>
        <p:nvSpPr>
          <p:cNvPr id="6150" name="Line 35"/>
          <p:cNvSpPr>
            <a:spLocks noChangeShapeType="1"/>
          </p:cNvSpPr>
          <p:nvPr/>
        </p:nvSpPr>
        <p:spPr bwMode="auto">
          <a:xfrm>
            <a:off x="4267200" y="2590800"/>
            <a:ext cx="0" cy="2286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Text Box 37"/>
          <p:cNvSpPr txBox="1">
            <a:spLocks noChangeArrowheads="1"/>
          </p:cNvSpPr>
          <p:nvPr/>
        </p:nvSpPr>
        <p:spPr bwMode="auto">
          <a:xfrm>
            <a:off x="2062163" y="923925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00"/>
                </a:solidFill>
                <a:latin typeface="Arial" charset="0"/>
              </a:rPr>
              <a:t>Mẹ vắng nhà ngày bão</a:t>
            </a:r>
          </a:p>
        </p:txBody>
      </p:sp>
      <p:sp>
        <p:nvSpPr>
          <p:cNvPr id="6152" name="Text Box 38"/>
          <p:cNvSpPr txBox="1">
            <a:spLocks noChangeArrowheads="1"/>
          </p:cNvSpPr>
          <p:nvPr/>
        </p:nvSpPr>
        <p:spPr bwMode="auto">
          <a:xfrm>
            <a:off x="3352800" y="442913"/>
            <a:ext cx="1524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CC"/>
                </a:solidFill>
                <a:latin typeface="Arial" charset="0"/>
              </a:rPr>
              <a:t>Tập </a:t>
            </a:r>
            <a:r>
              <a:rPr lang="vi-VN" u="sng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u="sng">
                <a:solidFill>
                  <a:srgbClr val="0000CC"/>
                </a:solidFill>
                <a:latin typeface="Arial" charset="0"/>
              </a:rPr>
              <a:t>ọc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1524000" y="3890963"/>
            <a:ext cx="2743200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99"/>
                </a:solidFill>
                <a:latin typeface="Arial" charset="0"/>
              </a:rPr>
              <a:t>trống phía trong</a:t>
            </a:r>
          </a:p>
        </p:txBody>
      </p:sp>
      <p:sp>
        <p:nvSpPr>
          <p:cNvPr id="7208" name="Line 40"/>
          <p:cNvSpPr>
            <a:spLocks noChangeShapeType="1"/>
          </p:cNvSpPr>
          <p:nvPr/>
        </p:nvSpPr>
        <p:spPr bwMode="auto">
          <a:xfrm>
            <a:off x="6248400" y="4148138"/>
            <a:ext cx="762000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" name="Line 41"/>
          <p:cNvSpPr>
            <a:spLocks noChangeShapeType="1"/>
          </p:cNvSpPr>
          <p:nvPr/>
        </p:nvSpPr>
        <p:spPr bwMode="auto">
          <a:xfrm>
            <a:off x="6677025" y="4652963"/>
            <a:ext cx="1371600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210" name="Presentation1256-1.WAV">
            <a:hlinkClick r:id="" action="ppaction://media"/>
          </p:cNvPr>
          <p:cNvPicPr>
            <a:picLocks noRot="1" noChangeAspect="1" noChangeArrowheads="1"/>
          </p:cNvPicPr>
          <p:nvPr>
            <p:ph/>
            <a:audioFile r:link="rId1"/>
          </p:nvPr>
        </p:nvPicPr>
        <p:blipFill>
          <a:blip r:embed="rId4"/>
          <a:srcRect/>
          <a:stretch>
            <a:fillRect/>
          </a:stretch>
        </p:blipFill>
        <p:spPr>
          <a:xfrm>
            <a:off x="8382000" y="617220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72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2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10"/>
                </p:tgtEl>
              </p:cMediaNode>
            </p:audio>
          </p:childTnLst>
        </p:cTn>
      </p:par>
    </p:tnLst>
    <p:bldLst>
      <p:bldP spid="7183" grpId="0"/>
      <p:bldP spid="7207" grpId="0"/>
      <p:bldP spid="7208" grpId="0" animBg="1"/>
      <p:bldP spid="72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00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481513" y="2705100"/>
            <a:ext cx="4572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Nghĩ / giờ này ở quê 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Mẹ cũng không ngủ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ợc/ Th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ươ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ng bố con vụng về 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Củi mùn thì lại 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ớt //</a:t>
            </a:r>
          </a:p>
        </p:txBody>
      </p:sp>
      <p:sp>
        <p:nvSpPr>
          <p:cNvPr id="7171" name="Text Box 45"/>
          <p:cNvSpPr txBox="1">
            <a:spLocks noChangeArrowheads="1"/>
          </p:cNvSpPr>
          <p:nvPr/>
        </p:nvSpPr>
        <p:spPr bwMode="auto">
          <a:xfrm>
            <a:off x="2062163" y="923925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00"/>
                </a:solidFill>
                <a:latin typeface="Arial" charset="0"/>
              </a:rPr>
              <a:t>Mẹ vắng nhà ngày bão</a:t>
            </a:r>
          </a:p>
        </p:txBody>
      </p:sp>
      <p:sp>
        <p:nvSpPr>
          <p:cNvPr id="7172" name="Text Box 46"/>
          <p:cNvSpPr txBox="1">
            <a:spLocks noChangeArrowheads="1"/>
          </p:cNvSpPr>
          <p:nvPr/>
        </p:nvSpPr>
        <p:spPr bwMode="auto">
          <a:xfrm>
            <a:off x="3352800" y="442913"/>
            <a:ext cx="1524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CC"/>
                </a:solidFill>
                <a:latin typeface="Arial" charset="0"/>
              </a:rPr>
              <a:t>Tập </a:t>
            </a:r>
            <a:r>
              <a:rPr lang="vi-VN" u="sng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u="sng">
                <a:solidFill>
                  <a:srgbClr val="0000CC"/>
                </a:solidFill>
                <a:latin typeface="Arial" charset="0"/>
              </a:rPr>
              <a:t>ọc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890588" y="2900363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80"/>
                </a:solidFill>
                <a:latin typeface="Arial" charset="0"/>
              </a:rPr>
              <a:t>bão nổi</a:t>
            </a:r>
          </a:p>
        </p:txBody>
      </p:sp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890588" y="3586163"/>
            <a:ext cx="152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80"/>
                </a:solidFill>
                <a:latin typeface="Arial" charset="0"/>
              </a:rPr>
              <a:t>chặn lối</a:t>
            </a:r>
          </a:p>
        </p:txBody>
      </p:sp>
      <p:sp>
        <p:nvSpPr>
          <p:cNvPr id="8247" name="Text Box 55"/>
          <p:cNvSpPr txBox="1">
            <a:spLocks noChangeArrowheads="1"/>
          </p:cNvSpPr>
          <p:nvPr/>
        </p:nvSpPr>
        <p:spPr bwMode="auto">
          <a:xfrm>
            <a:off x="890588" y="4195763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80"/>
                </a:solidFill>
                <a:latin typeface="Arial" charset="0"/>
              </a:rPr>
              <a:t>trống phía trong</a:t>
            </a:r>
          </a:p>
        </p:txBody>
      </p:sp>
      <p:sp>
        <p:nvSpPr>
          <p:cNvPr id="8248" name="Text Box 56"/>
          <p:cNvSpPr txBox="1">
            <a:spLocks noChangeArrowheads="1"/>
          </p:cNvSpPr>
          <p:nvPr/>
        </p:nvSpPr>
        <p:spPr bwMode="auto">
          <a:xfrm>
            <a:off x="2900363" y="1733550"/>
            <a:ext cx="2133600" cy="523875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50000">
                <a:srgbClr val="FFFFFF"/>
              </a:gs>
              <a:gs pos="100000">
                <a:srgbClr val="9900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3300"/>
                </a:solidFill>
                <a:latin typeface="Arial" charset="0"/>
              </a:rPr>
              <a:t>Luyện </a:t>
            </a:r>
            <a:r>
              <a:rPr lang="vi-VN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3300"/>
                </a:solidFill>
                <a:latin typeface="Arial" charset="0"/>
              </a:rPr>
              <a:t>ọc</a:t>
            </a:r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>
            <a:off x="3886200" y="25146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9" grpId="0"/>
      <p:bldP spid="8245" grpId="0"/>
      <p:bldP spid="8246" grpId="0"/>
      <p:bldP spid="8247" grpId="0"/>
      <p:bldP spid="8248" grpId="0" animBg="1"/>
      <p:bldP spid="82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00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3"/>
          <p:cNvSpPr txBox="1">
            <a:spLocks noChangeArrowheads="1"/>
          </p:cNvSpPr>
          <p:nvPr/>
        </p:nvSpPr>
        <p:spPr bwMode="auto">
          <a:xfrm>
            <a:off x="4114800" y="2805113"/>
            <a:ext cx="4572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Nghĩ / giờ này ở quê 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Mẹ cũng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không ngủ </a:t>
            </a:r>
            <a:r>
              <a:rPr lang="vi-VN" sz="2400">
                <a:solidFill>
                  <a:srgbClr val="FF3300"/>
                </a:solidFill>
                <a:latin typeface="Arial" charset="0"/>
              </a:rPr>
              <a:t>đư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ợc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/ Th</a:t>
            </a:r>
            <a:r>
              <a:rPr lang="vi-VN" sz="2400">
                <a:solidFill>
                  <a:srgbClr val="0000FF"/>
                </a:solidFill>
                <a:latin typeface="Arial" charset="0"/>
              </a:rPr>
              <a:t>ươ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ng bố con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vụng về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Củi mùn thì lại </a:t>
            </a:r>
            <a:r>
              <a:rPr lang="vi-VN" sz="2400">
                <a:solidFill>
                  <a:srgbClr val="FF33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ớt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//</a:t>
            </a:r>
          </a:p>
        </p:txBody>
      </p:sp>
      <p:sp>
        <p:nvSpPr>
          <p:cNvPr id="8195" name="Text Box 14"/>
          <p:cNvSpPr txBox="1">
            <a:spLocks noChangeArrowheads="1"/>
          </p:cNvSpPr>
          <p:nvPr/>
        </p:nvSpPr>
        <p:spPr bwMode="auto">
          <a:xfrm>
            <a:off x="3019425" y="1828800"/>
            <a:ext cx="2133600" cy="523875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50000">
                <a:srgbClr val="FFFFFF"/>
              </a:gs>
              <a:gs pos="100000">
                <a:srgbClr val="9900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3300"/>
                </a:solidFill>
                <a:latin typeface="Arial" charset="0"/>
              </a:rPr>
              <a:t>Luyện </a:t>
            </a:r>
            <a:r>
              <a:rPr lang="vi-VN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3300"/>
                </a:solidFill>
                <a:latin typeface="Arial" charset="0"/>
              </a:rPr>
              <a:t>ọc</a:t>
            </a:r>
          </a:p>
        </p:txBody>
      </p:sp>
      <p:sp>
        <p:nvSpPr>
          <p:cNvPr id="8196" name="Text Box 16"/>
          <p:cNvSpPr txBox="1">
            <a:spLocks noChangeArrowheads="1"/>
          </p:cNvSpPr>
          <p:nvPr/>
        </p:nvSpPr>
        <p:spPr bwMode="auto">
          <a:xfrm>
            <a:off x="2062163" y="923925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00"/>
                </a:solidFill>
                <a:latin typeface="Arial" charset="0"/>
              </a:rPr>
              <a:t>Mẹ vắng nhà ngày bão</a:t>
            </a:r>
          </a:p>
        </p:txBody>
      </p:sp>
      <p:sp>
        <p:nvSpPr>
          <p:cNvPr id="8197" name="Text Box 17"/>
          <p:cNvSpPr txBox="1">
            <a:spLocks noChangeArrowheads="1"/>
          </p:cNvSpPr>
          <p:nvPr/>
        </p:nvSpPr>
        <p:spPr bwMode="auto">
          <a:xfrm>
            <a:off x="3352800" y="442913"/>
            <a:ext cx="1524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CC"/>
                </a:solidFill>
                <a:latin typeface="Arial" charset="0"/>
              </a:rPr>
              <a:t>Tập </a:t>
            </a:r>
            <a:r>
              <a:rPr lang="vi-VN" u="sng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u="sng">
                <a:solidFill>
                  <a:srgbClr val="0000CC"/>
                </a:solidFill>
                <a:latin typeface="Arial" charset="0"/>
              </a:rPr>
              <a:t>ọc</a:t>
            </a:r>
          </a:p>
        </p:txBody>
      </p:sp>
      <p:sp>
        <p:nvSpPr>
          <p:cNvPr id="8198" name="Text Box 18"/>
          <p:cNvSpPr txBox="1">
            <a:spLocks noChangeArrowheads="1"/>
          </p:cNvSpPr>
          <p:nvPr/>
        </p:nvSpPr>
        <p:spPr bwMode="auto">
          <a:xfrm>
            <a:off x="890588" y="2900363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80"/>
                </a:solidFill>
                <a:latin typeface="Arial" charset="0"/>
              </a:rPr>
              <a:t>bão nổi</a:t>
            </a:r>
          </a:p>
        </p:txBody>
      </p:sp>
      <p:sp>
        <p:nvSpPr>
          <p:cNvPr id="8199" name="Text Box 19"/>
          <p:cNvSpPr txBox="1">
            <a:spLocks noChangeArrowheads="1"/>
          </p:cNvSpPr>
          <p:nvPr/>
        </p:nvSpPr>
        <p:spPr bwMode="auto">
          <a:xfrm>
            <a:off x="890588" y="3586163"/>
            <a:ext cx="152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80"/>
                </a:solidFill>
                <a:latin typeface="Arial" charset="0"/>
              </a:rPr>
              <a:t>chặn lối</a:t>
            </a:r>
          </a:p>
        </p:txBody>
      </p:sp>
      <p:sp>
        <p:nvSpPr>
          <p:cNvPr id="8200" name="Text Box 20"/>
          <p:cNvSpPr txBox="1">
            <a:spLocks noChangeArrowheads="1"/>
          </p:cNvSpPr>
          <p:nvPr/>
        </p:nvSpPr>
        <p:spPr bwMode="auto">
          <a:xfrm>
            <a:off x="890588" y="4195763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80"/>
                </a:solidFill>
                <a:latin typeface="Arial" charset="0"/>
              </a:rPr>
              <a:t>trống phía trong</a:t>
            </a:r>
          </a:p>
        </p:txBody>
      </p:sp>
      <p:sp>
        <p:nvSpPr>
          <p:cNvPr id="8201" name="Line 21"/>
          <p:cNvSpPr>
            <a:spLocks noChangeShapeType="1"/>
          </p:cNvSpPr>
          <p:nvPr/>
        </p:nvSpPr>
        <p:spPr bwMode="auto">
          <a:xfrm>
            <a:off x="3733800" y="26670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414838" y="2428875"/>
            <a:ext cx="5181600" cy="275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>
                <a:solidFill>
                  <a:schemeClr val="accent2"/>
                </a:solidFill>
                <a:latin typeface="Arial" charset="0"/>
              </a:rPr>
              <a:t>Nh</a:t>
            </a:r>
            <a:r>
              <a:rPr lang="vi-VN" sz="2400">
                <a:solidFill>
                  <a:schemeClr val="accent2"/>
                </a:solidFill>
                <a:latin typeface="Arial" charset="0"/>
              </a:rPr>
              <a:t>ư</a:t>
            </a:r>
            <a:r>
              <a:rPr lang="en-US" sz="2400">
                <a:solidFill>
                  <a:schemeClr val="accent2"/>
                </a:solidFill>
                <a:latin typeface="Arial" charset="0"/>
              </a:rPr>
              <a:t>ng / chị vẫn hái lá 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chemeClr val="accent2"/>
                </a:solidFill>
                <a:latin typeface="Arial" charset="0"/>
              </a:rPr>
              <a:t>Cho thỏ mẹ,/ thỏ con 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chemeClr val="accent2"/>
                </a:solidFill>
                <a:latin typeface="Arial" charset="0"/>
              </a:rPr>
              <a:t>Em thì ch</a:t>
            </a:r>
            <a:r>
              <a:rPr lang="vi-VN" sz="2400">
                <a:solidFill>
                  <a:schemeClr val="accent2"/>
                </a:solidFill>
                <a:latin typeface="Arial" charset="0"/>
              </a:rPr>
              <a:t>ă</a:t>
            </a:r>
            <a:r>
              <a:rPr lang="en-US" sz="2400">
                <a:solidFill>
                  <a:schemeClr val="accent2"/>
                </a:solidFill>
                <a:latin typeface="Arial" charset="0"/>
              </a:rPr>
              <a:t>m </a:t>
            </a:r>
            <a:r>
              <a:rPr lang="vi-VN" sz="24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400">
                <a:solidFill>
                  <a:schemeClr val="accent2"/>
                </a:solidFill>
                <a:latin typeface="Arial" charset="0"/>
              </a:rPr>
              <a:t>àn ngan 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chemeClr val="accent2"/>
                </a:solidFill>
                <a:latin typeface="Arial" charset="0"/>
              </a:rPr>
              <a:t>Sáng lại chiều no bữa 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chemeClr val="accent2"/>
                </a:solidFill>
                <a:latin typeface="Arial" charset="0"/>
              </a:rPr>
              <a:t>Bố </a:t>
            </a:r>
            <a:r>
              <a:rPr lang="vi-VN" sz="24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400">
                <a:solidFill>
                  <a:schemeClr val="accent2"/>
                </a:solidFill>
                <a:latin typeface="Arial" charset="0"/>
              </a:rPr>
              <a:t>ội nón </a:t>
            </a:r>
            <a:r>
              <a:rPr lang="vi-VN" sz="24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400">
                <a:solidFill>
                  <a:schemeClr val="accent2"/>
                </a:solidFill>
                <a:latin typeface="Arial" charset="0"/>
              </a:rPr>
              <a:t>i chợ /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chemeClr val="accent2"/>
                </a:solidFill>
                <a:latin typeface="Arial" charset="0"/>
              </a:rPr>
              <a:t>Mua cá về nấu chua //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2062163" y="923925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00"/>
                </a:solidFill>
                <a:latin typeface="Arial" charset="0"/>
              </a:rPr>
              <a:t>Mẹ vắng nhà ngày bão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352800" y="442913"/>
            <a:ext cx="1524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CC"/>
                </a:solidFill>
                <a:latin typeface="Arial" charset="0"/>
              </a:rPr>
              <a:t>Tập </a:t>
            </a:r>
            <a:r>
              <a:rPr lang="vi-VN" u="sng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u="sng">
                <a:solidFill>
                  <a:srgbClr val="0000CC"/>
                </a:solidFill>
                <a:latin typeface="Arial" charset="0"/>
              </a:rPr>
              <a:t>ọc</a:t>
            </a:r>
          </a:p>
        </p:txBody>
      </p:sp>
      <p:sp>
        <p:nvSpPr>
          <p:cNvPr id="9221" name="Text Box 25"/>
          <p:cNvSpPr txBox="1">
            <a:spLocks noChangeArrowheads="1"/>
          </p:cNvSpPr>
          <p:nvPr/>
        </p:nvSpPr>
        <p:spPr bwMode="auto">
          <a:xfrm>
            <a:off x="890588" y="2543175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80"/>
                </a:solidFill>
                <a:latin typeface="Arial" charset="0"/>
              </a:rPr>
              <a:t>bão nổi</a:t>
            </a:r>
          </a:p>
        </p:txBody>
      </p:sp>
      <p:sp>
        <p:nvSpPr>
          <p:cNvPr id="9222" name="Text Box 26"/>
          <p:cNvSpPr txBox="1">
            <a:spLocks noChangeArrowheads="1"/>
          </p:cNvSpPr>
          <p:nvPr/>
        </p:nvSpPr>
        <p:spPr bwMode="auto">
          <a:xfrm>
            <a:off x="890588" y="3228975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80"/>
                </a:solidFill>
                <a:latin typeface="Arial" charset="0"/>
              </a:rPr>
              <a:t>chặn lối</a:t>
            </a:r>
          </a:p>
        </p:txBody>
      </p:sp>
      <p:sp>
        <p:nvSpPr>
          <p:cNvPr id="9223" name="Text Box 27"/>
          <p:cNvSpPr txBox="1">
            <a:spLocks noChangeArrowheads="1"/>
          </p:cNvSpPr>
          <p:nvPr/>
        </p:nvSpPr>
        <p:spPr bwMode="auto">
          <a:xfrm>
            <a:off x="890588" y="3838575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00080"/>
                </a:solidFill>
                <a:latin typeface="Arial" charset="0"/>
              </a:rPr>
              <a:t>trống phía trong</a:t>
            </a:r>
          </a:p>
        </p:txBody>
      </p:sp>
      <p:sp>
        <p:nvSpPr>
          <p:cNvPr id="9224" name="Text Box 28"/>
          <p:cNvSpPr txBox="1">
            <a:spLocks noChangeArrowheads="1"/>
          </p:cNvSpPr>
          <p:nvPr/>
        </p:nvSpPr>
        <p:spPr bwMode="auto">
          <a:xfrm>
            <a:off x="3019425" y="1828800"/>
            <a:ext cx="2133600" cy="523875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50000">
                <a:srgbClr val="FFFFFF"/>
              </a:gs>
              <a:gs pos="100000">
                <a:srgbClr val="9900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3300"/>
                </a:solidFill>
                <a:latin typeface="Arial" charset="0"/>
              </a:rPr>
              <a:t>Luyện </a:t>
            </a:r>
            <a:r>
              <a:rPr lang="vi-VN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3300"/>
                </a:solidFill>
                <a:latin typeface="Arial" charset="0"/>
              </a:rPr>
              <a:t>ọc</a:t>
            </a:r>
          </a:p>
        </p:txBody>
      </p:sp>
      <p:sp>
        <p:nvSpPr>
          <p:cNvPr id="9225" name="Line 29"/>
          <p:cNvSpPr>
            <a:spLocks noChangeShapeType="1"/>
          </p:cNvSpPr>
          <p:nvPr/>
        </p:nvSpPr>
        <p:spPr bwMode="auto">
          <a:xfrm>
            <a:off x="3733800" y="26812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9" grpId="0" autoUpdateAnimBg="0"/>
      <p:bldP spid="924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onfetti">
          <a:fgClr>
            <a:srgbClr val="FFFF00"/>
          </a:fgClr>
          <a:bgClr>
            <a:srgbClr val="66FF6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1"/>
          <p:cNvSpPr txBox="1">
            <a:spLocks noChangeArrowheads="1"/>
          </p:cNvSpPr>
          <p:nvPr/>
        </p:nvSpPr>
        <p:spPr bwMode="auto">
          <a:xfrm>
            <a:off x="1219200" y="30480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0243" name="Text Box 12"/>
          <p:cNvSpPr txBox="1">
            <a:spLocks noChangeArrowheads="1"/>
          </p:cNvSpPr>
          <p:nvPr/>
        </p:nvSpPr>
        <p:spPr bwMode="auto">
          <a:xfrm>
            <a:off x="2667000" y="25908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bão nổi</a:t>
            </a:r>
          </a:p>
        </p:txBody>
      </p:sp>
      <p:sp>
        <p:nvSpPr>
          <p:cNvPr id="10244" name="Text Box 13"/>
          <p:cNvSpPr txBox="1">
            <a:spLocks noChangeArrowheads="1"/>
          </p:cNvSpPr>
          <p:nvPr/>
        </p:nvSpPr>
        <p:spPr bwMode="auto">
          <a:xfrm>
            <a:off x="2667000" y="31242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chặn lối</a:t>
            </a:r>
          </a:p>
        </p:txBody>
      </p:sp>
      <p:sp>
        <p:nvSpPr>
          <p:cNvPr id="10245" name="Text Box 14"/>
          <p:cNvSpPr txBox="1">
            <a:spLocks noChangeArrowheads="1"/>
          </p:cNvSpPr>
          <p:nvPr/>
        </p:nvSpPr>
        <p:spPr bwMode="auto">
          <a:xfrm>
            <a:off x="2743200" y="37338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trống phía trong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971800" y="4419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CC"/>
                </a:solidFill>
                <a:latin typeface="Arial" charset="0"/>
              </a:rPr>
              <a:t>sáng ấm</a:t>
            </a:r>
          </a:p>
        </p:txBody>
      </p:sp>
      <p:sp>
        <p:nvSpPr>
          <p:cNvPr id="10247" name="Text Box 16"/>
          <p:cNvSpPr txBox="1">
            <a:spLocks noChangeArrowheads="1"/>
          </p:cNvSpPr>
          <p:nvPr/>
        </p:nvSpPr>
        <p:spPr bwMode="auto">
          <a:xfrm>
            <a:off x="228600" y="51816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0248" name="Text Box 17"/>
          <p:cNvSpPr txBox="1">
            <a:spLocks noChangeArrowheads="1"/>
          </p:cNvSpPr>
          <p:nvPr/>
        </p:nvSpPr>
        <p:spPr bwMode="auto">
          <a:xfrm>
            <a:off x="228600" y="502920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5562600" y="2209800"/>
            <a:ext cx="3962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33CC"/>
                </a:solidFill>
                <a:latin typeface="Arial" charset="0"/>
              </a:rPr>
              <a:t>Thế rồi c</a:t>
            </a:r>
            <a:r>
              <a:rPr lang="vi-VN" sz="2400">
                <a:solidFill>
                  <a:srgbClr val="0033CC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0033CC"/>
                </a:solidFill>
                <a:latin typeface="Arial" charset="0"/>
              </a:rPr>
              <a:t>n bão qua /</a:t>
            </a:r>
          </a:p>
          <a:p>
            <a:r>
              <a:rPr lang="en-US" sz="2400">
                <a:solidFill>
                  <a:srgbClr val="0033CC"/>
                </a:solidFill>
                <a:latin typeface="Arial" charset="0"/>
              </a:rPr>
              <a:t>Bầu trời xanh trở lại. //</a:t>
            </a:r>
          </a:p>
          <a:p>
            <a:r>
              <a:rPr lang="en-US" sz="2400">
                <a:solidFill>
                  <a:srgbClr val="0033CC"/>
                </a:solidFill>
                <a:latin typeface="Arial" charset="0"/>
              </a:rPr>
              <a:t>Mẹ về nh</a:t>
            </a:r>
            <a:r>
              <a:rPr lang="vi-VN" sz="2400">
                <a:solidFill>
                  <a:srgbClr val="0033CC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33CC"/>
                </a:solidFill>
                <a:latin typeface="Arial" charset="0"/>
              </a:rPr>
              <a:t> nắng mới /</a:t>
            </a:r>
          </a:p>
          <a:p>
            <a:r>
              <a:rPr lang="en-US" sz="2400">
                <a:solidFill>
                  <a:srgbClr val="0033CC"/>
                </a:solidFill>
                <a:latin typeface="Arial" charset="0"/>
              </a:rPr>
              <a:t>Sáng ấm cả gian nhà. //</a:t>
            </a: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7391400" y="3505200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5638800" y="3962400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2062163" y="923925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00"/>
                </a:solidFill>
                <a:latin typeface="Arial" charset="0"/>
              </a:rPr>
              <a:t>Mẹ vắng nhà ngày bão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352800" y="442913"/>
            <a:ext cx="1524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CC"/>
                </a:solidFill>
                <a:latin typeface="Arial" charset="0"/>
              </a:rPr>
              <a:t>Tập </a:t>
            </a:r>
            <a:r>
              <a:rPr lang="vi-VN" u="sng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u="sng">
                <a:solidFill>
                  <a:srgbClr val="0000CC"/>
                </a:solidFill>
                <a:latin typeface="Arial" charset="0"/>
              </a:rPr>
              <a:t>ọc</a:t>
            </a:r>
          </a:p>
        </p:txBody>
      </p:sp>
      <p:sp>
        <p:nvSpPr>
          <p:cNvPr id="10254" name="Text Box 34"/>
          <p:cNvSpPr txBox="1">
            <a:spLocks noChangeArrowheads="1"/>
          </p:cNvSpPr>
          <p:nvPr/>
        </p:nvSpPr>
        <p:spPr bwMode="auto">
          <a:xfrm>
            <a:off x="3019425" y="1828800"/>
            <a:ext cx="2133600" cy="523875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50000">
                <a:srgbClr val="FFFFFF"/>
              </a:gs>
              <a:gs pos="100000">
                <a:srgbClr val="9900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3300"/>
                </a:solidFill>
                <a:latin typeface="Arial" charset="0"/>
              </a:rPr>
              <a:t>Luyện </a:t>
            </a:r>
            <a:r>
              <a:rPr lang="vi-VN" b="1" i="1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 b="1" i="1">
                <a:solidFill>
                  <a:srgbClr val="FF3300"/>
                </a:solidFill>
                <a:latin typeface="Arial" charset="0"/>
              </a:rPr>
              <a:t>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/>
      <p:bldP spid="10265" grpId="0"/>
      <p:bldP spid="10266" grpId="0" animBg="1"/>
      <p:bldP spid="10268" grpId="0" animBg="1"/>
      <p:bldP spid="10272" grpId="0" autoUpdateAnimBg="0"/>
      <p:bldP spid="10273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706</Words>
  <Application>Microsoft PowerPoint</Application>
  <PresentationFormat>On-screen Show (4:3)</PresentationFormat>
  <Paragraphs>137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.VnTime</vt:lpstr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90 Nguyen Duc Canh - 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Phu Quy</dc:creator>
  <cp:lastModifiedBy>CSTeam</cp:lastModifiedBy>
  <cp:revision>35</cp:revision>
  <dcterms:created xsi:type="dcterms:W3CDTF">2005-09-15T07:03:43Z</dcterms:created>
  <dcterms:modified xsi:type="dcterms:W3CDTF">2016-06-29T10:07:30Z</dcterms:modified>
</cp:coreProperties>
</file>