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80" r:id="rId5"/>
    <p:sldId id="257" r:id="rId6"/>
    <p:sldId id="263" r:id="rId7"/>
    <p:sldId id="297" r:id="rId8"/>
    <p:sldId id="265" r:id="rId9"/>
    <p:sldId id="266" r:id="rId10"/>
    <p:sldId id="294" r:id="rId11"/>
    <p:sldId id="258" r:id="rId12"/>
    <p:sldId id="259" r:id="rId13"/>
    <p:sldId id="295" r:id="rId14"/>
    <p:sldId id="296" r:id="rId15"/>
    <p:sldId id="298" r:id="rId16"/>
    <p:sldId id="282" r:id="rId17"/>
    <p:sldId id="292" r:id="rId18"/>
    <p:sldId id="289" r:id="rId19"/>
    <p:sldId id="283" r:id="rId20"/>
    <p:sldId id="285" r:id="rId21"/>
    <p:sldId id="291" r:id="rId22"/>
    <p:sldId id="286" r:id="rId23"/>
    <p:sldId id="284" r:id="rId24"/>
    <p:sldId id="288" r:id="rId25"/>
    <p:sldId id="293" r:id="rId26"/>
    <p:sldId id="287" r:id="rId27"/>
    <p:sldId id="290" r:id="rId28"/>
    <p:sldId id="268" r:id="rId29"/>
  </p:sldIdLst>
  <p:sldSz cx="9144000" cy="6858000" type="screen4x3"/>
  <p:notesSz cx="6858000" cy="9144000"/>
  <p:custShowLst>
    <p:custShow name="Custom Show 1" id="0">
      <p:sldLst>
        <p:sld r:id="rId4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AAEBF4"/>
    <a:srgbClr val="800000"/>
    <a:srgbClr val="000099"/>
    <a:srgbClr val="6600CC"/>
    <a:srgbClr val="FF33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105" autoAdjust="0"/>
    <p:restoredTop sz="94660"/>
  </p:normalViewPr>
  <p:slideViewPr>
    <p:cSldViewPr>
      <p:cViewPr>
        <p:scale>
          <a:sx n="75" d="100"/>
          <a:sy n="75" d="100"/>
        </p:scale>
        <p:origin x="-7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79374-7186-4734-9688-3F3853839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58DDB-82FD-4708-83AA-44F704D71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FA6AD-908E-4226-8950-732816E23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F6DD-E7FE-4AD1-BFF9-E7D75B2A0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DBC6-D66B-47B2-86C9-0664F491B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3C3C7-BD3F-4097-B00A-42D8CFF9D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65AA4-7D22-4CD2-919E-0FDD9F85B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2D-94A2-484B-BF5C-CADDAB950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37D18-00D3-4348-B484-51ED5AA43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031EC-08FC-4CDC-8719-CD132AF95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3B67A-3D3C-4814-9430-9E40F2093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85286-AA41-4D5A-9B42-F7316C13F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07150-36A9-4847-A441-D7B7AB213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E0A254-2BBD-4DBC-9465-40EDC9C39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42%20Track%2042.mp3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43%20Track%2043.mp3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21.xml"/><Relationship Id="rId18" Type="http://schemas.openxmlformats.org/officeDocument/2006/relationships/image" Target="../media/image7.gif"/><Relationship Id="rId3" Type="http://schemas.openxmlformats.org/officeDocument/2006/relationships/slide" Target="slide25.xml"/><Relationship Id="rId7" Type="http://schemas.openxmlformats.org/officeDocument/2006/relationships/slide" Target="slide24.xml"/><Relationship Id="rId12" Type="http://schemas.openxmlformats.org/officeDocument/2006/relationships/slide" Target="slide19.xml"/><Relationship Id="rId17" Type="http://schemas.openxmlformats.org/officeDocument/2006/relationships/image" Target="../media/image6.gif"/><Relationship Id="rId2" Type="http://schemas.openxmlformats.org/officeDocument/2006/relationships/slide" Target="slide16.xml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6" Type="http://schemas.openxmlformats.org/officeDocument/2006/relationships/slide" Target="slide20.xml"/><Relationship Id="rId11" Type="http://schemas.openxmlformats.org/officeDocument/2006/relationships/slide" Target="slide26.xml"/><Relationship Id="rId5" Type="http://schemas.openxmlformats.org/officeDocument/2006/relationships/slide" Target="slide17.xml"/><Relationship Id="rId15" Type="http://schemas.openxmlformats.org/officeDocument/2006/relationships/image" Target="../media/image4.gif"/><Relationship Id="rId10" Type="http://schemas.openxmlformats.org/officeDocument/2006/relationships/slide" Target="slide23.xml"/><Relationship Id="rId4" Type="http://schemas.openxmlformats.org/officeDocument/2006/relationships/slide" Target="slide28.xml"/><Relationship Id="rId9" Type="http://schemas.openxmlformats.org/officeDocument/2006/relationships/slide" Target="slide18.xml"/><Relationship Id="rId14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A-Frame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2131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  <a:latin typeface="Arial" charset="0"/>
              </a:rPr>
              <a:t>Subject: English</a:t>
            </a:r>
            <a:br>
              <a:rPr lang="en-US" smtClean="0">
                <a:solidFill>
                  <a:srgbClr val="FF3300"/>
                </a:solidFill>
                <a:latin typeface="Arial" charset="0"/>
              </a:rPr>
            </a:br>
            <a:r>
              <a:rPr lang="en-US" smtClean="0">
                <a:solidFill>
                  <a:srgbClr val="FF3300"/>
                </a:solidFill>
                <a:latin typeface="Arial" charset="0"/>
              </a:rPr>
              <a:t>Grade: 3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258888" y="1989138"/>
            <a:ext cx="6772275" cy="695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Welcome everyone to English class!</a:t>
            </a:r>
          </a:p>
        </p:txBody>
      </p:sp>
      <p:sp>
        <p:nvSpPr>
          <p:cNvPr id="3077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565400"/>
            <a:ext cx="8229600" cy="4033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i="1" smtClean="0">
                <a:solidFill>
                  <a:srgbClr val="3333CC"/>
                </a:solidFill>
                <a:latin typeface="Arial" charset="0"/>
              </a:rPr>
              <a:t>1) teacher: giáo viên</a:t>
            </a:r>
          </a:p>
          <a:p>
            <a:pPr eaLnBrk="1" hangingPunct="1">
              <a:buFontTx/>
              <a:buNone/>
            </a:pPr>
            <a:r>
              <a:rPr lang="en-US" sz="4400" i="1" smtClean="0">
                <a:solidFill>
                  <a:srgbClr val="3333CC"/>
                </a:solidFill>
                <a:latin typeface="Arial" charset="0"/>
              </a:rPr>
              <a:t>2) pupil: học sinh</a:t>
            </a:r>
          </a:p>
          <a:p>
            <a:pPr eaLnBrk="1" hangingPunct="1">
              <a:buFontTx/>
              <a:buNone/>
            </a:pPr>
            <a:r>
              <a:rPr lang="en-US" sz="4400" i="1" smtClean="0">
                <a:solidFill>
                  <a:srgbClr val="3333CC"/>
                </a:solidFill>
                <a:latin typeface="Arial" charset="0"/>
              </a:rPr>
              <a:t>3) housewife: bà nội trợ </a:t>
            </a:r>
          </a:p>
          <a:p>
            <a:pPr eaLnBrk="1" hangingPunct="1">
              <a:buFontTx/>
              <a:buNone/>
            </a:pPr>
            <a:r>
              <a:rPr lang="en-US" sz="4400" i="1" smtClean="0">
                <a:solidFill>
                  <a:srgbClr val="3333CC"/>
                </a:solidFill>
                <a:latin typeface="Arial" charset="0"/>
              </a:rPr>
              <a:t>4) fireman: lính cứu hỏa</a:t>
            </a:r>
          </a:p>
          <a:p>
            <a:pPr eaLnBrk="1" hangingPunct="1">
              <a:buFontTx/>
              <a:buNone/>
            </a:pPr>
            <a:r>
              <a:rPr lang="en-US" sz="4400" i="1" smtClean="0">
                <a:solidFill>
                  <a:srgbClr val="3333CC"/>
                </a:solidFill>
                <a:latin typeface="Arial" charset="0"/>
              </a:rPr>
              <a:t>5) pilot: phi công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900113" y="1412875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Activity 2: Listen, point and repeat </a:t>
            </a:r>
          </a:p>
        </p:txBody>
      </p:sp>
      <p:pic>
        <p:nvPicPr>
          <p:cNvPr id="46086" name="42 Track 4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64388" y="2781300"/>
            <a:ext cx="790575" cy="79057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</p:pic>
      <p:pic>
        <p:nvPicPr>
          <p:cNvPr id="11270" name="Picture 7" descr="friendship_day_wallpapers_4"/>
          <p:cNvPicPr>
            <a:picLocks noChangeAspect="1" noChangeArrowheads="1"/>
          </p:cNvPicPr>
          <p:nvPr/>
        </p:nvPicPr>
        <p:blipFill>
          <a:blip r:embed="rId5"/>
          <a:srcRect t="34683"/>
          <a:stretch>
            <a:fillRect/>
          </a:stretch>
        </p:blipFill>
        <p:spPr bwMode="auto">
          <a:xfrm>
            <a:off x="6588125" y="4508500"/>
            <a:ext cx="25558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189" fill="hold"/>
                                        <p:tgtEl>
                                          <p:spTgt spid="460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6"/>
                </p:tgtEl>
              </p:cMediaNode>
            </p:audio>
          </p:childTnLst>
        </p:cTn>
      </p:par>
    </p:tnLst>
    <p:bldLst>
      <p:bldP spid="460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492375"/>
            <a:ext cx="8229600" cy="3489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000099"/>
                </a:solidFill>
                <a:latin typeface="Arial" charset="0"/>
              </a:rPr>
              <a:t>Teacher, teacher, teacher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000099"/>
                </a:solidFill>
                <a:latin typeface="Arial" charset="0"/>
              </a:rPr>
              <a:t>Pupil, pupil, pupil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000099"/>
                </a:solidFill>
                <a:latin typeface="Arial" charset="0"/>
              </a:rPr>
              <a:t>Housewife, housewife, housewife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000099"/>
                </a:solidFill>
                <a:latin typeface="Arial" charset="0"/>
              </a:rPr>
              <a:t>Fireman, fireman, fireman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000099"/>
                </a:solidFill>
                <a:latin typeface="Arial" charset="0"/>
              </a:rPr>
              <a:t>Pilot, pilot, pilot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4213" y="1557338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Activity 3: Listen and chant</a:t>
            </a:r>
          </a:p>
        </p:txBody>
      </p:sp>
      <p:pic>
        <p:nvPicPr>
          <p:cNvPr id="4102" name="43 Track 4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67625" y="1412875"/>
            <a:ext cx="792163" cy="79216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18" fill="hold"/>
                                        <p:tgtEl>
                                          <p:spTgt spid="4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2"/>
                </p:tgtEl>
              </p:cMediaNode>
            </p:audio>
          </p:childTnLst>
        </p:cTn>
      </p:par>
    </p:tnLst>
    <p:bldLst>
      <p:bldP spid="4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41036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>
              <a:latin typeface="Arial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4213" y="1557338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Activity 4: 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4b5b01e1_43b27033_588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3475" y="2271713"/>
            <a:ext cx="4200525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68638"/>
            <a:ext cx="8229600" cy="33845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i="1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i="1" smtClean="0">
                <a:solidFill>
                  <a:srgbClr val="000099"/>
                </a:solidFill>
                <a:latin typeface="Arial" charset="0"/>
              </a:rPr>
              <a:t>What’s this?</a:t>
            </a:r>
          </a:p>
          <a:p>
            <a:pPr eaLnBrk="1" hangingPunct="1">
              <a:buFontTx/>
              <a:buNone/>
            </a:pPr>
            <a:r>
              <a:rPr lang="en-US" b="1" i="1" smtClean="0">
                <a:solidFill>
                  <a:srgbClr val="000099"/>
                </a:solidFill>
                <a:latin typeface="Arial" charset="0"/>
              </a:rPr>
              <a:t>Who’s this?</a:t>
            </a:r>
          </a:p>
          <a:p>
            <a:pPr eaLnBrk="1" hangingPunct="1">
              <a:buFontTx/>
              <a:buNone/>
            </a:pPr>
            <a:r>
              <a:rPr lang="en-US" b="1" i="1" smtClean="0">
                <a:solidFill>
                  <a:srgbClr val="000099"/>
                </a:solidFill>
                <a:latin typeface="Arial" charset="0"/>
              </a:rPr>
              <a:t>What are these?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84213" y="1557338"/>
            <a:ext cx="784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3300"/>
                </a:solidFill>
                <a:latin typeface="Arial" charset="0"/>
              </a:rPr>
              <a:t>Questions: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  <p:bldP spid="471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3095625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i="1" smtClean="0">
                <a:solidFill>
                  <a:srgbClr val="000099"/>
                </a:solidFill>
                <a:latin typeface="Arial" charset="0"/>
              </a:rPr>
              <a:t>Hero: anh hùng</a:t>
            </a:r>
          </a:p>
          <a:p>
            <a:pPr eaLnBrk="1" hangingPunct="1">
              <a:buFontTx/>
              <a:buChar char="-"/>
            </a:pPr>
            <a:r>
              <a:rPr lang="en-US" i="1" smtClean="0">
                <a:solidFill>
                  <a:srgbClr val="000099"/>
                </a:solidFill>
                <a:latin typeface="Arial" charset="0"/>
              </a:rPr>
              <a:t>Meat: thịt</a:t>
            </a:r>
          </a:p>
          <a:p>
            <a:pPr eaLnBrk="1" hangingPunct="1">
              <a:buFontTx/>
              <a:buChar char="-"/>
            </a:pPr>
            <a:r>
              <a:rPr lang="en-US" i="1" smtClean="0">
                <a:solidFill>
                  <a:srgbClr val="000099"/>
                </a:solidFill>
                <a:latin typeface="Arial" charset="0"/>
              </a:rPr>
              <a:t>Grandma: bà</a:t>
            </a:r>
          </a:p>
          <a:p>
            <a:pPr eaLnBrk="1" hangingPunct="1">
              <a:buFontTx/>
              <a:buChar char="-"/>
            </a:pPr>
            <a:r>
              <a:rPr lang="en-US" i="1" smtClean="0">
                <a:solidFill>
                  <a:srgbClr val="000099"/>
                </a:solidFill>
                <a:latin typeface="Arial" charset="0"/>
              </a:rPr>
              <a:t>Grandpa: ông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5913"/>
            <a:ext cx="9144000" cy="16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84213" y="1557338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" charset="0"/>
              </a:rPr>
              <a:t>New words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:</a:t>
            </a:r>
          </a:p>
        </p:txBody>
      </p:sp>
      <p:pic>
        <p:nvPicPr>
          <p:cNvPr id="15365" name="Picture 5" descr="friendship_day_wallpapers_4"/>
          <p:cNvPicPr>
            <a:picLocks noChangeAspect="1" noChangeArrowheads="1"/>
          </p:cNvPicPr>
          <p:nvPr/>
        </p:nvPicPr>
        <p:blipFill>
          <a:blip r:embed="rId3"/>
          <a:srcRect t="34683"/>
          <a:stretch>
            <a:fillRect/>
          </a:stretch>
        </p:blipFill>
        <p:spPr bwMode="auto">
          <a:xfrm>
            <a:off x="5076825" y="3117850"/>
            <a:ext cx="4067175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5913"/>
            <a:ext cx="9144000" cy="16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" charset="0"/>
              </a:rPr>
              <a:t>Consolidation:</a:t>
            </a:r>
            <a:endParaRPr lang="en-US" sz="28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2565400"/>
            <a:ext cx="8229600" cy="4033838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smtClean="0">
                <a:solidFill>
                  <a:srgbClr val="000099"/>
                </a:solidFill>
                <a:latin typeface="Arial" charset="0"/>
              </a:rPr>
              <a:t>1) teacher: giáo viên</a:t>
            </a:r>
          </a:p>
          <a:p>
            <a:pPr eaLnBrk="1" hangingPunct="1">
              <a:buFontTx/>
              <a:buNone/>
            </a:pPr>
            <a:r>
              <a:rPr lang="en-US" i="1" smtClean="0">
                <a:solidFill>
                  <a:srgbClr val="000099"/>
                </a:solidFill>
                <a:latin typeface="Arial" charset="0"/>
              </a:rPr>
              <a:t>2) pupil: học sinh</a:t>
            </a:r>
          </a:p>
          <a:p>
            <a:pPr eaLnBrk="1" hangingPunct="1">
              <a:buFontTx/>
              <a:buNone/>
            </a:pPr>
            <a:r>
              <a:rPr lang="en-US" i="1" smtClean="0">
                <a:solidFill>
                  <a:srgbClr val="000099"/>
                </a:solidFill>
                <a:latin typeface="Arial" charset="0"/>
              </a:rPr>
              <a:t>3) housewife: bà nội trợ </a:t>
            </a:r>
          </a:p>
          <a:p>
            <a:pPr eaLnBrk="1" hangingPunct="1">
              <a:buFontTx/>
              <a:buNone/>
            </a:pPr>
            <a:r>
              <a:rPr lang="en-US" i="1" smtClean="0">
                <a:solidFill>
                  <a:srgbClr val="000099"/>
                </a:solidFill>
                <a:latin typeface="Arial" charset="0"/>
              </a:rPr>
              <a:t>4) fireman: lính cứu hỏa</a:t>
            </a:r>
          </a:p>
          <a:p>
            <a:pPr eaLnBrk="1" hangingPunct="1">
              <a:buFontTx/>
              <a:buNone/>
            </a:pPr>
            <a:r>
              <a:rPr lang="en-US" i="1" smtClean="0">
                <a:solidFill>
                  <a:srgbClr val="000099"/>
                </a:solidFill>
                <a:latin typeface="Arial" charset="0"/>
              </a:rPr>
              <a:t>5) pilot: phi công</a:t>
            </a:r>
          </a:p>
        </p:txBody>
      </p:sp>
      <p:pic>
        <p:nvPicPr>
          <p:cNvPr id="16389" name="Picture 7" descr="friendship_day_wallpapers_4"/>
          <p:cNvPicPr>
            <a:picLocks noChangeAspect="1" noChangeArrowheads="1"/>
          </p:cNvPicPr>
          <p:nvPr/>
        </p:nvPicPr>
        <p:blipFill>
          <a:blip r:embed="rId3"/>
          <a:srcRect t="34683"/>
          <a:stretch>
            <a:fillRect/>
          </a:stretch>
        </p:blipFill>
        <p:spPr bwMode="auto">
          <a:xfrm>
            <a:off x="5219700" y="3251200"/>
            <a:ext cx="39243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3059113" y="2781300"/>
            <a:ext cx="360362" cy="431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0" y="3213100"/>
            <a:ext cx="719138" cy="6254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5580063" y="6021388"/>
            <a:ext cx="719137" cy="6254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8243888" y="5516563"/>
            <a:ext cx="719137" cy="6254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1116013" y="5373688"/>
            <a:ext cx="719137" cy="6254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7885113" y="2708275"/>
            <a:ext cx="719137" cy="6254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2555875" y="908050"/>
            <a:ext cx="360363" cy="431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1692275" y="2636838"/>
            <a:ext cx="360363" cy="431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5580063" y="620713"/>
            <a:ext cx="360362" cy="431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8316913" y="333375"/>
            <a:ext cx="360362" cy="431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4211638" y="1989138"/>
            <a:ext cx="360362" cy="431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4572000" y="3429000"/>
            <a:ext cx="215900" cy="2159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3995738" y="3716338"/>
            <a:ext cx="215900" cy="2159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>
            <a:off x="5076825" y="3716338"/>
            <a:ext cx="217488" cy="2159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3851275" y="3141663"/>
            <a:ext cx="360363" cy="2873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810" name="AutoShape 18"/>
          <p:cNvSpPr>
            <a:spLocks noChangeArrowheads="1"/>
          </p:cNvSpPr>
          <p:nvPr/>
        </p:nvSpPr>
        <p:spPr bwMode="auto">
          <a:xfrm>
            <a:off x="4356100" y="4221163"/>
            <a:ext cx="288925" cy="2159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811" name="AutoShape 19"/>
          <p:cNvSpPr>
            <a:spLocks noChangeArrowheads="1"/>
          </p:cNvSpPr>
          <p:nvPr/>
        </p:nvSpPr>
        <p:spPr bwMode="auto">
          <a:xfrm>
            <a:off x="3708400" y="4149725"/>
            <a:ext cx="287338" cy="28733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>
            <a:off x="539750" y="620713"/>
            <a:ext cx="360363" cy="431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813" name="AutoShape 21"/>
          <p:cNvSpPr>
            <a:spLocks noChangeArrowheads="1"/>
          </p:cNvSpPr>
          <p:nvPr/>
        </p:nvSpPr>
        <p:spPr bwMode="auto">
          <a:xfrm>
            <a:off x="3419475" y="3500438"/>
            <a:ext cx="288925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814" name="AutoShape 22"/>
          <p:cNvSpPr>
            <a:spLocks noChangeArrowheads="1"/>
          </p:cNvSpPr>
          <p:nvPr/>
        </p:nvSpPr>
        <p:spPr bwMode="auto">
          <a:xfrm>
            <a:off x="5003800" y="4221163"/>
            <a:ext cx="288925" cy="2873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815" name="AutoShape 23"/>
          <p:cNvSpPr>
            <a:spLocks noChangeArrowheads="1"/>
          </p:cNvSpPr>
          <p:nvPr/>
        </p:nvSpPr>
        <p:spPr bwMode="auto">
          <a:xfrm>
            <a:off x="5651500" y="3573463"/>
            <a:ext cx="288925" cy="35877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816" name="AutoShape 24"/>
          <p:cNvSpPr>
            <a:spLocks noChangeArrowheads="1"/>
          </p:cNvSpPr>
          <p:nvPr/>
        </p:nvSpPr>
        <p:spPr bwMode="auto">
          <a:xfrm>
            <a:off x="5003800" y="3213100"/>
            <a:ext cx="215900" cy="2159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817" name="AutoShape 25"/>
          <p:cNvSpPr>
            <a:spLocks noChangeArrowheads="1"/>
          </p:cNvSpPr>
          <p:nvPr/>
        </p:nvSpPr>
        <p:spPr bwMode="auto">
          <a:xfrm>
            <a:off x="5724525" y="2492375"/>
            <a:ext cx="360363" cy="431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3818" name="WordArt 26"/>
          <p:cNvSpPr>
            <a:spLocks noChangeArrowheads="1" noChangeShapeType="1" noTextEdit="1"/>
          </p:cNvSpPr>
          <p:nvPr/>
        </p:nvSpPr>
        <p:spPr bwMode="auto">
          <a:xfrm>
            <a:off x="1187450" y="1557338"/>
            <a:ext cx="6769100" cy="1368425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Lucky Number!</a:t>
            </a:r>
          </a:p>
        </p:txBody>
      </p:sp>
      <p:sp>
        <p:nvSpPr>
          <p:cNvPr id="17435" name="AutoShape 2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333375"/>
            <a:ext cx="792162" cy="719138"/>
          </a:xfrm>
          <a:prstGeom prst="actionButtonBeginning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1484313"/>
            <a:ext cx="3168650" cy="6492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i="1" smtClean="0">
                <a:solidFill>
                  <a:srgbClr val="000099"/>
                </a:solidFill>
                <a:latin typeface="Arial" charset="0"/>
              </a:rPr>
              <a:t>What are these?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372225" y="5949950"/>
            <a:ext cx="237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3399"/>
                </a:solidFill>
                <a:latin typeface="Arial" charset="0"/>
              </a:rPr>
              <a:t>These are eyes.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 l="23625" t="18900" r="23625" b="18900"/>
          <a:stretch>
            <a:fillRect/>
          </a:stretch>
        </p:blipFill>
        <p:spPr bwMode="auto">
          <a:xfrm>
            <a:off x="468313" y="2636838"/>
            <a:ext cx="553561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09</a:t>
            </a: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08</a:t>
            </a: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07</a:t>
            </a:r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06</a:t>
            </a:r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03</a:t>
            </a:r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02</a:t>
            </a:r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7237413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01</a:t>
            </a:r>
          </a:p>
        </p:txBody>
      </p:sp>
      <p:sp>
        <p:nvSpPr>
          <p:cNvPr id="44053" name="AutoShape 21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00</a:t>
            </a:r>
          </a:p>
        </p:txBody>
      </p:sp>
      <p:sp>
        <p:nvSpPr>
          <p:cNvPr id="44054" name="Oval 22"/>
          <p:cNvSpPr>
            <a:spLocks noChangeArrowheads="1"/>
          </p:cNvSpPr>
          <p:nvPr/>
        </p:nvSpPr>
        <p:spPr bwMode="auto">
          <a:xfrm>
            <a:off x="7164388" y="4870450"/>
            <a:ext cx="827087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18455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333375"/>
            <a:ext cx="792162" cy="719138"/>
          </a:xfrm>
          <a:prstGeom prst="actionButtonBeginning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1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54"/>
                  </p:tgtEl>
                </p:cond>
              </p:nextCondLst>
            </p:seq>
          </p:childTnLst>
        </p:cTn>
      </p:par>
    </p:tnLst>
    <p:bldLst>
      <p:bldP spid="44034" grpId="0" build="p"/>
      <p:bldP spid="44036" grpId="0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  <p:bldP spid="44046" grpId="0" animBg="1"/>
      <p:bldP spid="44047" grpId="0" animBg="1"/>
      <p:bldP spid="44048" grpId="0" animBg="1"/>
      <p:bldP spid="44049" grpId="0" animBg="1"/>
      <p:bldP spid="44050" grpId="0" animBg="1"/>
      <p:bldP spid="44051" grpId="0" animBg="1"/>
      <p:bldP spid="44052" grpId="0" animBg="1"/>
      <p:bldP spid="440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1484313"/>
            <a:ext cx="3168650" cy="6492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i="1" smtClean="0">
                <a:solidFill>
                  <a:srgbClr val="000099"/>
                </a:solidFill>
                <a:latin typeface="Arial" charset="0"/>
              </a:rPr>
              <a:t>What is this?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659563" y="5949950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99"/>
                </a:solidFill>
                <a:latin typeface="Arial" charset="0"/>
              </a:rPr>
              <a:t>It is a kite.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276475"/>
            <a:ext cx="633730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7451725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7451725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7451725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7451725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7451725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7451725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7451725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09</a:t>
            </a: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7451725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08</a:t>
            </a: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>
            <a:off x="7451725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07</a:t>
            </a:r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>
            <a:off x="7451725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06</a:t>
            </a:r>
          </a:p>
        </p:txBody>
      </p:sp>
      <p:sp>
        <p:nvSpPr>
          <p:cNvPr id="40976" name="AutoShape 16"/>
          <p:cNvSpPr>
            <a:spLocks noChangeArrowheads="1"/>
          </p:cNvSpPr>
          <p:nvPr/>
        </p:nvSpPr>
        <p:spPr bwMode="auto">
          <a:xfrm>
            <a:off x="7451725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40977" name="AutoShape 17"/>
          <p:cNvSpPr>
            <a:spLocks noChangeArrowheads="1"/>
          </p:cNvSpPr>
          <p:nvPr/>
        </p:nvSpPr>
        <p:spPr bwMode="auto">
          <a:xfrm>
            <a:off x="7451725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40978" name="AutoShape 18"/>
          <p:cNvSpPr>
            <a:spLocks noChangeArrowheads="1"/>
          </p:cNvSpPr>
          <p:nvPr/>
        </p:nvSpPr>
        <p:spPr bwMode="auto">
          <a:xfrm>
            <a:off x="7451725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03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auto">
          <a:xfrm>
            <a:off x="7451725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02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auto">
          <a:xfrm>
            <a:off x="7453313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01</a:t>
            </a: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auto">
          <a:xfrm>
            <a:off x="7451725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00</a:t>
            </a:r>
          </a:p>
        </p:txBody>
      </p:sp>
      <p:sp>
        <p:nvSpPr>
          <p:cNvPr id="40982" name="Oval 22"/>
          <p:cNvSpPr>
            <a:spLocks noChangeArrowheads="1"/>
          </p:cNvSpPr>
          <p:nvPr/>
        </p:nvSpPr>
        <p:spPr bwMode="auto">
          <a:xfrm>
            <a:off x="7380288" y="4581525"/>
            <a:ext cx="827087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19479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333375"/>
            <a:ext cx="792162" cy="719138"/>
          </a:xfrm>
          <a:prstGeom prst="actionButtonBeginning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9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2"/>
                  </p:tgtEl>
                </p:cond>
              </p:nextCondLst>
            </p:seq>
          </p:childTnLst>
        </p:cTn>
      </p:par>
    </p:tnLst>
    <p:bldLst>
      <p:bldP spid="40962" grpId="0" build="p"/>
      <p:bldP spid="40964" grpId="0"/>
      <p:bldP spid="40966" grpId="0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3" grpId="0" animBg="1"/>
      <p:bldP spid="40974" grpId="0" animBg="1"/>
      <p:bldP spid="40975" grpId="0" animBg="1"/>
      <p:bldP spid="40976" grpId="0" animBg="1"/>
      <p:bldP spid="40977" grpId="0" animBg="1"/>
      <p:bldP spid="40978" grpId="0" animBg="1"/>
      <p:bldP spid="40979" grpId="0" animBg="1"/>
      <p:bldP spid="40980" grpId="0" animBg="1"/>
      <p:bldP spid="409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1484313"/>
            <a:ext cx="3168650" cy="6492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i="1" smtClean="0">
                <a:solidFill>
                  <a:srgbClr val="000099"/>
                </a:solidFill>
                <a:latin typeface="Arial" charset="0"/>
              </a:rPr>
              <a:t>What is this?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659563" y="5949950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99"/>
                </a:solidFill>
                <a:latin typeface="Arial" charset="0"/>
              </a:rPr>
              <a:t>It is a train.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752725"/>
            <a:ext cx="6408738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7451725" y="33575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7451725" y="33575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7451725" y="33575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7451725" y="33575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7451725" y="33575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7451725" y="33575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7451725" y="33575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09</a:t>
            </a:r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7451725" y="33575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08</a:t>
            </a: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7451725" y="33575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07</a:t>
            </a: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7451725" y="33575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06</a:t>
            </a: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7451725" y="33575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7451725" y="33575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7451725" y="33575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03</a:t>
            </a:r>
          </a:p>
        </p:txBody>
      </p:sp>
      <p:sp>
        <p:nvSpPr>
          <p:cNvPr id="34835" name="AutoShape 19"/>
          <p:cNvSpPr>
            <a:spLocks noChangeArrowheads="1"/>
          </p:cNvSpPr>
          <p:nvPr/>
        </p:nvSpPr>
        <p:spPr bwMode="auto">
          <a:xfrm>
            <a:off x="7451725" y="33575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02</a:t>
            </a:r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>
            <a:off x="7453313" y="33575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01</a:t>
            </a:r>
          </a:p>
        </p:txBody>
      </p:sp>
      <p:sp>
        <p:nvSpPr>
          <p:cNvPr id="34837" name="AutoShape 21"/>
          <p:cNvSpPr>
            <a:spLocks noChangeArrowheads="1"/>
          </p:cNvSpPr>
          <p:nvPr/>
        </p:nvSpPr>
        <p:spPr bwMode="auto">
          <a:xfrm>
            <a:off x="7451725" y="33575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00</a:t>
            </a:r>
          </a:p>
        </p:txBody>
      </p:sp>
      <p:sp>
        <p:nvSpPr>
          <p:cNvPr id="34838" name="Oval 22"/>
          <p:cNvSpPr>
            <a:spLocks noChangeArrowheads="1"/>
          </p:cNvSpPr>
          <p:nvPr/>
        </p:nvSpPr>
        <p:spPr bwMode="auto">
          <a:xfrm>
            <a:off x="7380288" y="4294188"/>
            <a:ext cx="827087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0503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333375"/>
            <a:ext cx="792162" cy="719138"/>
          </a:xfrm>
          <a:prstGeom prst="actionButtonBeginning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8"/>
                  </p:tgtEl>
                </p:cond>
              </p:nextCondLst>
            </p:seq>
          </p:childTnLst>
        </p:cTn>
      </p:par>
    </p:tnLst>
    <p:bldLst>
      <p:bldP spid="34818" grpId="0" build="p"/>
      <p:bldP spid="34820" grpId="0"/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  <p:bldP spid="34832" grpId="0" animBg="1"/>
      <p:bldP spid="34833" grpId="0" animBg="1"/>
      <p:bldP spid="34834" grpId="0" animBg="1"/>
      <p:bldP spid="34835" grpId="0" animBg="1"/>
      <p:bldP spid="34836" grpId="0" animBg="1"/>
      <p:bldP spid="348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u="sng" smtClean="0">
                <a:solidFill>
                  <a:srgbClr val="000099"/>
                </a:solidFill>
                <a:latin typeface="Arial" charset="0"/>
              </a:rPr>
              <a:t>Luật chơi</a:t>
            </a: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: chơi trong 2 đội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Có 16 ô vuông tương ứng với 16 số. Trong đó, có 4 ô “Lucky Number”.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Mỗi đội được quyền chọn 1 số.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+ Nếu học sinh chọn được số may mắn thì sẽ được 1 điểm, đồng thời có quyền chọn 1 ô tiếp theo.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+ Nếu học sinh chọn được số may mắn thì sẽ phải trả lời một câu hỏi tương ứng với ô số đó. Nếu trả lời đúng, đội sẽ được 1 điểm, nếu trả lời sai, đội khác có thể giành quyền trả lời.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Đội nào ghi được nhiều điểm hơn thì giành chiến thắng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1800" b="1" u="sng" smtClean="0">
                <a:solidFill>
                  <a:srgbClr val="000099"/>
                </a:solidFill>
                <a:latin typeface="Arial" charset="0"/>
              </a:rPr>
              <a:t>Phần thưởng</a:t>
            </a: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+ Đội thắng: Được thêm 3 điểm cộng.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+ Những bạn có xung phong trả lời sẽ được 1 bông hoa.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27088" y="1557338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Warm up: Lucky numbers game</a:t>
            </a:r>
          </a:p>
        </p:txBody>
      </p:sp>
      <p:pic>
        <p:nvPicPr>
          <p:cNvPr id="4101" name="Picture 5" descr="4b5b0287_24ac5449_599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7675" y="1628775"/>
            <a:ext cx="3168650" cy="649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i="1" smtClean="0">
                <a:solidFill>
                  <a:srgbClr val="000099"/>
                </a:solidFill>
                <a:latin typeface="Arial" charset="0"/>
              </a:rPr>
              <a:t>What is this?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084888" y="5949950"/>
            <a:ext cx="2662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3399"/>
                </a:solidFill>
                <a:latin typeface="Arial" charset="0"/>
              </a:rPr>
              <a:t>It is a pencil case.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427288"/>
            <a:ext cx="5545138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68770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68770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68770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68770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68770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68770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68770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09</a:t>
            </a:r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68770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08</a:t>
            </a: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68770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07</a:t>
            </a:r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68770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06</a:t>
            </a:r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68770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68770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36882" name="AutoShape 18"/>
          <p:cNvSpPr>
            <a:spLocks noChangeArrowheads="1"/>
          </p:cNvSpPr>
          <p:nvPr/>
        </p:nvSpPr>
        <p:spPr bwMode="auto">
          <a:xfrm>
            <a:off x="68770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03</a:t>
            </a:r>
          </a:p>
        </p:txBody>
      </p:sp>
      <p:sp>
        <p:nvSpPr>
          <p:cNvPr id="36883" name="AutoShape 19"/>
          <p:cNvSpPr>
            <a:spLocks noChangeArrowheads="1"/>
          </p:cNvSpPr>
          <p:nvPr/>
        </p:nvSpPr>
        <p:spPr bwMode="auto">
          <a:xfrm>
            <a:off x="68770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02</a:t>
            </a:r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>
            <a:off x="6878638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01</a:t>
            </a:r>
          </a:p>
        </p:txBody>
      </p:sp>
      <p:sp>
        <p:nvSpPr>
          <p:cNvPr id="36885" name="AutoShape 21"/>
          <p:cNvSpPr>
            <a:spLocks noChangeArrowheads="1"/>
          </p:cNvSpPr>
          <p:nvPr/>
        </p:nvSpPr>
        <p:spPr bwMode="auto">
          <a:xfrm>
            <a:off x="68770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00</a:t>
            </a:r>
          </a:p>
        </p:txBody>
      </p:sp>
      <p:sp>
        <p:nvSpPr>
          <p:cNvPr id="36886" name="Oval 22"/>
          <p:cNvSpPr>
            <a:spLocks noChangeArrowheads="1"/>
          </p:cNvSpPr>
          <p:nvPr/>
        </p:nvSpPr>
        <p:spPr bwMode="auto">
          <a:xfrm>
            <a:off x="6805613" y="4725988"/>
            <a:ext cx="827087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1527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333375"/>
            <a:ext cx="792162" cy="719138"/>
          </a:xfrm>
          <a:prstGeom prst="actionButtonBeginning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8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6"/>
                  </p:tgtEl>
                </p:cond>
              </p:nextCondLst>
            </p:seq>
          </p:childTnLst>
        </p:cTn>
      </p:par>
    </p:tnLst>
    <p:bldLst>
      <p:bldP spid="36866" grpId="0" build="p"/>
      <p:bldP spid="36868" grpId="0"/>
      <p:bldP spid="36870" grpId="0" animBg="1"/>
      <p:bldP spid="36871" grpId="0" animBg="1"/>
      <p:bldP spid="36872" grpId="0" animBg="1"/>
      <p:bldP spid="36873" grpId="0" animBg="1"/>
      <p:bldP spid="36874" grpId="0" animBg="1"/>
      <p:bldP spid="36875" grpId="0" animBg="1"/>
      <p:bldP spid="36876" grpId="0" animBg="1"/>
      <p:bldP spid="36877" grpId="0" animBg="1"/>
      <p:bldP spid="36878" grpId="0" animBg="1"/>
      <p:bldP spid="36879" grpId="0" animBg="1"/>
      <p:bldP spid="36880" grpId="0" animBg="1"/>
      <p:bldP spid="36881" grpId="0" animBg="1"/>
      <p:bldP spid="36882" grpId="0" animBg="1"/>
      <p:bldP spid="36883" grpId="0" animBg="1"/>
      <p:bldP spid="36884" grpId="0" animBg="1"/>
      <p:bldP spid="368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1484313"/>
            <a:ext cx="3168650" cy="6492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i="1" smtClean="0">
                <a:solidFill>
                  <a:srgbClr val="000099"/>
                </a:solidFill>
                <a:latin typeface="Arial" charset="0"/>
              </a:rPr>
              <a:t>What are these?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867400" y="5949950"/>
            <a:ext cx="287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3399"/>
                </a:solidFill>
                <a:latin typeface="Arial" charset="0"/>
              </a:rPr>
              <a:t>These are rubbers.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397125"/>
            <a:ext cx="5834063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6804025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6804025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6804025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6804025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6804025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6804025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6804025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09</a:t>
            </a:r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>
            <a:off x="6804025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08</a:t>
            </a:r>
          </a:p>
        </p:txBody>
      </p:sp>
      <p:sp>
        <p:nvSpPr>
          <p:cNvPr id="43022" name="AutoShape 14"/>
          <p:cNvSpPr>
            <a:spLocks noChangeArrowheads="1"/>
          </p:cNvSpPr>
          <p:nvPr/>
        </p:nvSpPr>
        <p:spPr bwMode="auto">
          <a:xfrm>
            <a:off x="6804025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07</a:t>
            </a:r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>
            <a:off x="6804025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06</a:t>
            </a:r>
          </a:p>
        </p:txBody>
      </p:sp>
      <p:sp>
        <p:nvSpPr>
          <p:cNvPr id="43024" name="AutoShape 16"/>
          <p:cNvSpPr>
            <a:spLocks noChangeArrowheads="1"/>
          </p:cNvSpPr>
          <p:nvPr/>
        </p:nvSpPr>
        <p:spPr bwMode="auto">
          <a:xfrm>
            <a:off x="6804025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43025" name="AutoShape 17"/>
          <p:cNvSpPr>
            <a:spLocks noChangeArrowheads="1"/>
          </p:cNvSpPr>
          <p:nvPr/>
        </p:nvSpPr>
        <p:spPr bwMode="auto">
          <a:xfrm>
            <a:off x="6804025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43026" name="AutoShape 18"/>
          <p:cNvSpPr>
            <a:spLocks noChangeArrowheads="1"/>
          </p:cNvSpPr>
          <p:nvPr/>
        </p:nvSpPr>
        <p:spPr bwMode="auto">
          <a:xfrm>
            <a:off x="6804025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03</a:t>
            </a:r>
          </a:p>
        </p:txBody>
      </p:sp>
      <p:sp>
        <p:nvSpPr>
          <p:cNvPr id="43027" name="AutoShape 19"/>
          <p:cNvSpPr>
            <a:spLocks noChangeArrowheads="1"/>
          </p:cNvSpPr>
          <p:nvPr/>
        </p:nvSpPr>
        <p:spPr bwMode="auto">
          <a:xfrm>
            <a:off x="6804025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02</a:t>
            </a:r>
          </a:p>
        </p:txBody>
      </p:sp>
      <p:sp>
        <p:nvSpPr>
          <p:cNvPr id="43028" name="AutoShape 20"/>
          <p:cNvSpPr>
            <a:spLocks noChangeArrowheads="1"/>
          </p:cNvSpPr>
          <p:nvPr/>
        </p:nvSpPr>
        <p:spPr bwMode="auto">
          <a:xfrm>
            <a:off x="6805613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01</a:t>
            </a:r>
          </a:p>
        </p:txBody>
      </p:sp>
      <p:sp>
        <p:nvSpPr>
          <p:cNvPr id="43029" name="AutoShape 21"/>
          <p:cNvSpPr>
            <a:spLocks noChangeArrowheads="1"/>
          </p:cNvSpPr>
          <p:nvPr/>
        </p:nvSpPr>
        <p:spPr bwMode="auto">
          <a:xfrm>
            <a:off x="6804025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00</a:t>
            </a:r>
          </a:p>
        </p:txBody>
      </p:sp>
      <p:sp>
        <p:nvSpPr>
          <p:cNvPr id="43030" name="Oval 22"/>
          <p:cNvSpPr>
            <a:spLocks noChangeArrowheads="1"/>
          </p:cNvSpPr>
          <p:nvPr/>
        </p:nvSpPr>
        <p:spPr bwMode="auto">
          <a:xfrm>
            <a:off x="6732588" y="4725988"/>
            <a:ext cx="827087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2551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333375"/>
            <a:ext cx="792162" cy="719138"/>
          </a:xfrm>
          <a:prstGeom prst="actionButtonBeginning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3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30"/>
                  </p:tgtEl>
                </p:cond>
              </p:nextCondLst>
            </p:seq>
          </p:childTnLst>
        </p:cTn>
      </p:par>
    </p:tnLst>
    <p:bldLst>
      <p:bldP spid="43010" grpId="0" build="p"/>
      <p:bldP spid="43012" grpId="0"/>
      <p:bldP spid="43014" grpId="0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021" grpId="0" animBg="1"/>
      <p:bldP spid="43022" grpId="0" animBg="1"/>
      <p:bldP spid="43023" grpId="0" animBg="1"/>
      <p:bldP spid="43024" grpId="0" animBg="1"/>
      <p:bldP spid="43025" grpId="0" animBg="1"/>
      <p:bldP spid="43026" grpId="0" animBg="1"/>
      <p:bldP spid="43027" grpId="0" animBg="1"/>
      <p:bldP spid="43028" grpId="0" animBg="1"/>
      <p:bldP spid="430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1484313"/>
            <a:ext cx="3455987" cy="6492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i="1" smtClean="0">
                <a:solidFill>
                  <a:srgbClr val="000099"/>
                </a:solidFill>
                <a:latin typeface="Arial" charset="0"/>
              </a:rPr>
              <a:t>What are these?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315913"/>
            <a:ext cx="9144000" cy="16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481763" y="6021388"/>
            <a:ext cx="2662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3399"/>
                </a:solidFill>
                <a:latin typeface="Arial" charset="0"/>
              </a:rPr>
              <a:t>These are hands.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235200"/>
            <a:ext cx="60483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7380288" y="35004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7380288" y="35004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7380288" y="35004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7380288" y="35004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7380288" y="35004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7380288" y="35004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7380288" y="35004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09</a:t>
            </a:r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>
            <a:off x="7380288" y="35004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08</a:t>
            </a:r>
          </a:p>
        </p:txBody>
      </p:sp>
      <p:sp>
        <p:nvSpPr>
          <p:cNvPr id="37902" name="AutoShape 14"/>
          <p:cNvSpPr>
            <a:spLocks noChangeArrowheads="1"/>
          </p:cNvSpPr>
          <p:nvPr/>
        </p:nvSpPr>
        <p:spPr bwMode="auto">
          <a:xfrm>
            <a:off x="7380288" y="35004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07</a:t>
            </a:r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7380288" y="35004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06</a:t>
            </a:r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7380288" y="35004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37905" name="AutoShape 17"/>
          <p:cNvSpPr>
            <a:spLocks noChangeArrowheads="1"/>
          </p:cNvSpPr>
          <p:nvPr/>
        </p:nvSpPr>
        <p:spPr bwMode="auto">
          <a:xfrm>
            <a:off x="7380288" y="35004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7380288" y="35004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03</a:t>
            </a:r>
          </a:p>
        </p:txBody>
      </p:sp>
      <p:sp>
        <p:nvSpPr>
          <p:cNvPr id="37907" name="AutoShape 19"/>
          <p:cNvSpPr>
            <a:spLocks noChangeArrowheads="1"/>
          </p:cNvSpPr>
          <p:nvPr/>
        </p:nvSpPr>
        <p:spPr bwMode="auto">
          <a:xfrm>
            <a:off x="7380288" y="35004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02</a:t>
            </a:r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>
            <a:off x="7381875" y="35004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01</a:t>
            </a:r>
          </a:p>
        </p:txBody>
      </p:sp>
      <p:sp>
        <p:nvSpPr>
          <p:cNvPr id="37909" name="AutoShape 21"/>
          <p:cNvSpPr>
            <a:spLocks noChangeArrowheads="1"/>
          </p:cNvSpPr>
          <p:nvPr/>
        </p:nvSpPr>
        <p:spPr bwMode="auto">
          <a:xfrm>
            <a:off x="7380288" y="35004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00</a:t>
            </a:r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7308850" y="4437063"/>
            <a:ext cx="827088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3575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333375"/>
            <a:ext cx="792162" cy="719138"/>
          </a:xfrm>
          <a:prstGeom prst="actionButtonBeginning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9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0"/>
                  </p:tgtEl>
                </p:cond>
              </p:nextCondLst>
            </p:seq>
          </p:childTnLst>
        </p:cTn>
      </p:par>
    </p:tnLst>
    <p:bldLst>
      <p:bldP spid="37890" grpId="0" build="p"/>
      <p:bldP spid="37892" grpId="0"/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  <p:bldP spid="37902" grpId="0" animBg="1"/>
      <p:bldP spid="37903" grpId="0" animBg="1"/>
      <p:bldP spid="37904" grpId="0" animBg="1"/>
      <p:bldP spid="37905" grpId="0" animBg="1"/>
      <p:bldP spid="37906" grpId="0" animBg="1"/>
      <p:bldP spid="37907" grpId="0" animBg="1"/>
      <p:bldP spid="37908" grpId="0" animBg="1"/>
      <p:bldP spid="379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1557338"/>
            <a:ext cx="3168650" cy="6492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i="1" smtClean="0">
                <a:solidFill>
                  <a:srgbClr val="000099"/>
                </a:solidFill>
                <a:latin typeface="Arial" charset="0"/>
              </a:rPr>
              <a:t>What is this?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659563" y="5949950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99"/>
                </a:solidFill>
                <a:latin typeface="Arial" charset="0"/>
              </a:rPr>
              <a:t>It is a bike.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228850"/>
            <a:ext cx="62658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73088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73088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73088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73088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73088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73088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73088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09</a:t>
            </a: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73088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08</a:t>
            </a: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73088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07</a:t>
            </a: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>
            <a:off x="73088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06</a:t>
            </a: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73088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>
            <a:off x="73088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73088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03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73088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7310438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01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7308850" y="37893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00</a:t>
            </a:r>
          </a:p>
        </p:txBody>
      </p:sp>
      <p:sp>
        <p:nvSpPr>
          <p:cNvPr id="35862" name="Oval 22"/>
          <p:cNvSpPr>
            <a:spLocks noChangeArrowheads="1"/>
          </p:cNvSpPr>
          <p:nvPr/>
        </p:nvSpPr>
        <p:spPr bwMode="auto">
          <a:xfrm>
            <a:off x="7237413" y="4725988"/>
            <a:ext cx="827087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4599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333375"/>
            <a:ext cx="792162" cy="719138"/>
          </a:xfrm>
          <a:prstGeom prst="actionButtonBeginning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</p:childTnLst>
        </p:cTn>
      </p:par>
    </p:tnLst>
    <p:bldLst>
      <p:bldP spid="35842" grpId="0" build="p"/>
      <p:bldP spid="35844" grpId="0"/>
      <p:bldP spid="35846" grpId="0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 animBg="1"/>
      <p:bldP spid="35854" grpId="0" animBg="1"/>
      <p:bldP spid="35855" grpId="0" animBg="1"/>
      <p:bldP spid="35856" grpId="0" animBg="1"/>
      <p:bldP spid="35857" grpId="0" animBg="1"/>
      <p:bldP spid="35858" grpId="0" animBg="1"/>
      <p:bldP spid="35859" grpId="0" animBg="1"/>
      <p:bldP spid="35860" grpId="0" animBg="1"/>
      <p:bldP spid="358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1557338"/>
            <a:ext cx="3168650" cy="6492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i="1" smtClean="0">
                <a:solidFill>
                  <a:srgbClr val="000099"/>
                </a:solidFill>
                <a:latin typeface="Arial" charset="0"/>
              </a:rPr>
              <a:t>What is this?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659563" y="5949950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99"/>
                </a:solidFill>
                <a:latin typeface="Arial" charset="0"/>
              </a:rPr>
              <a:t>It is a puzzle.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276475"/>
            <a:ext cx="59055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7164388" y="38608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7164388" y="38608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7164388" y="38608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7164388" y="38608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7164388" y="38608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7164388" y="38608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>
            <a:off x="7164388" y="38608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09</a:t>
            </a:r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>
            <a:off x="7164388" y="38608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08</a:t>
            </a:r>
          </a:p>
        </p:txBody>
      </p:sp>
      <p:sp>
        <p:nvSpPr>
          <p:cNvPr id="39950" name="AutoShape 14"/>
          <p:cNvSpPr>
            <a:spLocks noChangeArrowheads="1"/>
          </p:cNvSpPr>
          <p:nvPr/>
        </p:nvSpPr>
        <p:spPr bwMode="auto">
          <a:xfrm>
            <a:off x="7164388" y="38608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07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7164388" y="38608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06</a:t>
            </a: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7164388" y="38608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7164388" y="38608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7164388" y="38608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03</a:t>
            </a: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7164388" y="38608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02</a:t>
            </a: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7165975" y="38608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01</a:t>
            </a:r>
          </a:p>
        </p:txBody>
      </p:sp>
      <p:sp>
        <p:nvSpPr>
          <p:cNvPr id="39957" name="AutoShape 21"/>
          <p:cNvSpPr>
            <a:spLocks noChangeArrowheads="1"/>
          </p:cNvSpPr>
          <p:nvPr/>
        </p:nvSpPr>
        <p:spPr bwMode="auto">
          <a:xfrm>
            <a:off x="7164388" y="38608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00</a:t>
            </a: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7092950" y="4797425"/>
            <a:ext cx="827088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5623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333375"/>
            <a:ext cx="792162" cy="719138"/>
          </a:xfrm>
          <a:prstGeom prst="actionButtonBeginning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9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8"/>
                  </p:tgtEl>
                </p:cond>
              </p:nextCondLst>
            </p:seq>
          </p:childTnLst>
        </p:cTn>
      </p:par>
    </p:tnLst>
    <p:bldLst>
      <p:bldP spid="39938" grpId="0" build="p"/>
      <p:bldP spid="39940" grpId="0"/>
      <p:bldP spid="39942" grpId="0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48" grpId="0" animBg="1"/>
      <p:bldP spid="39949" grpId="0" animBg="1"/>
      <p:bldP spid="39950" grpId="0" animBg="1"/>
      <p:bldP spid="39951" grpId="0" animBg="1"/>
      <p:bldP spid="39952" grpId="0" animBg="1"/>
      <p:bldP spid="39953" grpId="0" animBg="1"/>
      <p:bldP spid="39954" grpId="0" animBg="1"/>
      <p:bldP spid="39955" grpId="0" animBg="1"/>
      <p:bldP spid="39956" grpId="0" animBg="1"/>
      <p:bldP spid="399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1628775"/>
            <a:ext cx="3168650" cy="649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i="1" smtClean="0">
                <a:solidFill>
                  <a:srgbClr val="000099"/>
                </a:solidFill>
                <a:latin typeface="Arial" charset="0"/>
              </a:rPr>
              <a:t>What is this?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659563" y="5949950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99"/>
                </a:solidFill>
                <a:latin typeface="Arial" charset="0"/>
              </a:rPr>
              <a:t>It is a doll.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2349500"/>
            <a:ext cx="329565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7308850" y="37163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7308850" y="37163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7308850" y="37163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7308850" y="37163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7308850" y="37163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7308850" y="37163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7308850" y="37163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09</a:t>
            </a:r>
          </a:p>
        </p:txBody>
      </p:sp>
      <p:sp>
        <p:nvSpPr>
          <p:cNvPr id="45069" name="AutoShape 13"/>
          <p:cNvSpPr>
            <a:spLocks noChangeArrowheads="1"/>
          </p:cNvSpPr>
          <p:nvPr/>
        </p:nvSpPr>
        <p:spPr bwMode="auto">
          <a:xfrm>
            <a:off x="7308850" y="37163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08</a:t>
            </a:r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auto">
          <a:xfrm>
            <a:off x="7308850" y="37163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07</a:t>
            </a:r>
          </a:p>
        </p:txBody>
      </p:sp>
      <p:sp>
        <p:nvSpPr>
          <p:cNvPr id="45071" name="AutoShape 15"/>
          <p:cNvSpPr>
            <a:spLocks noChangeArrowheads="1"/>
          </p:cNvSpPr>
          <p:nvPr/>
        </p:nvSpPr>
        <p:spPr bwMode="auto">
          <a:xfrm>
            <a:off x="7308850" y="37163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06</a:t>
            </a:r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7308850" y="37163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45073" name="AutoShape 17"/>
          <p:cNvSpPr>
            <a:spLocks noChangeArrowheads="1"/>
          </p:cNvSpPr>
          <p:nvPr/>
        </p:nvSpPr>
        <p:spPr bwMode="auto">
          <a:xfrm>
            <a:off x="7308850" y="37163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45074" name="AutoShape 18"/>
          <p:cNvSpPr>
            <a:spLocks noChangeArrowheads="1"/>
          </p:cNvSpPr>
          <p:nvPr/>
        </p:nvSpPr>
        <p:spPr bwMode="auto">
          <a:xfrm>
            <a:off x="7308850" y="37163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03</a:t>
            </a:r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7308850" y="37163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02</a:t>
            </a:r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auto">
          <a:xfrm>
            <a:off x="7310438" y="37163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01</a:t>
            </a:r>
          </a:p>
        </p:txBody>
      </p:sp>
      <p:sp>
        <p:nvSpPr>
          <p:cNvPr id="45077" name="AutoShape 21"/>
          <p:cNvSpPr>
            <a:spLocks noChangeArrowheads="1"/>
          </p:cNvSpPr>
          <p:nvPr/>
        </p:nvSpPr>
        <p:spPr bwMode="auto">
          <a:xfrm>
            <a:off x="7308850" y="3716338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00</a:t>
            </a:r>
          </a:p>
        </p:txBody>
      </p:sp>
      <p:sp>
        <p:nvSpPr>
          <p:cNvPr id="45078" name="Oval 22"/>
          <p:cNvSpPr>
            <a:spLocks noChangeArrowheads="1"/>
          </p:cNvSpPr>
          <p:nvPr/>
        </p:nvSpPr>
        <p:spPr bwMode="auto">
          <a:xfrm>
            <a:off x="7237413" y="4652963"/>
            <a:ext cx="827087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6647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333375"/>
            <a:ext cx="792162" cy="719138"/>
          </a:xfrm>
          <a:prstGeom prst="actionButtonBeginning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5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78"/>
                  </p:tgtEl>
                </p:cond>
              </p:nextCondLst>
            </p:seq>
          </p:childTnLst>
        </p:cTn>
      </p:par>
    </p:tnLst>
    <p:bldLst>
      <p:bldP spid="45058" grpId="0" build="p"/>
      <p:bldP spid="45060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 animBg="1"/>
      <p:bldP spid="45070" grpId="0" animBg="1"/>
      <p:bldP spid="45071" grpId="0" animBg="1"/>
      <p:bldP spid="45072" grpId="0" animBg="1"/>
      <p:bldP spid="45073" grpId="0" animBg="1"/>
      <p:bldP spid="45074" grpId="0" animBg="1"/>
      <p:bldP spid="45075" grpId="0" animBg="1"/>
      <p:bldP spid="45076" grpId="0" animBg="1"/>
      <p:bldP spid="450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1484313"/>
            <a:ext cx="3168650" cy="6492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i="1" smtClean="0">
                <a:solidFill>
                  <a:srgbClr val="000099"/>
                </a:solidFill>
                <a:latin typeface="Arial" charset="0"/>
              </a:rPr>
              <a:t>What are these?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156325" y="5949950"/>
            <a:ext cx="2987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3399"/>
                </a:solidFill>
                <a:latin typeface="Arial" charset="0"/>
              </a:rPr>
              <a:t>These are apples.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490788"/>
            <a:ext cx="6011862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09</a:t>
            </a: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08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07</a:t>
            </a: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06</a:t>
            </a: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38929" name="AutoShape 17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38930" name="AutoShape 18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03</a:t>
            </a:r>
          </a:p>
        </p:txBody>
      </p:sp>
      <p:sp>
        <p:nvSpPr>
          <p:cNvPr id="38931" name="AutoShape 19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02</a:t>
            </a:r>
          </a:p>
        </p:txBody>
      </p:sp>
      <p:sp>
        <p:nvSpPr>
          <p:cNvPr id="38932" name="AutoShape 20"/>
          <p:cNvSpPr>
            <a:spLocks noChangeArrowheads="1"/>
          </p:cNvSpPr>
          <p:nvPr/>
        </p:nvSpPr>
        <p:spPr bwMode="auto">
          <a:xfrm>
            <a:off x="7237413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01</a:t>
            </a:r>
          </a:p>
        </p:txBody>
      </p:sp>
      <p:sp>
        <p:nvSpPr>
          <p:cNvPr id="38933" name="AutoShape 21"/>
          <p:cNvSpPr>
            <a:spLocks noChangeArrowheads="1"/>
          </p:cNvSpPr>
          <p:nvPr/>
        </p:nvSpPr>
        <p:spPr bwMode="auto">
          <a:xfrm>
            <a:off x="7235825" y="3933825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00</a:t>
            </a:r>
          </a:p>
        </p:txBody>
      </p:sp>
      <p:sp>
        <p:nvSpPr>
          <p:cNvPr id="38934" name="Oval 22"/>
          <p:cNvSpPr>
            <a:spLocks noChangeArrowheads="1"/>
          </p:cNvSpPr>
          <p:nvPr/>
        </p:nvSpPr>
        <p:spPr bwMode="auto">
          <a:xfrm>
            <a:off x="7164388" y="4870450"/>
            <a:ext cx="827087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7671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333375"/>
            <a:ext cx="792162" cy="719138"/>
          </a:xfrm>
          <a:prstGeom prst="actionButtonBeginning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9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34"/>
                  </p:tgtEl>
                </p:cond>
              </p:nextCondLst>
            </p:seq>
          </p:childTnLst>
        </p:cTn>
      </p:par>
    </p:tnLst>
    <p:bldLst>
      <p:bldP spid="38914" grpId="0" build="p"/>
      <p:bldP spid="38916" grpId="0"/>
      <p:bldP spid="38918" grpId="0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5" grpId="0" animBg="1"/>
      <p:bldP spid="38926" grpId="0" animBg="1"/>
      <p:bldP spid="38927" grpId="0" animBg="1"/>
      <p:bldP spid="38928" grpId="0" animBg="1"/>
      <p:bldP spid="38929" grpId="0" animBg="1"/>
      <p:bldP spid="38930" grpId="0" animBg="1"/>
      <p:bldP spid="38931" grpId="0" animBg="1"/>
      <p:bldP spid="38932" grpId="0" animBg="1"/>
      <p:bldP spid="389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1484313"/>
            <a:ext cx="3527425" cy="6492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i="1" smtClean="0">
                <a:solidFill>
                  <a:srgbClr val="000099"/>
                </a:solidFill>
                <a:latin typeface="Arial" charset="0"/>
              </a:rPr>
              <a:t>What are these?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42888"/>
            <a:ext cx="9144000" cy="16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47900"/>
            <a:ext cx="6659563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156325" y="5949950"/>
            <a:ext cx="298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99"/>
                </a:solidFill>
                <a:latin typeface="Arial" charset="0"/>
              </a:rPr>
              <a:t>These are teddies</a:t>
            </a: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7307263" y="42211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7307263" y="42211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7307263" y="42211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7307263" y="42211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7307263" y="42211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7307263" y="42211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7307263" y="42211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09</a:t>
            </a: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7307263" y="42211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08</a:t>
            </a:r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>
            <a:off x="7307263" y="42211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07</a:t>
            </a:r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>
            <a:off x="7307263" y="42211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06</a:t>
            </a: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7307263" y="42211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7307263" y="42211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42002" name="AutoShape 18"/>
          <p:cNvSpPr>
            <a:spLocks noChangeArrowheads="1"/>
          </p:cNvSpPr>
          <p:nvPr/>
        </p:nvSpPr>
        <p:spPr bwMode="auto">
          <a:xfrm>
            <a:off x="7307263" y="42211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03</a:t>
            </a:r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7307263" y="42211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02</a:t>
            </a: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7308850" y="42211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01</a:t>
            </a:r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>
            <a:off x="7307263" y="4221163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00</a:t>
            </a:r>
          </a:p>
        </p:txBody>
      </p:sp>
      <p:sp>
        <p:nvSpPr>
          <p:cNvPr id="42006" name="Oval 22"/>
          <p:cNvSpPr>
            <a:spLocks noChangeArrowheads="1"/>
          </p:cNvSpPr>
          <p:nvPr/>
        </p:nvSpPr>
        <p:spPr bwMode="auto">
          <a:xfrm>
            <a:off x="7235825" y="5157788"/>
            <a:ext cx="827088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8695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333375"/>
            <a:ext cx="792162" cy="719138"/>
          </a:xfrm>
          <a:prstGeom prst="actionButtonBeginning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0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6"/>
                  </p:tgtEl>
                </p:cond>
              </p:nextCondLst>
            </p:seq>
          </p:childTnLst>
        </p:cTn>
      </p:par>
    </p:tnLst>
    <p:bldLst>
      <p:bldP spid="41986" grpId="0" build="p"/>
      <p:bldP spid="41989" grpId="0"/>
      <p:bldP spid="41990" grpId="0" animBg="1"/>
      <p:bldP spid="41991" grpId="0" animBg="1"/>
      <p:bldP spid="41992" grpId="0" animBg="1"/>
      <p:bldP spid="41993" grpId="0" animBg="1"/>
      <p:bldP spid="41994" grpId="0" animBg="1"/>
      <p:bldP spid="41995" grpId="0" animBg="1"/>
      <p:bldP spid="41996" grpId="0" animBg="1"/>
      <p:bldP spid="41997" grpId="0" animBg="1"/>
      <p:bldP spid="41998" grpId="0" animBg="1"/>
      <p:bldP spid="41999" grpId="0" animBg="1"/>
      <p:bldP spid="42000" grpId="0" animBg="1"/>
      <p:bldP spid="42001" grpId="0" animBg="1"/>
      <p:bldP spid="42002" grpId="0" animBg="1"/>
      <p:bldP spid="42003" grpId="0" animBg="1"/>
      <p:bldP spid="42004" grpId="0" animBg="1"/>
      <p:bldP spid="4200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43213" y="1628775"/>
            <a:ext cx="3168650" cy="649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i="1" smtClean="0">
                <a:solidFill>
                  <a:srgbClr val="000099"/>
                </a:solidFill>
                <a:latin typeface="Arial" charset="0"/>
              </a:rPr>
              <a:t>What is this?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2636838"/>
            <a:ext cx="6119812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659563" y="5949950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99"/>
                </a:solidFill>
                <a:latin typeface="Arial" charset="0"/>
              </a:rPr>
              <a:t>It is a lion.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7380288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7380288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7380288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7380288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7380288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7380288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7380288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09</a:t>
            </a: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7380288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08</a:t>
            </a: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7380288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07</a:t>
            </a: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7380288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06</a:t>
            </a: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7380288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7380288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7380288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03</a:t>
            </a: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7380288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02</a:t>
            </a: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7381875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01</a:t>
            </a:r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7380288" y="3644900"/>
            <a:ext cx="647700" cy="6477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00</a:t>
            </a:r>
          </a:p>
        </p:txBody>
      </p:sp>
      <p:sp>
        <p:nvSpPr>
          <p:cNvPr id="18454" name="Oval 22"/>
          <p:cNvSpPr>
            <a:spLocks noChangeArrowheads="1"/>
          </p:cNvSpPr>
          <p:nvPr/>
        </p:nvSpPr>
        <p:spPr bwMode="auto">
          <a:xfrm>
            <a:off x="7308850" y="4581525"/>
            <a:ext cx="827088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9719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333375"/>
            <a:ext cx="792162" cy="719138"/>
          </a:xfrm>
          <a:prstGeom prst="actionButtonBeginning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</p:childTnLst>
        </p:cTn>
      </p:par>
    </p:tnLst>
    <p:bldLst>
      <p:bldP spid="18434" grpId="0" build="p"/>
      <p:bldP spid="18437" grpId="0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  <p:bldP spid="18452" grpId="0" animBg="1"/>
      <p:bldP spid="184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  <a:latin typeface="Arial" charset="0"/>
              </a:rPr>
              <a:t>Lucky numbers game:</a:t>
            </a:r>
          </a:p>
        </p:txBody>
      </p:sp>
      <p:graphicFrame>
        <p:nvGraphicFramePr>
          <p:cNvPr id="16415" name="Group 3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BF4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BF4"/>
                    </a:solidFill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BF4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BF4"/>
                    </a:solidFill>
                  </a:tcPr>
                </a:tc>
              </a:tr>
            </a:tbl>
          </a:graphicData>
        </a:graphic>
      </p:graphicFrame>
      <p:sp>
        <p:nvSpPr>
          <p:cNvPr id="5150" name="Rectangle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00113" y="5300663"/>
            <a:ext cx="1225550" cy="719137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800000"/>
                </a:solidFill>
                <a:latin typeface="Arial" charset="0"/>
              </a:rPr>
              <a:t>13</a:t>
            </a:r>
          </a:p>
        </p:txBody>
      </p:sp>
      <p:sp>
        <p:nvSpPr>
          <p:cNvPr id="5151" name="Rectangle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00113" y="4149725"/>
            <a:ext cx="1225550" cy="719138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800000"/>
                </a:solidFill>
                <a:latin typeface="Arial" charset="0"/>
              </a:rPr>
              <a:t>9</a:t>
            </a:r>
          </a:p>
        </p:txBody>
      </p:sp>
      <p:sp>
        <p:nvSpPr>
          <p:cNvPr id="5152" name="Rectangle 3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00113" y="2997200"/>
            <a:ext cx="1225550" cy="719138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800000"/>
                </a:solidFill>
                <a:latin typeface="Arial" charset="0"/>
              </a:rPr>
              <a:t>5</a:t>
            </a:r>
          </a:p>
        </p:txBody>
      </p:sp>
      <p:sp>
        <p:nvSpPr>
          <p:cNvPr id="5153" name="Rectangle 3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00113" y="1844675"/>
            <a:ext cx="1225550" cy="719138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5154" name="Rectangle 3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916238" y="5229225"/>
            <a:ext cx="1225550" cy="719138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800000"/>
                </a:solidFill>
                <a:latin typeface="Arial" charset="0"/>
              </a:rPr>
              <a:t>14</a:t>
            </a:r>
          </a:p>
        </p:txBody>
      </p:sp>
      <p:sp>
        <p:nvSpPr>
          <p:cNvPr id="5155" name="Rectangle 3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916238" y="4076700"/>
            <a:ext cx="1225550" cy="719138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800000"/>
                </a:solidFill>
                <a:latin typeface="Arial" charset="0"/>
              </a:rPr>
              <a:t>10</a:t>
            </a:r>
          </a:p>
        </p:txBody>
      </p:sp>
      <p:sp>
        <p:nvSpPr>
          <p:cNvPr id="5156" name="Rectangle 3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916238" y="2924175"/>
            <a:ext cx="1225550" cy="719138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800000"/>
                </a:solidFill>
                <a:latin typeface="Arial" charset="0"/>
              </a:rPr>
              <a:t>6</a:t>
            </a:r>
          </a:p>
        </p:txBody>
      </p:sp>
      <p:sp>
        <p:nvSpPr>
          <p:cNvPr id="5157" name="Rectangle 4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916238" y="1844675"/>
            <a:ext cx="1225550" cy="719138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800000"/>
                </a:solidFill>
                <a:latin typeface="Arial" charset="0"/>
              </a:rPr>
              <a:t>2</a:t>
            </a:r>
          </a:p>
        </p:txBody>
      </p:sp>
      <p:sp>
        <p:nvSpPr>
          <p:cNvPr id="5158" name="Rectangle 4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1225550" cy="719138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800000"/>
                </a:solidFill>
                <a:latin typeface="Arial" charset="0"/>
              </a:rPr>
              <a:t>15</a:t>
            </a:r>
          </a:p>
        </p:txBody>
      </p:sp>
      <p:sp>
        <p:nvSpPr>
          <p:cNvPr id="5159" name="Rectangle 4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3800" y="4076700"/>
            <a:ext cx="1225550" cy="719138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800000"/>
                </a:solidFill>
                <a:latin typeface="Arial" charset="0"/>
              </a:rPr>
              <a:t>11</a:t>
            </a:r>
          </a:p>
        </p:txBody>
      </p:sp>
      <p:sp>
        <p:nvSpPr>
          <p:cNvPr id="5160" name="Rectangle 4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003800" y="2997200"/>
            <a:ext cx="1225550" cy="719138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800000"/>
                </a:solidFill>
                <a:latin typeface="Arial" charset="0"/>
              </a:rPr>
              <a:t>7</a:t>
            </a:r>
          </a:p>
        </p:txBody>
      </p:sp>
      <p:sp>
        <p:nvSpPr>
          <p:cNvPr id="5161" name="Rectangle 4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003800" y="1844675"/>
            <a:ext cx="1225550" cy="719138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800000"/>
                </a:solidFill>
                <a:latin typeface="Arial" charset="0"/>
              </a:rPr>
              <a:t>3</a:t>
            </a:r>
          </a:p>
        </p:txBody>
      </p:sp>
      <p:sp>
        <p:nvSpPr>
          <p:cNvPr id="5162" name="Rectangle 4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092950" y="5229225"/>
            <a:ext cx="1225550" cy="719138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800000"/>
                </a:solidFill>
                <a:latin typeface="Arial" charset="0"/>
              </a:rPr>
              <a:t>16</a:t>
            </a:r>
          </a:p>
        </p:txBody>
      </p:sp>
      <p:sp>
        <p:nvSpPr>
          <p:cNvPr id="5163" name="Rectangle 4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092950" y="4149725"/>
            <a:ext cx="1225550" cy="719138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800000"/>
                </a:solidFill>
                <a:latin typeface="Arial" charset="0"/>
              </a:rPr>
              <a:t>12</a:t>
            </a:r>
          </a:p>
        </p:txBody>
      </p:sp>
      <p:sp>
        <p:nvSpPr>
          <p:cNvPr id="5164" name="Rectangle 4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019925" y="2997200"/>
            <a:ext cx="1225550" cy="719138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800000"/>
                </a:solidFill>
                <a:latin typeface="Arial" charset="0"/>
              </a:rPr>
              <a:t>8</a:t>
            </a:r>
          </a:p>
        </p:txBody>
      </p:sp>
      <p:sp>
        <p:nvSpPr>
          <p:cNvPr id="5165" name="Rectangle 4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019925" y="1844675"/>
            <a:ext cx="1225550" cy="719138"/>
          </a:xfrm>
          <a:prstGeom prst="rect">
            <a:avLst/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800000"/>
                </a:solidFill>
                <a:latin typeface="Arial" charset="0"/>
              </a:rPr>
              <a:t>4</a:t>
            </a:r>
          </a:p>
        </p:txBody>
      </p:sp>
      <p:pic>
        <p:nvPicPr>
          <p:cNvPr id="5166" name="Picture 49" descr="CD81C9D49B6240B0A49FA4FA49971977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403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7" name="Picture 50" descr="64ED8ECF38494A3EBBE76D17E451651E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86688" y="0"/>
            <a:ext cx="13573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8" name="Picture 51" descr="4B3719F2663C4C139ADBA43FE6AA2260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4962525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9" name="Picture 52" descr="EF5A5FBE7C05422E9F0C3FC530992997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286750" y="4429125"/>
            <a:ext cx="857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400" smtClean="0">
                <a:solidFill>
                  <a:srgbClr val="000099"/>
                </a:solidFill>
                <a:latin typeface="Arial" charset="0"/>
              </a:rPr>
              <a:t>Unit 4: HE IS A HERO!</a:t>
            </a:r>
            <a:r>
              <a:rPr lang="en-US" sz="6600" smtClean="0">
                <a:solidFill>
                  <a:srgbClr val="000099"/>
                </a:solidFill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0099"/>
                </a:solidFill>
                <a:latin typeface="Arial" charset="0"/>
              </a:rPr>
              <a:t>Lesson 1: Words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0099"/>
                </a:solidFill>
                <a:latin typeface="Arial" charset="0"/>
              </a:rPr>
              <a:t>Period: 50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friendship_day_wallpapers_4"/>
          <p:cNvPicPr>
            <a:picLocks noChangeAspect="1" noChangeArrowheads="1"/>
          </p:cNvPicPr>
          <p:nvPr/>
        </p:nvPicPr>
        <p:blipFill>
          <a:blip r:embed="rId3"/>
          <a:srcRect t="34683"/>
          <a:stretch>
            <a:fillRect/>
          </a:stretch>
        </p:blipFill>
        <p:spPr bwMode="auto">
          <a:xfrm>
            <a:off x="6659563" y="4573588"/>
            <a:ext cx="2484437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5913"/>
            <a:ext cx="9144000" cy="16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11188" y="1628775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Arial" charset="0"/>
              </a:rPr>
              <a:t>Who is this?</a:t>
            </a:r>
          </a:p>
        </p:txBody>
      </p:sp>
      <p:pic>
        <p:nvPicPr>
          <p:cNvPr id="3083" name="Picture 11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349500"/>
            <a:ext cx="4481513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659563" y="5300663"/>
            <a:ext cx="1368425" cy="461962"/>
          </a:xfrm>
          <a:prstGeom prst="rect">
            <a:avLst/>
          </a:prstGeom>
          <a:noFill/>
          <a:ln w="57150">
            <a:pattFill prst="pct50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99"/>
                </a:solidFill>
                <a:latin typeface="Arial" charset="0"/>
              </a:rPr>
              <a:t>teacher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827088" y="90805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Activity 1: Vocabularies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4" grpId="0" animBg="1"/>
      <p:bldP spid="30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4213" y="1916113"/>
            <a:ext cx="784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Arial" charset="0"/>
              </a:rPr>
              <a:t>Who is this?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659563" y="5300663"/>
            <a:ext cx="1368425" cy="461962"/>
          </a:xfrm>
          <a:prstGeom prst="rect">
            <a:avLst/>
          </a:prstGeom>
          <a:noFill/>
          <a:ln w="57150">
            <a:pattFill prst="pct50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99"/>
                </a:solidFill>
                <a:latin typeface="Arial" charset="0"/>
              </a:rPr>
              <a:t>pupil</a:t>
            </a: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>
            <p:ph/>
          </p:nvPr>
        </p:nvGraphicFramePr>
        <p:xfrm>
          <a:off x="755650" y="2492375"/>
          <a:ext cx="5256213" cy="3941763"/>
        </p:xfrm>
        <a:graphic>
          <a:graphicData uri="http://schemas.openxmlformats.org/presentationml/2006/ole">
            <p:oleObj spid="_x0000_s1026" name="Slide" r:id="rId4" imgW="4572139" imgH="3429123" progId="PowerPoint.Slide.8">
              <p:embed/>
            </p:oleObj>
          </a:graphicData>
        </a:graphic>
      </p:graphicFrame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827088" y="1196975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Activity 1: Vocabularies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6" grpId="0" animBg="1"/>
      <p:bldP spid="102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133600"/>
            <a:ext cx="7561263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74688"/>
            <a:ext cx="9144000" cy="16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11188" y="1628775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Arial" charset="0"/>
              </a:rPr>
              <a:t>Who is this?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804025" y="2781300"/>
            <a:ext cx="1835150" cy="461963"/>
          </a:xfrm>
          <a:prstGeom prst="rect">
            <a:avLst/>
          </a:prstGeom>
          <a:noFill/>
          <a:ln w="57150">
            <a:pattFill prst="pct50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99"/>
                </a:solidFill>
                <a:latin typeface="Arial" charset="0"/>
              </a:rPr>
              <a:t>housewife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827088" y="90805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Activity 1: Vocabularies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 animBg="1"/>
      <p:bldP spid="491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160588"/>
            <a:ext cx="6659562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5913"/>
            <a:ext cx="9144000" cy="16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11188" y="1628775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Arial" charset="0"/>
              </a:rPr>
              <a:t>Who is this?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451725" y="5949950"/>
            <a:ext cx="1368425" cy="461963"/>
          </a:xfrm>
          <a:prstGeom prst="rect">
            <a:avLst/>
          </a:prstGeom>
          <a:noFill/>
          <a:ln w="57150">
            <a:pattFill prst="pct50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99"/>
                </a:solidFill>
                <a:latin typeface="Arial" charset="0"/>
              </a:rPr>
              <a:t>fireman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27088" y="90805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Activity 1: Vocabularies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 animBg="1"/>
      <p:bldP spid="122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325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27088" y="90805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Activity 1: Vocabularies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1188" y="1628775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Arial" charset="0"/>
              </a:rPr>
              <a:t>Who is this?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775575" y="5734050"/>
            <a:ext cx="1368425" cy="461963"/>
          </a:xfrm>
          <a:prstGeom prst="rect">
            <a:avLst/>
          </a:prstGeom>
          <a:noFill/>
          <a:ln w="57150">
            <a:pattFill prst="pct50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3399"/>
                </a:solidFill>
                <a:latin typeface="Arial" charset="0"/>
              </a:rPr>
              <a:t>pilot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278063"/>
            <a:ext cx="5976938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689</Words>
  <Application>Microsoft Office PowerPoint</Application>
  <PresentationFormat>On-screen Show (4:3)</PresentationFormat>
  <Paragraphs>306</Paragraphs>
  <Slides>28</Slides>
  <Notes>0</Notes>
  <HiddenSlides>0</HiddenSlides>
  <MMClips>2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1</vt:i4>
      </vt:variant>
    </vt:vector>
  </HeadingPairs>
  <TitlesOfParts>
    <vt:vector size="34" baseType="lpstr">
      <vt:lpstr>Times New Roman</vt:lpstr>
      <vt:lpstr>Arial</vt:lpstr>
      <vt:lpstr>Calibri</vt:lpstr>
      <vt:lpstr>Default Design</vt:lpstr>
      <vt:lpstr>Microsoft PowerPoint Slide</vt:lpstr>
      <vt:lpstr>Subject: English Grade: 3</vt:lpstr>
      <vt:lpstr>Slide 2</vt:lpstr>
      <vt:lpstr>Lucky numbers game: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Custom Show 1</vt:lpstr>
    </vt:vector>
  </TitlesOfParts>
  <Company>HOASON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Subject: English Grade: 3</dc:title>
  <dc:creator>diep</dc:creator>
  <cp:lastModifiedBy>CSTeam</cp:lastModifiedBy>
  <cp:revision>12</cp:revision>
  <dcterms:created xsi:type="dcterms:W3CDTF">2011-11-12T16:24:50Z</dcterms:created>
  <dcterms:modified xsi:type="dcterms:W3CDTF">2016-06-29T09:56:05Z</dcterms:modified>
</cp:coreProperties>
</file>