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5" r:id="rId5"/>
    <p:sldId id="264" r:id="rId6"/>
    <p:sldId id="263" r:id="rId7"/>
    <p:sldId id="26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800080"/>
    <a:srgbClr val="CC00FF"/>
    <a:srgbClr val="FF0000"/>
    <a:srgbClr val="3333FF"/>
    <a:srgbClr val="0000FF"/>
    <a:srgbClr val="FF6699"/>
    <a:srgbClr val="9900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689" autoAdjust="0"/>
  </p:normalViewPr>
  <p:slideViewPr>
    <p:cSldViewPr>
      <p:cViewPr varScale="1">
        <p:scale>
          <a:sx n="40" d="100"/>
          <a:sy n="40" d="100"/>
        </p:scale>
        <p:origin x="-133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164D6-DED5-4F2C-B5E9-5220E5715D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6F682A-29BE-4B66-AD06-21B31A8E6F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E43AA5-5679-42C7-B909-B4FD0076C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1C2CF0-3A9E-4F6E-8858-9D120222E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39477-567D-447C-A057-6B3D83CC43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FC407-266E-4185-AF2C-2C84CF8A5A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0D7F9F-202F-4DD3-A513-AAB43BB815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162250-9101-4DF4-9808-21C55A8750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E772D8-AE65-49F6-A14F-7DAD569140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EE0ABD-A00C-4E8B-8251-627A071BF8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1938B-784F-4879-B842-C2EAEFE5E1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D8E114-472B-4454-B642-FCAF429EA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087725-71F5-4E41-9830-68C324EC46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7A1B0C7-FF83-45BD-8E0E-A810886F33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10" Type="http://schemas.openxmlformats.org/officeDocument/2006/relationships/image" Target="../media/image8.gif"/><Relationship Id="rId4" Type="http://schemas.openxmlformats.org/officeDocument/2006/relationships/image" Target="../media/image3.gif"/><Relationship Id="rId9" Type="http://schemas.openxmlformats.org/officeDocument/2006/relationships/hyperlink" Target="http://www.animationfactory.com/en/search/close-up.mc?&amp;oid=5060051&amp;s=176&amp;sc=176&amp;st=3769&amp;category_id=E1H&amp;spage=8&amp;hoid=8bf6358f737b58ea7e2f5f5550a4f92c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m.vn/imgres?imgurl=http://www.music.elan-sport.com/medias/intro_medias/intro_index_06.jpg&amp;imgrefurl=http://www.music.elan-sport.com/&amp;h=257&amp;w=410&amp;sz=27&amp;hl=vi&amp;start=105&amp;tbnid=WUgPzqBxdmCDlM:&amp;tbnh=78&amp;tbnw=125&amp;prev=/images%3Fq%3Dmusical%26start%3D100%26ndsp%3D20%26svnum%3D10%26hl%3Dvi%26lr%3D%26sa%3DN" TargetMode="External"/><Relationship Id="rId11" Type="http://schemas.openxmlformats.org/officeDocument/2006/relationships/image" Target="../media/image14.gif"/><Relationship Id="rId5" Type="http://schemas.openxmlformats.org/officeDocument/2006/relationships/image" Target="../media/image10.jpeg"/><Relationship Id="rId10" Type="http://schemas.openxmlformats.org/officeDocument/2006/relationships/image" Target="../media/image13.png"/><Relationship Id="rId4" Type="http://schemas.openxmlformats.org/officeDocument/2006/relationships/hyperlink" Target="http://images.google.com.vn/imgres?imgurl=http://creative-musical-instruments.com/gif/musical-instruments-250.gif&amp;imgrefurl=http://creative-musical-instruments.com/&amp;h=214&amp;w=250&amp;sz=18&amp;hl=vi&amp;start=32&amp;tbnid=hQULjYuANigwIM:&amp;tbnh=95&amp;tbnw=111&amp;prev=/images%3Fq%3Dmusical%26start%3D20%26ndsp%3D20%26svnum%3D10%26hl%3Dvi%26lr%3D%26sa%3DN" TargetMode="External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gif"/><Relationship Id="rId4" Type="http://schemas.openxmlformats.org/officeDocument/2006/relationships/image" Target="../media/image17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pic>
        <p:nvPicPr>
          <p:cNvPr id="2052" name="Picture 4" descr="rgb-on-white-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-92075" y="0"/>
            <a:ext cx="92360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2077" name="WordArt 29"/>
          <p:cNvSpPr>
            <a:spLocks noChangeArrowheads="1" noChangeShapeType="1" noTextEdit="1"/>
          </p:cNvSpPr>
          <p:nvPr/>
        </p:nvSpPr>
        <p:spPr bwMode="auto">
          <a:xfrm>
            <a:off x="1143000" y="0"/>
            <a:ext cx="72390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9958"/>
              </a:avLst>
            </a:prstTxWarp>
          </a:bodyPr>
          <a:lstStyle/>
          <a:p>
            <a:pPr algn="ctr"/>
            <a:r>
              <a:rPr lang="en-US" sz="3200" kern="10">
                <a:ln w="9525" cap="rnd">
                  <a:solidFill>
                    <a:srgbClr val="FF99FF"/>
                  </a:solidFill>
                  <a:prstDash val="sysDot"/>
                  <a:round/>
                  <a:headEnd/>
                  <a:tailEnd/>
                </a:ln>
                <a:solidFill>
                  <a:srgbClr val="800080">
                    <a:alpha val="98038"/>
                  </a:srgbClr>
                </a:solidFill>
                <a:latin typeface="Arial"/>
                <a:cs typeface="Arial"/>
              </a:rPr>
              <a:t>KIỂM TRA BÀI CŨ</a:t>
            </a:r>
          </a:p>
        </p:txBody>
      </p:sp>
      <p:graphicFrame>
        <p:nvGraphicFramePr>
          <p:cNvPr id="2181" name="Group 133"/>
          <p:cNvGraphicFramePr>
            <a:graphicFrameLocks noGrp="1"/>
          </p:cNvGraphicFramePr>
          <p:nvPr/>
        </p:nvGraphicFramePr>
        <p:xfrm>
          <a:off x="1524000" y="1295400"/>
          <a:ext cx="6172200" cy="2514601"/>
        </p:xfrm>
        <a:graphic>
          <a:graphicData uri="http://schemas.openxmlformats.org/drawingml/2006/table">
            <a:tbl>
              <a:tblPr/>
              <a:tblGrid>
                <a:gridCol w="3086100"/>
                <a:gridCol w="3086100"/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Tên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Chiều cao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/>
                    </a:solidFill>
                  </a:tcPr>
                </a:tc>
              </a:tr>
              <a:tr h="200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Hương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Vân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Huy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Tâm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1m35cm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1m10cm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1m8cm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1m20cm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/>
                    </a:solidFill>
                  </a:tcPr>
                </a:tc>
              </a:tr>
            </a:tbl>
          </a:graphicData>
        </a:graphic>
      </p:graphicFrame>
      <p:sp>
        <p:nvSpPr>
          <p:cNvPr id="2066" name="Text Box 73"/>
          <p:cNvSpPr txBox="1">
            <a:spLocks noChangeArrowheads="1"/>
          </p:cNvSpPr>
          <p:nvPr/>
        </p:nvSpPr>
        <p:spPr bwMode="auto">
          <a:xfrm>
            <a:off x="1066800" y="1447800"/>
            <a:ext cx="175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125" name="Text Box 77"/>
          <p:cNvSpPr txBox="1">
            <a:spLocks noChangeArrowheads="1"/>
          </p:cNvSpPr>
          <p:nvPr/>
        </p:nvSpPr>
        <p:spPr bwMode="auto">
          <a:xfrm>
            <a:off x="838200" y="4038600"/>
            <a:ext cx="71628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</a:t>
            </a:r>
            <a:r>
              <a:rPr lang="en-US" sz="2800">
                <a:solidFill>
                  <a:srgbClr val="0033CC"/>
                </a:solidFill>
                <a:latin typeface="Times New Roman" pitchFamily="18" charset="0"/>
              </a:rPr>
              <a:t>Hương cao hơn Huy số cm là: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33CC"/>
                </a:solidFill>
                <a:latin typeface="Times New Roman" pitchFamily="18" charset="0"/>
              </a:rPr>
              <a:t>      135 – 108  = 27 (cm)</a:t>
            </a:r>
          </a:p>
        </p:txBody>
      </p:sp>
      <p:sp>
        <p:nvSpPr>
          <p:cNvPr id="2068" name="Text Box 81"/>
          <p:cNvSpPr txBox="1">
            <a:spLocks noChangeArrowheads="1"/>
          </p:cNvSpPr>
          <p:nvPr/>
        </p:nvSpPr>
        <p:spPr bwMode="auto">
          <a:xfrm>
            <a:off x="2286000" y="723900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2069" name="Picture 83" descr="young girl cheerlead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5867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0" name="Text Box 84"/>
          <p:cNvSpPr txBox="1">
            <a:spLocks noChangeArrowheads="1"/>
          </p:cNvSpPr>
          <p:nvPr/>
        </p:nvSpPr>
        <p:spPr bwMode="auto">
          <a:xfrm>
            <a:off x="3124200" y="7391400"/>
            <a:ext cx="1066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71" name="Text Box 87"/>
          <p:cNvSpPr txBox="1">
            <a:spLocks noChangeArrowheads="1"/>
          </p:cNvSpPr>
          <p:nvPr/>
        </p:nvSpPr>
        <p:spPr bwMode="auto">
          <a:xfrm>
            <a:off x="2133600" y="7696200"/>
            <a:ext cx="1905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2072" name="Picture 89" descr="kids teeter totter clear 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5853113"/>
            <a:ext cx="19050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3" name="Text Box 94"/>
          <p:cNvSpPr txBox="1">
            <a:spLocks noChangeArrowheads="1"/>
          </p:cNvSpPr>
          <p:nvPr/>
        </p:nvSpPr>
        <p:spPr bwMode="auto">
          <a:xfrm>
            <a:off x="2514600" y="716280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74" name="Text Box 97"/>
          <p:cNvSpPr txBox="1">
            <a:spLocks noChangeArrowheads="1"/>
          </p:cNvSpPr>
          <p:nvPr/>
        </p:nvSpPr>
        <p:spPr bwMode="auto">
          <a:xfrm>
            <a:off x="2590800" y="7696200"/>
            <a:ext cx="2133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75" name="Text Box 100"/>
          <p:cNvSpPr txBox="1">
            <a:spLocks noChangeArrowheads="1"/>
          </p:cNvSpPr>
          <p:nvPr/>
        </p:nvSpPr>
        <p:spPr bwMode="auto">
          <a:xfrm>
            <a:off x="3124200" y="746760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76" name="Text Box 101"/>
          <p:cNvSpPr txBox="1">
            <a:spLocks noChangeArrowheads="1"/>
          </p:cNvSpPr>
          <p:nvPr/>
        </p:nvSpPr>
        <p:spPr bwMode="auto">
          <a:xfrm>
            <a:off x="3200400" y="74676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2" name="Picture 103" descr="swing3.gif (8016 bytes)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73011">
            <a:off x="4343400" y="56388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8" name="Text Box 106"/>
          <p:cNvSpPr txBox="1">
            <a:spLocks noChangeArrowheads="1"/>
          </p:cNvSpPr>
          <p:nvPr/>
        </p:nvSpPr>
        <p:spPr bwMode="auto">
          <a:xfrm>
            <a:off x="2209800" y="74676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79" name="Text Box 109"/>
          <p:cNvSpPr txBox="1">
            <a:spLocks noChangeArrowheads="1"/>
          </p:cNvSpPr>
          <p:nvPr/>
        </p:nvSpPr>
        <p:spPr bwMode="auto">
          <a:xfrm>
            <a:off x="1447800" y="74676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2080" name="Picture 111" descr="fpotspring.jpg (10992 bytes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95600" y="59436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1" name="Text Box 112"/>
          <p:cNvSpPr txBox="1">
            <a:spLocks noChangeArrowheads="1"/>
          </p:cNvSpPr>
          <p:nvPr/>
        </p:nvSpPr>
        <p:spPr bwMode="auto">
          <a:xfrm>
            <a:off x="2514600" y="76962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82" name="Text Box 115"/>
          <p:cNvSpPr txBox="1">
            <a:spLocks noChangeArrowheads="1"/>
          </p:cNvSpPr>
          <p:nvPr/>
        </p:nvSpPr>
        <p:spPr bwMode="auto">
          <a:xfrm>
            <a:off x="1676400" y="75438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2083" name="Picture 117" descr="dl_tree18.gif (6813 bytes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53400" y="5943600"/>
            <a:ext cx="65722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4" name="Text Box 118"/>
          <p:cNvSpPr txBox="1">
            <a:spLocks noChangeArrowheads="1"/>
          </p:cNvSpPr>
          <p:nvPr/>
        </p:nvSpPr>
        <p:spPr bwMode="auto">
          <a:xfrm>
            <a:off x="1828800" y="74676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2085" name="Picture 120" descr="flowers2fs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91200" y="5715000"/>
            <a:ext cx="9906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6" name="Text Box 121"/>
          <p:cNvSpPr txBox="1">
            <a:spLocks noChangeArrowheads="1"/>
          </p:cNvSpPr>
          <p:nvPr/>
        </p:nvSpPr>
        <p:spPr bwMode="auto">
          <a:xfrm>
            <a:off x="1524000" y="7315200"/>
            <a:ext cx="1066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87" name="Text Box 124"/>
          <p:cNvSpPr txBox="1">
            <a:spLocks noChangeArrowheads="1"/>
          </p:cNvSpPr>
          <p:nvPr/>
        </p:nvSpPr>
        <p:spPr bwMode="auto">
          <a:xfrm>
            <a:off x="1371600" y="7696200"/>
            <a:ext cx="121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88" name="Text Box 126"/>
          <p:cNvSpPr txBox="1">
            <a:spLocks noChangeArrowheads="1"/>
          </p:cNvSpPr>
          <p:nvPr/>
        </p:nvSpPr>
        <p:spPr bwMode="auto">
          <a:xfrm>
            <a:off x="1676400" y="7772400"/>
            <a:ext cx="121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2089" name="Picture 129" descr="dl_tree18.gif (6813 bytes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5791200"/>
            <a:ext cx="6445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0" name="Text Box 130"/>
          <p:cNvSpPr txBox="1">
            <a:spLocks noChangeArrowheads="1"/>
          </p:cNvSpPr>
          <p:nvPr/>
        </p:nvSpPr>
        <p:spPr bwMode="auto">
          <a:xfrm>
            <a:off x="1752600" y="72390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2091" name="Picture 132" descr="Mother Pushing Swing">
            <a:hlinkClick r:id="rId9"/>
          </p:cNvPr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81400" y="5472113"/>
            <a:ext cx="2057400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7" grpId="0" animBg="1"/>
      <p:bldP spid="212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pic>
        <p:nvPicPr>
          <p:cNvPr id="3075" name="Picture 4" descr="rgb-on-white-01"/>
          <p:cNvPicPr>
            <a:picLocks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57200" y="0"/>
            <a:ext cx="86868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000" b="1">
                <a:solidFill>
                  <a:srgbClr val="3333FF"/>
                </a:solidFill>
              </a:rPr>
              <a:t>                                 </a:t>
            </a:r>
          </a:p>
          <a:p>
            <a:pPr marL="342900" indent="-342900"/>
            <a:r>
              <a:rPr lang="en-US" sz="2000" b="1">
                <a:solidFill>
                  <a:srgbClr val="3333FF"/>
                </a:solidFill>
              </a:rPr>
              <a:t>                                                     Toán</a:t>
            </a:r>
          </a:p>
          <a:p>
            <a:pPr marL="342900" indent="-342900">
              <a:lnSpc>
                <a:spcPct val="125000"/>
              </a:lnSpc>
            </a:pPr>
            <a:r>
              <a:rPr lang="en-US" sz="2000" b="1">
                <a:solidFill>
                  <a:srgbClr val="CC00FF"/>
                </a:solidFill>
              </a:rPr>
              <a:t>                                 Bài toán giải bằng hai phép tính</a:t>
            </a:r>
          </a:p>
          <a:p>
            <a:pPr marL="342900" indent="-342900">
              <a:lnSpc>
                <a:spcPct val="125000"/>
              </a:lnSpc>
            </a:pPr>
            <a:r>
              <a:rPr lang="en-US" sz="2000" b="1">
                <a:solidFill>
                  <a:srgbClr val="CC00FF"/>
                </a:solidFill>
              </a:rPr>
              <a:t>      </a:t>
            </a:r>
            <a:r>
              <a:rPr lang="en-US" sz="2000" b="1" i="1">
                <a:solidFill>
                  <a:srgbClr val="0000FF"/>
                </a:solidFill>
              </a:rPr>
              <a:t>Bài toán 1</a:t>
            </a:r>
            <a:r>
              <a:rPr lang="en-US" sz="2000" b="1">
                <a:solidFill>
                  <a:srgbClr val="0000FF"/>
                </a:solidFill>
              </a:rPr>
              <a:t>: </a:t>
            </a:r>
            <a:r>
              <a:rPr lang="en-US" sz="2000">
                <a:solidFill>
                  <a:srgbClr val="0000FF"/>
                </a:solidFill>
              </a:rPr>
              <a:t>Hàng trên có 3 cái kèn, hàng dưới có nhiều hơn hàng trên  2 cái kèn. Hỏi: </a:t>
            </a:r>
          </a:p>
          <a:p>
            <a:pPr marL="1257300" lvl="2" indent="-342900"/>
            <a:r>
              <a:rPr lang="en-US" sz="2000">
                <a:solidFill>
                  <a:srgbClr val="0000FF"/>
                </a:solidFill>
              </a:rPr>
              <a:t>a. Hàng dưới có mấy cái kèn?</a:t>
            </a:r>
          </a:p>
          <a:p>
            <a:pPr marL="1257300" lvl="2" indent="-342900"/>
            <a:r>
              <a:rPr lang="en-US" sz="2000">
                <a:solidFill>
                  <a:srgbClr val="0000FF"/>
                </a:solidFill>
              </a:rPr>
              <a:t>b. Cả hai hàng có mấy cái kèn?</a:t>
            </a:r>
          </a:p>
          <a:p>
            <a:pPr marL="342900" indent="-342900"/>
            <a:endParaRPr lang="en-US" sz="2000">
              <a:solidFill>
                <a:srgbClr val="0000FF"/>
              </a:solidFill>
            </a:endParaRPr>
          </a:p>
          <a:p>
            <a:pPr marL="342900" indent="-342900" algn="just">
              <a:spcBef>
                <a:spcPct val="5000"/>
              </a:spcBef>
            </a:pPr>
            <a:endParaRPr lang="en-US" sz="2000" b="1">
              <a:solidFill>
                <a:srgbClr val="0000FF"/>
              </a:solidFill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819400" y="4267200"/>
            <a:ext cx="1374775" cy="762000"/>
            <a:chOff x="1630" y="2400"/>
            <a:chExt cx="914" cy="528"/>
          </a:xfrm>
        </p:grpSpPr>
        <p:pic>
          <p:nvPicPr>
            <p:cNvPr id="3141" name="Picture 15" descr="music_clipart_trumpe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13" y="2400"/>
              <a:ext cx="43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42" name="Picture 18" descr="music_clipart_trumpe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30" y="2448"/>
              <a:ext cx="433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609600" y="3200400"/>
            <a:ext cx="2076450" cy="685800"/>
            <a:chOff x="192" y="1632"/>
            <a:chExt cx="1308" cy="480"/>
          </a:xfrm>
        </p:grpSpPr>
        <p:pic>
          <p:nvPicPr>
            <p:cNvPr id="3138" name="Picture 9" descr="music_clipart_trumpe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92" y="1632"/>
              <a:ext cx="433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39" name="Picture 12" descr="music_clipart_trumpe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" y="1632"/>
              <a:ext cx="38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40" name="Picture 22" descr="music_clipart_trumpe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67" y="1632"/>
              <a:ext cx="433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609600" y="4343400"/>
            <a:ext cx="2217738" cy="685800"/>
            <a:chOff x="192" y="2448"/>
            <a:chExt cx="1397" cy="528"/>
          </a:xfrm>
        </p:grpSpPr>
        <p:pic>
          <p:nvPicPr>
            <p:cNvPr id="3131" name="Picture 19" descr="music_clipart_trumpe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96" y="2448"/>
              <a:ext cx="452" cy="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32" name="Picture 20" descr="music_clipart_trumpe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44" y="2448"/>
              <a:ext cx="452" cy="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33" name="Picture 21" descr="music_clipart_trumpe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" y="2448"/>
              <a:ext cx="452" cy="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34" name="Line 23"/>
            <p:cNvSpPr>
              <a:spLocks noChangeShapeType="1"/>
            </p:cNvSpPr>
            <p:nvPr/>
          </p:nvSpPr>
          <p:spPr bwMode="auto">
            <a:xfrm>
              <a:off x="192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Line 24"/>
            <p:cNvSpPr>
              <a:spLocks noChangeShapeType="1"/>
            </p:cNvSpPr>
            <p:nvPr/>
          </p:nvSpPr>
          <p:spPr bwMode="auto">
            <a:xfrm>
              <a:off x="192" y="2976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6" name="Line 25"/>
            <p:cNvSpPr>
              <a:spLocks noChangeShapeType="1"/>
            </p:cNvSpPr>
            <p:nvPr/>
          </p:nvSpPr>
          <p:spPr bwMode="auto">
            <a:xfrm>
              <a:off x="192" y="2448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Line 26"/>
            <p:cNvSpPr>
              <a:spLocks noChangeShapeType="1"/>
            </p:cNvSpPr>
            <p:nvPr/>
          </p:nvSpPr>
          <p:spPr bwMode="auto">
            <a:xfrm>
              <a:off x="1589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0" name="Text Box 35"/>
          <p:cNvSpPr txBox="1">
            <a:spLocks noChangeArrowheads="1"/>
          </p:cNvSpPr>
          <p:nvPr/>
        </p:nvSpPr>
        <p:spPr bwMode="auto">
          <a:xfrm>
            <a:off x="2209800" y="72390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3081" name="Picture 37" descr="musical-instruments-250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6215063"/>
            <a:ext cx="7620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Text Box 38"/>
          <p:cNvSpPr txBox="1">
            <a:spLocks noChangeArrowheads="1"/>
          </p:cNvSpPr>
          <p:nvPr/>
        </p:nvSpPr>
        <p:spPr bwMode="auto">
          <a:xfrm>
            <a:off x="2819400" y="75438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3083" name="Picture 40" descr="intro_index_06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1694012">
            <a:off x="4267200" y="5943600"/>
            <a:ext cx="8572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Text Box 41"/>
          <p:cNvSpPr txBox="1">
            <a:spLocks noChangeArrowheads="1"/>
          </p:cNvSpPr>
          <p:nvPr/>
        </p:nvSpPr>
        <p:spPr bwMode="auto">
          <a:xfrm>
            <a:off x="3352800" y="746760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3085" name="Text Box 44"/>
          <p:cNvSpPr txBox="1">
            <a:spLocks noChangeArrowheads="1"/>
          </p:cNvSpPr>
          <p:nvPr/>
        </p:nvSpPr>
        <p:spPr bwMode="auto">
          <a:xfrm>
            <a:off x="2286000" y="73914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3086" name="Picture 48" descr="gardgt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172200"/>
            <a:ext cx="342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Text Box 49"/>
          <p:cNvSpPr txBox="1">
            <a:spLocks noChangeArrowheads="1"/>
          </p:cNvSpPr>
          <p:nvPr/>
        </p:nvSpPr>
        <p:spPr bwMode="auto">
          <a:xfrm>
            <a:off x="2438400" y="731520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3088" name="Text Box 52"/>
          <p:cNvSpPr txBox="1">
            <a:spLocks noChangeArrowheads="1"/>
          </p:cNvSpPr>
          <p:nvPr/>
        </p:nvSpPr>
        <p:spPr bwMode="auto">
          <a:xfrm>
            <a:off x="3200400" y="746760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3089" name="Text Box 55"/>
          <p:cNvSpPr txBox="1">
            <a:spLocks noChangeArrowheads="1"/>
          </p:cNvSpPr>
          <p:nvPr/>
        </p:nvSpPr>
        <p:spPr bwMode="auto">
          <a:xfrm>
            <a:off x="2057400" y="75438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3090" name="Picture 57" descr="flowers2fs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24400" y="6127750"/>
            <a:ext cx="9144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1" name="Text Box 58"/>
          <p:cNvSpPr txBox="1">
            <a:spLocks noChangeArrowheads="1"/>
          </p:cNvSpPr>
          <p:nvPr/>
        </p:nvSpPr>
        <p:spPr bwMode="auto">
          <a:xfrm>
            <a:off x="1981200" y="7467600"/>
            <a:ext cx="99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3092" name="Picture 60" descr="geo2_trille.gif (1895 bytes)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62800" y="6138863"/>
            <a:ext cx="12954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3" name="Text Box 64"/>
          <p:cNvSpPr txBox="1">
            <a:spLocks noChangeArrowheads="1"/>
          </p:cNvSpPr>
          <p:nvPr/>
        </p:nvSpPr>
        <p:spPr bwMode="auto">
          <a:xfrm>
            <a:off x="2743200" y="73152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3094" name="Picture 65" descr="butterflies_flowers_md_wht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791200" y="6019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5" name="Text Box 66"/>
          <p:cNvSpPr txBox="1">
            <a:spLocks noChangeArrowheads="1"/>
          </p:cNvSpPr>
          <p:nvPr/>
        </p:nvSpPr>
        <p:spPr bwMode="auto">
          <a:xfrm>
            <a:off x="1219200" y="75438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3096" name="Text Box 69"/>
          <p:cNvSpPr txBox="1">
            <a:spLocks noChangeArrowheads="1"/>
          </p:cNvSpPr>
          <p:nvPr/>
        </p:nvSpPr>
        <p:spPr bwMode="auto">
          <a:xfrm>
            <a:off x="4919663" y="22098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2358" name="Text Box 70"/>
          <p:cNvSpPr txBox="1">
            <a:spLocks noChangeArrowheads="1"/>
          </p:cNvSpPr>
          <p:nvPr/>
        </p:nvSpPr>
        <p:spPr bwMode="auto">
          <a:xfrm>
            <a:off x="4648200" y="3505200"/>
            <a:ext cx="35480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Hàng trên: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Hàng dưới:  </a:t>
            </a:r>
          </a:p>
        </p:txBody>
      </p: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6172200" y="3733800"/>
            <a:ext cx="1084263" cy="152400"/>
            <a:chOff x="1148" y="2688"/>
            <a:chExt cx="683" cy="96"/>
          </a:xfrm>
        </p:grpSpPr>
        <p:grpSp>
          <p:nvGrpSpPr>
            <p:cNvPr id="3123" name="Group 72"/>
            <p:cNvGrpSpPr>
              <a:grpSpLocks/>
            </p:cNvGrpSpPr>
            <p:nvPr/>
          </p:nvGrpSpPr>
          <p:grpSpPr bwMode="auto">
            <a:xfrm>
              <a:off x="1148" y="2688"/>
              <a:ext cx="228" cy="96"/>
              <a:chOff x="1008" y="2352"/>
              <a:chExt cx="240" cy="96"/>
            </a:xfrm>
          </p:grpSpPr>
          <p:sp>
            <p:nvSpPr>
              <p:cNvPr id="3128" name="Line 73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9" name="Line 74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0" name="Line 75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24" name="Line 76"/>
            <p:cNvSpPr>
              <a:spLocks noChangeShapeType="1"/>
            </p:cNvSpPr>
            <p:nvPr/>
          </p:nvSpPr>
          <p:spPr bwMode="auto">
            <a:xfrm>
              <a:off x="1376" y="273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Line 77"/>
            <p:cNvSpPr>
              <a:spLocks noChangeShapeType="1"/>
            </p:cNvSpPr>
            <p:nvPr/>
          </p:nvSpPr>
          <p:spPr bwMode="auto">
            <a:xfrm>
              <a:off x="1603" y="26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Line 78"/>
            <p:cNvSpPr>
              <a:spLocks noChangeShapeType="1"/>
            </p:cNvSpPr>
            <p:nvPr/>
          </p:nvSpPr>
          <p:spPr bwMode="auto">
            <a:xfrm>
              <a:off x="1603" y="2736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Line 79"/>
            <p:cNvSpPr>
              <a:spLocks noChangeShapeType="1"/>
            </p:cNvSpPr>
            <p:nvPr/>
          </p:nvSpPr>
          <p:spPr bwMode="auto">
            <a:xfrm>
              <a:off x="1831" y="26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81"/>
          <p:cNvGrpSpPr>
            <a:grpSpLocks/>
          </p:cNvGrpSpPr>
          <p:nvPr/>
        </p:nvGrpSpPr>
        <p:grpSpPr bwMode="auto">
          <a:xfrm>
            <a:off x="6172200" y="4800600"/>
            <a:ext cx="1806575" cy="152400"/>
            <a:chOff x="1148" y="3024"/>
            <a:chExt cx="1138" cy="96"/>
          </a:xfrm>
        </p:grpSpPr>
        <p:grpSp>
          <p:nvGrpSpPr>
            <p:cNvPr id="3110" name="Group 82"/>
            <p:cNvGrpSpPr>
              <a:grpSpLocks/>
            </p:cNvGrpSpPr>
            <p:nvPr/>
          </p:nvGrpSpPr>
          <p:grpSpPr bwMode="auto">
            <a:xfrm>
              <a:off x="1831" y="3024"/>
              <a:ext cx="227" cy="96"/>
              <a:chOff x="1008" y="2352"/>
              <a:chExt cx="240" cy="96"/>
            </a:xfrm>
          </p:grpSpPr>
          <p:sp>
            <p:nvSpPr>
              <p:cNvPr id="3120" name="Line 83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1" name="Line 84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2" name="Line 85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11" name="Line 86"/>
            <p:cNvSpPr>
              <a:spLocks noChangeShapeType="1"/>
            </p:cNvSpPr>
            <p:nvPr/>
          </p:nvSpPr>
          <p:spPr bwMode="auto">
            <a:xfrm>
              <a:off x="2058" y="3072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Line 87"/>
            <p:cNvSpPr>
              <a:spLocks noChangeShapeType="1"/>
            </p:cNvSpPr>
            <p:nvPr/>
          </p:nvSpPr>
          <p:spPr bwMode="auto">
            <a:xfrm>
              <a:off x="2286" y="302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3" name="Group 88"/>
            <p:cNvGrpSpPr>
              <a:grpSpLocks/>
            </p:cNvGrpSpPr>
            <p:nvPr/>
          </p:nvGrpSpPr>
          <p:grpSpPr bwMode="auto">
            <a:xfrm>
              <a:off x="1148" y="3024"/>
              <a:ext cx="228" cy="96"/>
              <a:chOff x="1008" y="2352"/>
              <a:chExt cx="240" cy="96"/>
            </a:xfrm>
          </p:grpSpPr>
          <p:sp>
            <p:nvSpPr>
              <p:cNvPr id="3117" name="Line 89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8" name="Line 90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9" name="Line 91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14" name="Line 92"/>
            <p:cNvSpPr>
              <a:spLocks noChangeShapeType="1"/>
            </p:cNvSpPr>
            <p:nvPr/>
          </p:nvSpPr>
          <p:spPr bwMode="auto">
            <a:xfrm>
              <a:off x="1376" y="3072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Line 93"/>
            <p:cNvSpPr>
              <a:spLocks noChangeShapeType="1"/>
            </p:cNvSpPr>
            <p:nvPr/>
          </p:nvSpPr>
          <p:spPr bwMode="auto">
            <a:xfrm>
              <a:off x="1603" y="302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Line 94"/>
            <p:cNvSpPr>
              <a:spLocks noChangeShapeType="1"/>
            </p:cNvSpPr>
            <p:nvPr/>
          </p:nvSpPr>
          <p:spPr bwMode="auto">
            <a:xfrm>
              <a:off x="1603" y="3072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83" name="Line 95"/>
          <p:cNvSpPr>
            <a:spLocks noChangeShapeType="1"/>
          </p:cNvSpPr>
          <p:nvPr/>
        </p:nvSpPr>
        <p:spPr bwMode="auto">
          <a:xfrm flipH="1">
            <a:off x="6172200" y="3810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85" name="Arc 97"/>
          <p:cNvSpPr>
            <a:spLocks/>
          </p:cNvSpPr>
          <p:nvPr/>
        </p:nvSpPr>
        <p:spPr bwMode="auto">
          <a:xfrm rot="-1113995">
            <a:off x="7281863" y="4724400"/>
            <a:ext cx="739775" cy="609600"/>
          </a:xfrm>
          <a:custGeom>
            <a:avLst/>
            <a:gdLst>
              <a:gd name="T0" fmla="*/ 0 w 20904"/>
              <a:gd name="T1" fmla="*/ 217452 h 21600"/>
              <a:gd name="T2" fmla="*/ 26180015 w 20904"/>
              <a:gd name="T3" fmla="*/ 7095179 h 21600"/>
              <a:gd name="T4" fmla="*/ 4290687 w 20904"/>
              <a:gd name="T5" fmla="*/ 17204267 h 21600"/>
              <a:gd name="T6" fmla="*/ 0 60000 65536"/>
              <a:gd name="T7" fmla="*/ 0 60000 65536"/>
              <a:gd name="T8" fmla="*/ 0 60000 65536"/>
              <a:gd name="T9" fmla="*/ 0 w 20904"/>
              <a:gd name="T10" fmla="*/ 0 h 21600"/>
              <a:gd name="T11" fmla="*/ 20904 w 2090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0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10342" y="0"/>
                  <a:pt x="16840" y="3311"/>
                  <a:pt x="20903" y="8908"/>
                </a:cubicBezTo>
              </a:path>
              <a:path w="2090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10342" y="0"/>
                  <a:pt x="16840" y="3311"/>
                  <a:pt x="20903" y="8908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86" name="Text Box 98"/>
          <p:cNvSpPr txBox="1">
            <a:spLocks noChangeArrowheads="1"/>
          </p:cNvSpPr>
          <p:nvPr/>
        </p:nvSpPr>
        <p:spPr bwMode="auto">
          <a:xfrm>
            <a:off x="7205663" y="4343400"/>
            <a:ext cx="1011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2 kèn</a:t>
            </a:r>
          </a:p>
        </p:txBody>
      </p:sp>
      <p:sp>
        <p:nvSpPr>
          <p:cNvPr id="12387" name="Arc 99"/>
          <p:cNvSpPr>
            <a:spLocks/>
          </p:cNvSpPr>
          <p:nvPr/>
        </p:nvSpPr>
        <p:spPr bwMode="auto">
          <a:xfrm rot="12202991" flipH="1">
            <a:off x="6519863" y="3429000"/>
            <a:ext cx="1647825" cy="1905000"/>
          </a:xfrm>
          <a:custGeom>
            <a:avLst/>
            <a:gdLst>
              <a:gd name="T0" fmla="*/ 0 w 17986"/>
              <a:gd name="T1" fmla="*/ 77787 h 21600"/>
              <a:gd name="T2" fmla="*/ 150968913 w 17986"/>
              <a:gd name="T3" fmla="*/ 67600863 h 21600"/>
              <a:gd name="T4" fmla="*/ 5606965 w 17986"/>
              <a:gd name="T5" fmla="*/ 168010400 h 21600"/>
              <a:gd name="T6" fmla="*/ 0 60000 65536"/>
              <a:gd name="T7" fmla="*/ 0 60000 65536"/>
              <a:gd name="T8" fmla="*/ 0 60000 65536"/>
              <a:gd name="T9" fmla="*/ 0 w 17986"/>
              <a:gd name="T10" fmla="*/ 0 h 21600"/>
              <a:gd name="T11" fmla="*/ 17986 w 1798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986" h="21600" fill="none" extrusionOk="0">
                <a:moveTo>
                  <a:pt x="0" y="10"/>
                </a:moveTo>
                <a:cubicBezTo>
                  <a:pt x="222" y="3"/>
                  <a:pt x="445" y="-1"/>
                  <a:pt x="668" y="0"/>
                </a:cubicBezTo>
                <a:cubicBezTo>
                  <a:pt x="7489" y="0"/>
                  <a:pt x="13909" y="3221"/>
                  <a:pt x="17986" y="8690"/>
                </a:cubicBezTo>
              </a:path>
              <a:path w="17986" h="21600" stroke="0" extrusionOk="0">
                <a:moveTo>
                  <a:pt x="0" y="10"/>
                </a:moveTo>
                <a:cubicBezTo>
                  <a:pt x="222" y="3"/>
                  <a:pt x="445" y="-1"/>
                  <a:pt x="668" y="0"/>
                </a:cubicBezTo>
                <a:cubicBezTo>
                  <a:pt x="7489" y="0"/>
                  <a:pt x="13909" y="3221"/>
                  <a:pt x="17986" y="8690"/>
                </a:cubicBezTo>
                <a:lnTo>
                  <a:pt x="668" y="21600"/>
                </a:lnTo>
                <a:lnTo>
                  <a:pt x="0" y="1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88" name="Text Box 100"/>
          <p:cNvSpPr txBox="1">
            <a:spLocks noChangeArrowheads="1"/>
          </p:cNvSpPr>
          <p:nvPr/>
        </p:nvSpPr>
        <p:spPr bwMode="auto">
          <a:xfrm>
            <a:off x="6519863" y="5181600"/>
            <a:ext cx="1155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? kèn</a:t>
            </a:r>
          </a:p>
        </p:txBody>
      </p:sp>
      <p:sp>
        <p:nvSpPr>
          <p:cNvPr id="12389" name="Text Box 101"/>
          <p:cNvSpPr txBox="1">
            <a:spLocks noChangeArrowheads="1"/>
          </p:cNvSpPr>
          <p:nvPr/>
        </p:nvSpPr>
        <p:spPr bwMode="auto">
          <a:xfrm>
            <a:off x="8043863" y="4038600"/>
            <a:ext cx="1100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? kèn</a:t>
            </a:r>
          </a:p>
        </p:txBody>
      </p:sp>
      <p:sp>
        <p:nvSpPr>
          <p:cNvPr id="12390" name="AutoShape 102"/>
          <p:cNvSpPr>
            <a:spLocks/>
          </p:cNvSpPr>
          <p:nvPr/>
        </p:nvSpPr>
        <p:spPr bwMode="auto">
          <a:xfrm>
            <a:off x="8001000" y="3657600"/>
            <a:ext cx="111125" cy="1219200"/>
          </a:xfrm>
          <a:prstGeom prst="rightBrace">
            <a:avLst>
              <a:gd name="adj1" fmla="val 9142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94" name="Line 106"/>
          <p:cNvSpPr>
            <a:spLocks noChangeShapeType="1"/>
          </p:cNvSpPr>
          <p:nvPr/>
        </p:nvSpPr>
        <p:spPr bwMode="auto">
          <a:xfrm>
            <a:off x="7239000" y="3810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6248400" y="3276600"/>
            <a:ext cx="868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3 kèn</a:t>
            </a:r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6172200" y="26670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00FF"/>
                </a:solidFill>
              </a:rPr>
              <a:t>Tóm tắt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2000"/>
                                        <p:tgtEl>
                                          <p:spTgt spid="12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2000"/>
                                        <p:tgtEl>
                                          <p:spTgt spid="12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7" dur="20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1" dur="20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2000"/>
                                        <p:tgtEl>
                                          <p:spTgt spid="1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20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20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20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20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8" dur="20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83" grpId="0" animBg="1"/>
      <p:bldP spid="12385" grpId="0" animBg="1"/>
      <p:bldP spid="12386" grpId="0"/>
      <p:bldP spid="12387" grpId="0" animBg="1"/>
      <p:bldP spid="12388" grpId="0"/>
      <p:bldP spid="12389" grpId="0"/>
      <p:bldP spid="12390" grpId="0" animBg="1"/>
      <p:bldP spid="12394" grpId="0" animBg="1"/>
      <p:bldP spid="12395" grpId="0"/>
      <p:bldP spid="123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pic>
        <p:nvPicPr>
          <p:cNvPr id="4099" name="Picture 10" descr="rgb-on-white-01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0" y="152400"/>
            <a:ext cx="891540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55000"/>
              </a:lnSpc>
              <a:spcBef>
                <a:spcPct val="50000"/>
              </a:spcBef>
            </a:pPr>
            <a:r>
              <a:rPr lang="en-US" sz="2000"/>
              <a:t>                                </a:t>
            </a:r>
            <a:endParaRPr lang="en-US" sz="2000" b="1">
              <a:solidFill>
                <a:srgbClr val="3333FF"/>
              </a:solidFill>
            </a:endParaRPr>
          </a:p>
          <a:p>
            <a:pPr marL="342900" indent="-342900">
              <a:lnSpc>
                <a:spcPct val="55000"/>
              </a:lnSpc>
              <a:spcBef>
                <a:spcPct val="50000"/>
              </a:spcBef>
            </a:pPr>
            <a:r>
              <a:rPr lang="en-US" sz="2000" b="1">
                <a:solidFill>
                  <a:srgbClr val="3333FF"/>
                </a:solidFill>
              </a:rPr>
              <a:t>                                                     Toán</a:t>
            </a:r>
          </a:p>
          <a:p>
            <a:pPr marL="342900" indent="-342900" algn="ctr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CC00FF"/>
                </a:solidFill>
              </a:rPr>
              <a:t>Bài toán giải bằng hai phép tính</a:t>
            </a:r>
          </a:p>
          <a:p>
            <a:pPr marL="342900" indent="-342900" algn="just">
              <a:spcBef>
                <a:spcPct val="5000"/>
              </a:spcBef>
            </a:pPr>
            <a:r>
              <a:rPr lang="en-US" sz="2000" b="1">
                <a:solidFill>
                  <a:srgbClr val="CC00FF"/>
                </a:solidFill>
              </a:rPr>
              <a:t>        </a:t>
            </a:r>
            <a:r>
              <a:rPr lang="en-US" sz="2000" b="1" i="1">
                <a:solidFill>
                  <a:srgbClr val="0000FF"/>
                </a:solidFill>
              </a:rPr>
              <a:t>Bài toán 1:</a:t>
            </a:r>
            <a:r>
              <a:rPr lang="en-US" sz="2000">
                <a:solidFill>
                  <a:srgbClr val="0000FF"/>
                </a:solidFill>
              </a:rPr>
              <a:t>Hàng trên có 3 cái kèn, hàng dưới có nhiều hơn hàng trên 2 cái kèn. Hỏi: </a:t>
            </a:r>
          </a:p>
          <a:p>
            <a:pPr marL="1257300" lvl="2" indent="-342900" algn="just">
              <a:spcBef>
                <a:spcPct val="5000"/>
              </a:spcBef>
              <a:buFontTx/>
              <a:buAutoNum type="alphaLcPeriod"/>
            </a:pPr>
            <a:r>
              <a:rPr lang="en-US" sz="2000">
                <a:solidFill>
                  <a:srgbClr val="0000FF"/>
                </a:solidFill>
              </a:rPr>
              <a:t>Hàng dưới có mấy cái kèn?</a:t>
            </a:r>
          </a:p>
          <a:p>
            <a:pPr marL="1257300" lvl="2" indent="-342900" algn="just">
              <a:spcBef>
                <a:spcPct val="5000"/>
              </a:spcBef>
              <a:buFontTx/>
              <a:buAutoNum type="alphaLcPeriod"/>
            </a:pPr>
            <a:r>
              <a:rPr lang="en-US" sz="2000">
                <a:solidFill>
                  <a:srgbClr val="0000FF"/>
                </a:solidFill>
              </a:rPr>
              <a:t>Cả hai hàng có mấy cái kèn?</a:t>
            </a:r>
          </a:p>
          <a:p>
            <a:pPr marL="342900" indent="-342900" algn="just">
              <a:spcBef>
                <a:spcPct val="5000"/>
              </a:spcBef>
            </a:pPr>
            <a:endParaRPr lang="en-US" sz="2000">
              <a:solidFill>
                <a:srgbClr val="0000FF"/>
              </a:solidFill>
            </a:endParaRPr>
          </a:p>
          <a:p>
            <a:pPr marL="342900" indent="-342900" algn="just">
              <a:spcBef>
                <a:spcPct val="5000"/>
              </a:spcBef>
            </a:pPr>
            <a:endParaRPr lang="en-US" sz="2000">
              <a:solidFill>
                <a:srgbClr val="0000FF"/>
              </a:solidFill>
            </a:endParaRPr>
          </a:p>
          <a:p>
            <a:pPr marL="1257300" lvl="2" indent="-342900" algn="just">
              <a:spcBef>
                <a:spcPct val="5000"/>
              </a:spcBef>
            </a:pPr>
            <a:endParaRPr lang="en-US" sz="2000">
              <a:solidFill>
                <a:srgbClr val="0000FF"/>
              </a:solidFill>
            </a:endParaRPr>
          </a:p>
          <a:p>
            <a:pPr marL="1257300" lvl="2" indent="-342900" algn="just">
              <a:spcBef>
                <a:spcPct val="5000"/>
              </a:spcBef>
            </a:pPr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4101" name="Text Box 12"/>
          <p:cNvSpPr txBox="1">
            <a:spLocks noChangeArrowheads="1"/>
          </p:cNvSpPr>
          <p:nvPr/>
        </p:nvSpPr>
        <p:spPr bwMode="auto">
          <a:xfrm>
            <a:off x="609600" y="3200400"/>
            <a:ext cx="830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4724400" y="2971800"/>
            <a:ext cx="44196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    </a:t>
            </a:r>
            <a:r>
              <a:rPr lang="en-US" sz="2000" b="1" i="1">
                <a:solidFill>
                  <a:srgbClr val="0000FF"/>
                </a:solidFill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a. Số kèn ở hàng dưới là: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3 + 2 = 5 (cái)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b. Số kèn ở cả hai hàng là: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3 + 5 = 8 (cái)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      Đáp số:  a. 5 cái kèn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                    b. 8 cái kèn</a:t>
            </a:r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152400" y="2971800"/>
            <a:ext cx="4681538" cy="2533650"/>
            <a:chOff x="96" y="1872"/>
            <a:chExt cx="2949" cy="1596"/>
          </a:xfrm>
        </p:grpSpPr>
        <p:sp>
          <p:nvSpPr>
            <p:cNvPr id="4107" name="Text Box 13"/>
            <p:cNvSpPr txBox="1">
              <a:spLocks noChangeArrowheads="1"/>
            </p:cNvSpPr>
            <p:nvPr/>
          </p:nvSpPr>
          <p:spPr bwMode="auto">
            <a:xfrm>
              <a:off x="192" y="2016"/>
              <a:ext cx="177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4108" name="Text Box 21"/>
            <p:cNvSpPr txBox="1">
              <a:spLocks noChangeArrowheads="1"/>
            </p:cNvSpPr>
            <p:nvPr/>
          </p:nvSpPr>
          <p:spPr bwMode="auto">
            <a:xfrm>
              <a:off x="96" y="1872"/>
              <a:ext cx="2235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</a:rPr>
                <a:t>              </a:t>
              </a:r>
              <a:r>
                <a:rPr lang="en-US" sz="2000" b="1" i="1">
                  <a:solidFill>
                    <a:srgbClr val="0000FF"/>
                  </a:solidFill>
                </a:rPr>
                <a:t>Tóm tắt</a:t>
              </a:r>
            </a:p>
            <a:p>
              <a:pPr>
                <a:spcBef>
                  <a:spcPct val="50000"/>
                </a:spcBef>
              </a:pPr>
              <a:endParaRPr lang="en-US" sz="2000">
                <a:solidFill>
                  <a:srgbClr val="0000FF"/>
                </a:solidFill>
              </a:endParaRPr>
            </a:p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Hàng trên:</a:t>
              </a:r>
            </a:p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Hàng dưới:  </a:t>
              </a:r>
            </a:p>
          </p:txBody>
        </p:sp>
        <p:grpSp>
          <p:nvGrpSpPr>
            <p:cNvPr id="4109" name="Group 88"/>
            <p:cNvGrpSpPr>
              <a:grpSpLocks/>
            </p:cNvGrpSpPr>
            <p:nvPr/>
          </p:nvGrpSpPr>
          <p:grpSpPr bwMode="auto">
            <a:xfrm>
              <a:off x="1148" y="2688"/>
              <a:ext cx="683" cy="96"/>
              <a:chOff x="1148" y="2688"/>
              <a:chExt cx="683" cy="96"/>
            </a:xfrm>
          </p:grpSpPr>
          <p:grpSp>
            <p:nvGrpSpPr>
              <p:cNvPr id="4133" name="Group 27"/>
              <p:cNvGrpSpPr>
                <a:grpSpLocks/>
              </p:cNvGrpSpPr>
              <p:nvPr/>
            </p:nvGrpSpPr>
            <p:grpSpPr bwMode="auto">
              <a:xfrm>
                <a:off x="1148" y="2688"/>
                <a:ext cx="228" cy="96"/>
                <a:chOff x="1008" y="2352"/>
                <a:chExt cx="240" cy="96"/>
              </a:xfrm>
            </p:grpSpPr>
            <p:sp>
              <p:nvSpPr>
                <p:cNvPr id="4138" name="Line 23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9" name="Line 24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0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34" name="Line 29"/>
              <p:cNvSpPr>
                <a:spLocks noChangeShapeType="1"/>
              </p:cNvSpPr>
              <p:nvPr/>
            </p:nvSpPr>
            <p:spPr bwMode="auto">
              <a:xfrm>
                <a:off x="1376" y="2736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Line 31"/>
              <p:cNvSpPr>
                <a:spLocks noChangeShapeType="1"/>
              </p:cNvSpPr>
              <p:nvPr/>
            </p:nvSpPr>
            <p:spPr bwMode="auto">
              <a:xfrm>
                <a:off x="1603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39"/>
              <p:cNvSpPr>
                <a:spLocks noChangeShapeType="1"/>
              </p:cNvSpPr>
              <p:nvPr/>
            </p:nvSpPr>
            <p:spPr bwMode="auto">
              <a:xfrm>
                <a:off x="1603" y="2736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41"/>
              <p:cNvSpPr>
                <a:spLocks noChangeShapeType="1"/>
              </p:cNvSpPr>
              <p:nvPr/>
            </p:nvSpPr>
            <p:spPr bwMode="auto">
              <a:xfrm>
                <a:off x="1831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Text Box 78"/>
            <p:cNvSpPr txBox="1">
              <a:spLocks noChangeArrowheads="1"/>
            </p:cNvSpPr>
            <p:nvPr/>
          </p:nvSpPr>
          <p:spPr bwMode="auto">
            <a:xfrm>
              <a:off x="1193" y="2400"/>
              <a:ext cx="5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3 kèn</a:t>
              </a:r>
            </a:p>
          </p:txBody>
        </p:sp>
        <p:sp>
          <p:nvSpPr>
            <p:cNvPr id="4111" name="Line 79"/>
            <p:cNvSpPr>
              <a:spLocks noChangeShapeType="1"/>
            </p:cNvSpPr>
            <p:nvPr/>
          </p:nvSpPr>
          <p:spPr bwMode="auto">
            <a:xfrm>
              <a:off x="1831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2" name="Group 108"/>
            <p:cNvGrpSpPr>
              <a:grpSpLocks/>
            </p:cNvGrpSpPr>
            <p:nvPr/>
          </p:nvGrpSpPr>
          <p:grpSpPr bwMode="auto">
            <a:xfrm>
              <a:off x="1148" y="3024"/>
              <a:ext cx="1138" cy="96"/>
              <a:chOff x="1148" y="3024"/>
              <a:chExt cx="1138" cy="96"/>
            </a:xfrm>
          </p:grpSpPr>
          <p:grpSp>
            <p:nvGrpSpPr>
              <p:cNvPr id="4120" name="Group 42"/>
              <p:cNvGrpSpPr>
                <a:grpSpLocks/>
              </p:cNvGrpSpPr>
              <p:nvPr/>
            </p:nvGrpSpPr>
            <p:grpSpPr bwMode="auto">
              <a:xfrm>
                <a:off x="1831" y="3024"/>
                <a:ext cx="227" cy="96"/>
                <a:chOff x="1008" y="2352"/>
                <a:chExt cx="240" cy="96"/>
              </a:xfrm>
            </p:grpSpPr>
            <p:sp>
              <p:nvSpPr>
                <p:cNvPr id="4130" name="Line 43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1" name="Line 44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2" name="Line 45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21" name="Line 47"/>
              <p:cNvSpPr>
                <a:spLocks noChangeShapeType="1"/>
              </p:cNvSpPr>
              <p:nvPr/>
            </p:nvSpPr>
            <p:spPr bwMode="auto">
              <a:xfrm>
                <a:off x="2058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Line 49"/>
              <p:cNvSpPr>
                <a:spLocks noChangeShapeType="1"/>
              </p:cNvSpPr>
              <p:nvPr/>
            </p:nvSpPr>
            <p:spPr bwMode="auto">
              <a:xfrm>
                <a:off x="2286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23" name="Group 66"/>
              <p:cNvGrpSpPr>
                <a:grpSpLocks/>
              </p:cNvGrpSpPr>
              <p:nvPr/>
            </p:nvGrpSpPr>
            <p:grpSpPr bwMode="auto">
              <a:xfrm>
                <a:off x="1148" y="3024"/>
                <a:ext cx="228" cy="96"/>
                <a:chOff x="1008" y="2352"/>
                <a:chExt cx="240" cy="96"/>
              </a:xfrm>
            </p:grpSpPr>
            <p:sp>
              <p:nvSpPr>
                <p:cNvPr id="4127" name="Line 67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8" name="Line 68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9" name="Line 69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24" name="Line 70"/>
              <p:cNvSpPr>
                <a:spLocks noChangeShapeType="1"/>
              </p:cNvSpPr>
              <p:nvPr/>
            </p:nvSpPr>
            <p:spPr bwMode="auto">
              <a:xfrm>
                <a:off x="1376" y="3072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Line 72"/>
              <p:cNvSpPr>
                <a:spLocks noChangeShapeType="1"/>
              </p:cNvSpPr>
              <p:nvPr/>
            </p:nvSpPr>
            <p:spPr bwMode="auto">
              <a:xfrm>
                <a:off x="1603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Line 74"/>
              <p:cNvSpPr>
                <a:spLocks noChangeShapeType="1"/>
              </p:cNvSpPr>
              <p:nvPr/>
            </p:nvSpPr>
            <p:spPr bwMode="auto">
              <a:xfrm>
                <a:off x="1603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3" name="Arc 80"/>
            <p:cNvSpPr>
              <a:spLocks/>
            </p:cNvSpPr>
            <p:nvPr/>
          </p:nvSpPr>
          <p:spPr bwMode="auto">
            <a:xfrm rot="-1113995">
              <a:off x="1872" y="2979"/>
              <a:ext cx="466" cy="384"/>
            </a:xfrm>
            <a:custGeom>
              <a:avLst/>
              <a:gdLst>
                <a:gd name="T0" fmla="*/ 0 w 20904"/>
                <a:gd name="T1" fmla="*/ 0 h 21600"/>
                <a:gd name="T2" fmla="*/ 10 w 20904"/>
                <a:gd name="T3" fmla="*/ 3 h 21600"/>
                <a:gd name="T4" fmla="*/ 2 w 20904"/>
                <a:gd name="T5" fmla="*/ 7 h 21600"/>
                <a:gd name="T6" fmla="*/ 0 60000 65536"/>
                <a:gd name="T7" fmla="*/ 0 60000 65536"/>
                <a:gd name="T8" fmla="*/ 0 60000 65536"/>
                <a:gd name="T9" fmla="*/ 0 w 20904"/>
                <a:gd name="T10" fmla="*/ 0 h 21600"/>
                <a:gd name="T11" fmla="*/ 20904 w 2090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904" h="21600" fill="none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</a:path>
                <a:path w="20904" h="21600" stroke="0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  <a:lnTo>
                    <a:pt x="3426" y="21600"/>
                  </a:lnTo>
                  <a:lnTo>
                    <a:pt x="0" y="273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14" name="Text Box 81"/>
            <p:cNvSpPr txBox="1">
              <a:spLocks noChangeArrowheads="1"/>
            </p:cNvSpPr>
            <p:nvPr/>
          </p:nvSpPr>
          <p:spPr bwMode="auto">
            <a:xfrm>
              <a:off x="1824" y="2736"/>
              <a:ext cx="6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2 kèn</a:t>
              </a:r>
            </a:p>
          </p:txBody>
        </p:sp>
        <p:sp>
          <p:nvSpPr>
            <p:cNvPr id="4115" name="Arc 82"/>
            <p:cNvSpPr>
              <a:spLocks/>
            </p:cNvSpPr>
            <p:nvPr/>
          </p:nvSpPr>
          <p:spPr bwMode="auto">
            <a:xfrm rot="12202991" flipH="1">
              <a:off x="1344" y="2160"/>
              <a:ext cx="1038" cy="1200"/>
            </a:xfrm>
            <a:custGeom>
              <a:avLst/>
              <a:gdLst>
                <a:gd name="T0" fmla="*/ 0 w 17986"/>
                <a:gd name="T1" fmla="*/ 0 h 21600"/>
                <a:gd name="T2" fmla="*/ 60 w 17986"/>
                <a:gd name="T3" fmla="*/ 27 h 21600"/>
                <a:gd name="T4" fmla="*/ 2 w 17986"/>
                <a:gd name="T5" fmla="*/ 67 h 21600"/>
                <a:gd name="T6" fmla="*/ 0 60000 65536"/>
                <a:gd name="T7" fmla="*/ 0 60000 65536"/>
                <a:gd name="T8" fmla="*/ 0 60000 65536"/>
                <a:gd name="T9" fmla="*/ 0 w 17986"/>
                <a:gd name="T10" fmla="*/ 0 h 21600"/>
                <a:gd name="T11" fmla="*/ 17986 w 1798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986" h="21600" fill="none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</a:path>
                <a:path w="17986" h="21600" stroke="0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  <a:lnTo>
                    <a:pt x="668" y="21600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16" name="Text Box 83"/>
            <p:cNvSpPr txBox="1">
              <a:spLocks noChangeArrowheads="1"/>
            </p:cNvSpPr>
            <p:nvPr/>
          </p:nvSpPr>
          <p:spPr bwMode="auto">
            <a:xfrm>
              <a:off x="1392" y="3216"/>
              <a:ext cx="7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? kèn</a:t>
              </a:r>
            </a:p>
          </p:txBody>
        </p:sp>
        <p:sp>
          <p:nvSpPr>
            <p:cNvPr id="4117" name="AutoShape 84"/>
            <p:cNvSpPr>
              <a:spLocks/>
            </p:cNvSpPr>
            <p:nvPr/>
          </p:nvSpPr>
          <p:spPr bwMode="auto">
            <a:xfrm>
              <a:off x="2304" y="2640"/>
              <a:ext cx="91" cy="480"/>
            </a:xfrm>
            <a:prstGeom prst="rightBrace">
              <a:avLst>
                <a:gd name="adj1" fmla="val 439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18" name="Text Box 85"/>
            <p:cNvSpPr txBox="1">
              <a:spLocks noChangeArrowheads="1"/>
            </p:cNvSpPr>
            <p:nvPr/>
          </p:nvSpPr>
          <p:spPr bwMode="auto">
            <a:xfrm>
              <a:off x="2352" y="2688"/>
              <a:ext cx="69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? kèn</a:t>
              </a:r>
            </a:p>
          </p:txBody>
        </p:sp>
        <p:sp>
          <p:nvSpPr>
            <p:cNvPr id="4119" name="Line 90"/>
            <p:cNvSpPr>
              <a:spLocks noChangeShapeType="1"/>
            </p:cNvSpPr>
            <p:nvPr/>
          </p:nvSpPr>
          <p:spPr bwMode="auto">
            <a:xfrm>
              <a:off x="1152" y="273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4" name="Text Box 94"/>
          <p:cNvSpPr txBox="1">
            <a:spLocks noChangeArrowheads="1"/>
          </p:cNvSpPr>
          <p:nvPr/>
        </p:nvSpPr>
        <p:spPr bwMode="auto">
          <a:xfrm>
            <a:off x="1295400" y="74676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4105" name="Text Box 104"/>
          <p:cNvSpPr txBox="1">
            <a:spLocks noChangeArrowheads="1"/>
          </p:cNvSpPr>
          <p:nvPr/>
        </p:nvSpPr>
        <p:spPr bwMode="auto">
          <a:xfrm>
            <a:off x="1828800" y="74676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4106" name="Picture 106" descr="flowlin2.gif (13943 bytes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6096000"/>
            <a:ext cx="43719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7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7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pic>
        <p:nvPicPr>
          <p:cNvPr id="5123" name="Picture 3" descr="rgb-on-white-01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4800" y="0"/>
            <a:ext cx="8305800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0" b="1">
                <a:solidFill>
                  <a:srgbClr val="3333FF"/>
                </a:solidFill>
              </a:rPr>
              <a:t>                                </a:t>
            </a:r>
          </a:p>
          <a:p>
            <a:pPr>
              <a:lnSpc>
                <a:spcPct val="125000"/>
              </a:lnSpc>
            </a:pPr>
            <a:r>
              <a:rPr lang="en-US" sz="2000" b="1">
                <a:solidFill>
                  <a:srgbClr val="3333FF"/>
                </a:solidFill>
              </a:rPr>
              <a:t>                                                    Toán</a:t>
            </a:r>
          </a:p>
          <a:p>
            <a:pPr>
              <a:lnSpc>
                <a:spcPct val="150000"/>
              </a:lnSpc>
            </a:pPr>
            <a:r>
              <a:rPr lang="en-US" sz="2000" b="1">
                <a:solidFill>
                  <a:srgbClr val="CC00FF"/>
                </a:solidFill>
              </a:rPr>
              <a:t>                               Bài toán giải bằng hai phép tính</a:t>
            </a:r>
          </a:p>
          <a:p>
            <a:pPr algn="just">
              <a:lnSpc>
                <a:spcPct val="150000"/>
              </a:lnSpc>
            </a:pPr>
            <a:r>
              <a:rPr lang="en-US" sz="2000" b="1">
                <a:solidFill>
                  <a:srgbClr val="CC00FF"/>
                </a:solidFill>
              </a:rPr>
              <a:t>     </a:t>
            </a:r>
            <a:r>
              <a:rPr lang="en-US" sz="2000" b="1" i="1">
                <a:solidFill>
                  <a:srgbClr val="0000FF"/>
                </a:solidFill>
              </a:rPr>
              <a:t>Bài toán 2:</a:t>
            </a:r>
            <a:r>
              <a:rPr lang="en-US" sz="2000">
                <a:solidFill>
                  <a:srgbClr val="0000FF"/>
                </a:solidFill>
              </a:rPr>
              <a:t> Bể thứ nhất có 4 con cá, bể thứ hai có nhiều hơn bể   thứ nhất 3 con cá. Hỏi cả hai bể có bao nhiêu con cá?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295400" y="28956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00FF"/>
                </a:solidFill>
              </a:rPr>
              <a:t>Tóm tắt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28600" y="36576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Bể thứ nhất: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28600" y="44196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Bể thứ hai: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1905000" y="4648200"/>
            <a:ext cx="1828800" cy="152400"/>
            <a:chOff x="1200" y="2928"/>
            <a:chExt cx="1152" cy="96"/>
          </a:xfrm>
        </p:grpSpPr>
        <p:sp>
          <p:nvSpPr>
            <p:cNvPr id="5150" name="Line 20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21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22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23"/>
            <p:cNvSpPr>
              <a:spLocks noChangeShapeType="1"/>
            </p:cNvSpPr>
            <p:nvPr/>
          </p:nvSpPr>
          <p:spPr bwMode="auto">
            <a:xfrm>
              <a:off x="235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24"/>
            <p:cNvSpPr>
              <a:spLocks noChangeShapeType="1"/>
            </p:cNvSpPr>
            <p:nvPr/>
          </p:nvSpPr>
          <p:spPr bwMode="auto">
            <a:xfrm>
              <a:off x="1872" y="297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1905000" y="3962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2971800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AutoShape 27"/>
          <p:cNvSpPr>
            <a:spLocks/>
          </p:cNvSpPr>
          <p:nvPr/>
        </p:nvSpPr>
        <p:spPr bwMode="auto">
          <a:xfrm rot="-5400000">
            <a:off x="3238500" y="4229100"/>
            <a:ext cx="228600" cy="762000"/>
          </a:xfrm>
          <a:prstGeom prst="rightBrace">
            <a:avLst>
              <a:gd name="adj1" fmla="val 27778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2895600" y="41148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3 con cá</a:t>
            </a:r>
          </a:p>
        </p:txBody>
      </p:sp>
      <p:sp>
        <p:nvSpPr>
          <p:cNvPr id="19485" name="AutoShape 29"/>
          <p:cNvSpPr>
            <a:spLocks/>
          </p:cNvSpPr>
          <p:nvPr/>
        </p:nvSpPr>
        <p:spPr bwMode="auto">
          <a:xfrm>
            <a:off x="3962400" y="3733800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3962400" y="41148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? con cá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1905000" y="35052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4 con cá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5486400" y="2895600"/>
            <a:ext cx="36576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00FF"/>
                </a:solidFill>
              </a:rPr>
              <a:t>          Bài giải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Số cá ở bể thứ hai là: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4 + 3 = 7 (con)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Số cá ở cả hai bể là: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4 + 7 = 11 (con)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Đáp số: 11 con cá</a:t>
            </a: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1905000" y="3886200"/>
            <a:ext cx="1066800" cy="152400"/>
            <a:chOff x="1200" y="2928"/>
            <a:chExt cx="672" cy="96"/>
          </a:xfrm>
        </p:grpSpPr>
        <p:sp>
          <p:nvSpPr>
            <p:cNvPr id="5147" name="Line 41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42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43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8" name="Text Box 45"/>
          <p:cNvSpPr txBox="1">
            <a:spLocks noChangeArrowheads="1"/>
          </p:cNvSpPr>
          <p:nvPr/>
        </p:nvSpPr>
        <p:spPr bwMode="auto">
          <a:xfrm>
            <a:off x="1600200" y="7086600"/>
            <a:ext cx="2895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5139" name="Text Box 49"/>
          <p:cNvSpPr txBox="1">
            <a:spLocks noChangeArrowheads="1"/>
          </p:cNvSpPr>
          <p:nvPr/>
        </p:nvSpPr>
        <p:spPr bwMode="auto">
          <a:xfrm>
            <a:off x="2057400" y="7239000"/>
            <a:ext cx="2514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5140" name="Text Box 50"/>
          <p:cNvSpPr txBox="1">
            <a:spLocks noChangeArrowheads="1"/>
          </p:cNvSpPr>
          <p:nvPr/>
        </p:nvSpPr>
        <p:spPr bwMode="auto">
          <a:xfrm>
            <a:off x="2667000" y="7391400"/>
            <a:ext cx="1066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5141" name="Text Box 55"/>
          <p:cNvSpPr txBox="1">
            <a:spLocks noChangeArrowheads="1"/>
          </p:cNvSpPr>
          <p:nvPr/>
        </p:nvSpPr>
        <p:spPr bwMode="auto">
          <a:xfrm>
            <a:off x="1295400" y="71628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5142" name="Picture 57" descr="animatedFis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5410200"/>
            <a:ext cx="21336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3" name="Text Box 58"/>
          <p:cNvSpPr txBox="1">
            <a:spLocks noChangeArrowheads="1"/>
          </p:cNvSpPr>
          <p:nvPr/>
        </p:nvSpPr>
        <p:spPr bwMode="auto">
          <a:xfrm>
            <a:off x="2514600" y="73152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5144" name="Picture 60" descr="dolphin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5715000"/>
            <a:ext cx="914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5" name="Text Box 61"/>
          <p:cNvSpPr txBox="1">
            <a:spLocks noChangeArrowheads="1"/>
          </p:cNvSpPr>
          <p:nvPr/>
        </p:nvSpPr>
        <p:spPr bwMode="auto">
          <a:xfrm>
            <a:off x="2590800" y="74676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5146" name="Picture 63" descr="fishJunping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4876800"/>
            <a:ext cx="2895600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10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1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2000"/>
                                        <p:tgtEl>
                                          <p:spTgt spid="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2000"/>
                                        <p:tgtEl>
                                          <p:spTgt spid="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2000"/>
                                        <p:tgtEl>
                                          <p:spTgt spid="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2000"/>
                                        <p:tgtEl>
                                          <p:spTgt spid="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2000"/>
                                        <p:tgtEl>
                                          <p:spTgt spid="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75" grpId="0"/>
      <p:bldP spid="19481" grpId="0" animBg="1"/>
      <p:bldP spid="19482" grpId="0" animBg="1"/>
      <p:bldP spid="19483" grpId="0" animBg="1"/>
      <p:bldP spid="19484" grpId="0"/>
      <p:bldP spid="19485" grpId="0" animBg="1"/>
      <p:bldP spid="19486" grpId="0"/>
      <p:bldP spid="194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pic>
        <p:nvPicPr>
          <p:cNvPr id="6147" name="Picture 3" descr="rgb-on-white-01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04800" y="228600"/>
            <a:ext cx="83820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3333FF"/>
                </a:solidFill>
              </a:rPr>
              <a:t>                            </a:t>
            </a:r>
          </a:p>
          <a:p>
            <a:r>
              <a:rPr lang="en-US" sz="2000" b="1">
                <a:solidFill>
                  <a:srgbClr val="3333FF"/>
                </a:solidFill>
              </a:rPr>
              <a:t>                                                Toán</a:t>
            </a:r>
          </a:p>
          <a:p>
            <a:pPr>
              <a:lnSpc>
                <a:spcPct val="150000"/>
              </a:lnSpc>
            </a:pPr>
            <a:r>
              <a:rPr lang="en-US" sz="2000" b="1">
                <a:solidFill>
                  <a:srgbClr val="CC00FF"/>
                </a:solidFill>
              </a:rPr>
              <a:t>                           Bài toán giải bằng hai phép tính</a:t>
            </a:r>
          </a:p>
          <a:p>
            <a:pPr>
              <a:lnSpc>
                <a:spcPct val="150000"/>
              </a:lnSpc>
            </a:pPr>
            <a:r>
              <a:rPr lang="en-US" sz="2000" b="1">
                <a:solidFill>
                  <a:srgbClr val="CC00FF"/>
                </a:solidFill>
              </a:rPr>
              <a:t>      </a:t>
            </a:r>
            <a:r>
              <a:rPr lang="en-US" sz="2000" b="1" i="1">
                <a:solidFill>
                  <a:srgbClr val="0000FF"/>
                </a:solidFill>
              </a:rPr>
              <a:t>Bài tập 1:</a:t>
            </a:r>
            <a:r>
              <a:rPr lang="en-US" sz="2000">
                <a:solidFill>
                  <a:srgbClr val="0000FF"/>
                </a:solidFill>
              </a:rPr>
              <a:t> Anh có 15 tấm bưu ảnh, em có ít hơn anh 7 tấm bưu ảnh. Hỏi cả</a:t>
            </a:r>
            <a:r>
              <a:rPr lang="en-US" sz="1600"/>
              <a:t> </a:t>
            </a:r>
            <a:r>
              <a:rPr lang="en-US" sz="2000">
                <a:solidFill>
                  <a:srgbClr val="0000FF"/>
                </a:solidFill>
              </a:rPr>
              <a:t>hai anh em có bao nhiêu tấm bưu ảnh? </a:t>
            </a:r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0" y="2667000"/>
            <a:ext cx="4572000" cy="2286000"/>
            <a:chOff x="0" y="1680"/>
            <a:chExt cx="2880" cy="1440"/>
          </a:xfrm>
        </p:grpSpPr>
        <p:sp>
          <p:nvSpPr>
            <p:cNvPr id="6166" name="Text Box 5"/>
            <p:cNvSpPr txBox="1">
              <a:spLocks noChangeArrowheads="1"/>
            </p:cNvSpPr>
            <p:nvPr/>
          </p:nvSpPr>
          <p:spPr bwMode="auto">
            <a:xfrm>
              <a:off x="0" y="1680"/>
              <a:ext cx="1899" cy="1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000" i="1">
                  <a:solidFill>
                    <a:srgbClr val="0000FF"/>
                  </a:solidFill>
                </a:rPr>
                <a:t>              </a:t>
              </a:r>
              <a:r>
                <a:rPr lang="en-US" sz="2000" b="1" i="1">
                  <a:solidFill>
                    <a:srgbClr val="0000FF"/>
                  </a:solidFill>
                </a:rPr>
                <a:t>Tóm tắt</a:t>
              </a:r>
            </a:p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Anh có: </a:t>
              </a:r>
            </a:p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Em có: </a:t>
              </a:r>
            </a:p>
          </p:txBody>
        </p:sp>
        <p:grpSp>
          <p:nvGrpSpPr>
            <p:cNvPr id="6167" name="Group 28"/>
            <p:cNvGrpSpPr>
              <a:grpSpLocks/>
            </p:cNvGrpSpPr>
            <p:nvPr/>
          </p:nvGrpSpPr>
          <p:grpSpPr bwMode="auto">
            <a:xfrm>
              <a:off x="672" y="3024"/>
              <a:ext cx="995" cy="96"/>
              <a:chOff x="1152" y="2352"/>
              <a:chExt cx="1056" cy="96"/>
            </a:xfrm>
          </p:grpSpPr>
          <p:sp>
            <p:nvSpPr>
              <p:cNvPr id="6182" name="Line 6"/>
              <p:cNvSpPr>
                <a:spLocks noChangeShapeType="1"/>
              </p:cNvSpPr>
              <p:nvPr/>
            </p:nvSpPr>
            <p:spPr bwMode="auto">
              <a:xfrm>
                <a:off x="1152" y="240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Line 8"/>
              <p:cNvSpPr>
                <a:spLocks noChangeShapeType="1"/>
              </p:cNvSpPr>
              <p:nvPr/>
            </p:nvSpPr>
            <p:spPr bwMode="auto">
              <a:xfrm>
                <a:off x="1152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4" name="Line 9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68" name="Group 27"/>
            <p:cNvGrpSpPr>
              <a:grpSpLocks/>
            </p:cNvGrpSpPr>
            <p:nvPr/>
          </p:nvGrpSpPr>
          <p:grpSpPr bwMode="auto">
            <a:xfrm>
              <a:off x="672" y="2496"/>
              <a:ext cx="1447" cy="96"/>
              <a:chOff x="1152" y="2640"/>
              <a:chExt cx="1536" cy="96"/>
            </a:xfrm>
          </p:grpSpPr>
          <p:sp>
            <p:nvSpPr>
              <p:cNvPr id="6177" name="Line 2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8" name="Line 22"/>
              <p:cNvSpPr>
                <a:spLocks noChangeShapeType="1"/>
              </p:cNvSpPr>
              <p:nvPr/>
            </p:nvSpPr>
            <p:spPr bwMode="auto">
              <a:xfrm>
                <a:off x="1152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9" name="Line 23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Line 24"/>
              <p:cNvSpPr>
                <a:spLocks noChangeShapeType="1"/>
              </p:cNvSpPr>
              <p:nvPr/>
            </p:nvSpPr>
            <p:spPr bwMode="auto">
              <a:xfrm>
                <a:off x="2688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1" name="Line 26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9" name="Line 30"/>
            <p:cNvSpPr>
              <a:spLocks noChangeShapeType="1"/>
            </p:cNvSpPr>
            <p:nvPr/>
          </p:nvSpPr>
          <p:spPr bwMode="auto">
            <a:xfrm>
              <a:off x="678" y="254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31"/>
            <p:cNvSpPr>
              <a:spLocks noChangeShapeType="1"/>
            </p:cNvSpPr>
            <p:nvPr/>
          </p:nvSpPr>
          <p:spPr bwMode="auto">
            <a:xfrm>
              <a:off x="1673" y="259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AutoShape 32"/>
            <p:cNvSpPr>
              <a:spLocks/>
            </p:cNvSpPr>
            <p:nvPr/>
          </p:nvSpPr>
          <p:spPr bwMode="auto">
            <a:xfrm rot="-5400000">
              <a:off x="1848" y="2376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72" name="Text Box 34"/>
            <p:cNvSpPr txBox="1">
              <a:spLocks noChangeArrowheads="1"/>
            </p:cNvSpPr>
            <p:nvPr/>
          </p:nvSpPr>
          <p:spPr bwMode="auto">
            <a:xfrm>
              <a:off x="1584" y="2544"/>
              <a:ext cx="58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7 bưu       ảnh</a:t>
              </a:r>
            </a:p>
          </p:txBody>
        </p:sp>
        <p:sp>
          <p:nvSpPr>
            <p:cNvPr id="6173" name="AutoShape 35"/>
            <p:cNvSpPr>
              <a:spLocks/>
            </p:cNvSpPr>
            <p:nvPr/>
          </p:nvSpPr>
          <p:spPr bwMode="auto">
            <a:xfrm rot="5400000">
              <a:off x="1300" y="1724"/>
              <a:ext cx="192" cy="1447"/>
            </a:xfrm>
            <a:prstGeom prst="leftBrace">
              <a:avLst>
                <a:gd name="adj1" fmla="val 6280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74" name="Text Box 36"/>
            <p:cNvSpPr txBox="1">
              <a:spLocks noChangeArrowheads="1"/>
            </p:cNvSpPr>
            <p:nvPr/>
          </p:nvSpPr>
          <p:spPr bwMode="auto">
            <a:xfrm>
              <a:off x="960" y="2112"/>
              <a:ext cx="13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15 bưu ảnh</a:t>
              </a:r>
            </a:p>
          </p:txBody>
        </p:sp>
        <p:sp>
          <p:nvSpPr>
            <p:cNvPr id="6175" name="AutoShape 37"/>
            <p:cNvSpPr>
              <a:spLocks/>
            </p:cNvSpPr>
            <p:nvPr/>
          </p:nvSpPr>
          <p:spPr bwMode="auto">
            <a:xfrm>
              <a:off x="2261" y="2448"/>
              <a:ext cx="45" cy="672"/>
            </a:xfrm>
            <a:prstGeom prst="rightBrace">
              <a:avLst>
                <a:gd name="adj1" fmla="val 124444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76" name="Text Box 38"/>
            <p:cNvSpPr txBox="1">
              <a:spLocks noChangeArrowheads="1"/>
            </p:cNvSpPr>
            <p:nvPr/>
          </p:nvSpPr>
          <p:spPr bwMode="auto">
            <a:xfrm>
              <a:off x="2208" y="2544"/>
              <a:ext cx="67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? bưu ảnh</a:t>
              </a:r>
            </a:p>
          </p:txBody>
        </p:sp>
      </p:grp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4800600" y="2895600"/>
            <a:ext cx="41148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FF"/>
                </a:solidFill>
              </a:rPr>
              <a:t>                  </a:t>
            </a:r>
            <a:r>
              <a:rPr lang="en-US" sz="2000" b="1" i="1">
                <a:solidFill>
                  <a:srgbClr val="0000FF"/>
                </a:solidFill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Em có số bưu ảnh là: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15 – 7 = 8 (tấm)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Cả hai anh em có số bưu ảnh là: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15 + 8 = 23 (tấm)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Đáp số: 23 tấm bưu ảnh</a:t>
            </a:r>
          </a:p>
        </p:txBody>
      </p:sp>
      <p:sp>
        <p:nvSpPr>
          <p:cNvPr id="6151" name="Text Box 46"/>
          <p:cNvSpPr txBox="1">
            <a:spLocks noChangeArrowheads="1"/>
          </p:cNvSpPr>
          <p:nvPr/>
        </p:nvSpPr>
        <p:spPr bwMode="auto">
          <a:xfrm>
            <a:off x="1676400" y="7459663"/>
            <a:ext cx="1219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152" name="Text Box 49"/>
          <p:cNvSpPr txBox="1">
            <a:spLocks noChangeArrowheads="1"/>
          </p:cNvSpPr>
          <p:nvPr/>
        </p:nvSpPr>
        <p:spPr bwMode="auto">
          <a:xfrm>
            <a:off x="3048000" y="7239000"/>
            <a:ext cx="99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153" name="Text Box 52"/>
          <p:cNvSpPr txBox="1">
            <a:spLocks noChangeArrowheads="1"/>
          </p:cNvSpPr>
          <p:nvPr/>
        </p:nvSpPr>
        <p:spPr bwMode="auto">
          <a:xfrm>
            <a:off x="2667000" y="74676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154" name="Text Box 55"/>
          <p:cNvSpPr txBox="1">
            <a:spLocks noChangeArrowheads="1"/>
          </p:cNvSpPr>
          <p:nvPr/>
        </p:nvSpPr>
        <p:spPr bwMode="auto">
          <a:xfrm>
            <a:off x="2514600" y="74676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155" name="Text Box 58"/>
          <p:cNvSpPr txBox="1">
            <a:spLocks noChangeArrowheads="1"/>
          </p:cNvSpPr>
          <p:nvPr/>
        </p:nvSpPr>
        <p:spPr bwMode="auto">
          <a:xfrm>
            <a:off x="2057400" y="7391400"/>
            <a:ext cx="1828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156" name="Text Box 61"/>
          <p:cNvSpPr txBox="1">
            <a:spLocks noChangeArrowheads="1"/>
          </p:cNvSpPr>
          <p:nvPr/>
        </p:nvSpPr>
        <p:spPr bwMode="auto">
          <a:xfrm>
            <a:off x="3200400" y="7391400"/>
            <a:ext cx="144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157" name="Text Box 71"/>
          <p:cNvSpPr txBox="1">
            <a:spLocks noChangeArrowheads="1"/>
          </p:cNvSpPr>
          <p:nvPr/>
        </p:nvSpPr>
        <p:spPr bwMode="auto">
          <a:xfrm>
            <a:off x="3352800" y="72390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grpSp>
        <p:nvGrpSpPr>
          <p:cNvPr id="6158" name="Group 74"/>
          <p:cNvGrpSpPr>
            <a:grpSpLocks/>
          </p:cNvGrpSpPr>
          <p:nvPr/>
        </p:nvGrpSpPr>
        <p:grpSpPr bwMode="auto">
          <a:xfrm>
            <a:off x="2286000" y="6248400"/>
            <a:ext cx="4343400" cy="609600"/>
            <a:chOff x="1440" y="3936"/>
            <a:chExt cx="2736" cy="384"/>
          </a:xfrm>
        </p:grpSpPr>
        <p:pic>
          <p:nvPicPr>
            <p:cNvPr id="6161" name="Picture 48" descr="eivyrul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0" y="3936"/>
              <a:ext cx="27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2" name="Picture 54" descr="nature007.gif (6160 bytes)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60" y="3941"/>
              <a:ext cx="28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3" name="Picture 63" descr="nature008.gif (6929 bytes)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4" y="3936"/>
              <a:ext cx="23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4" name="Picture 69" descr="nature010.gif (4810 bytes)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80" y="3936"/>
              <a:ext cx="3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5" name="Picture 73" descr="nature009.gif (5950 bytes)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552" y="3936"/>
              <a:ext cx="28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59" name="Picture 75" descr="ccdbemine[1]"/>
          <p:cNvPicPr>
            <a:picLocks noChangeAspect="1" noChangeArrowheads="1"/>
          </p:cNvPicPr>
          <p:nvPr>
            <p:ph sz="half" idx="2"/>
          </p:nvPr>
        </p:nvPicPr>
        <p:blipFill>
          <a:blip r:embed="rId8"/>
          <a:srcRect/>
          <a:stretch>
            <a:fillRect/>
          </a:stretch>
        </p:blipFill>
        <p:spPr>
          <a:xfrm rot="21046421">
            <a:off x="3733800" y="5715000"/>
            <a:ext cx="990600" cy="596900"/>
          </a:xfrm>
          <a:noFill/>
        </p:spPr>
      </p:pic>
      <p:sp>
        <p:nvSpPr>
          <p:cNvPr id="6160" name="Text Box 78"/>
          <p:cNvSpPr txBox="1">
            <a:spLocks noChangeArrowheads="1"/>
          </p:cNvSpPr>
          <p:nvPr/>
        </p:nvSpPr>
        <p:spPr bwMode="auto">
          <a:xfrm rot="-444433">
            <a:off x="4038600" y="5797550"/>
            <a:ext cx="9144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>
                <a:solidFill>
                  <a:srgbClr val="FF0000"/>
                </a:solidFill>
              </a:rPr>
              <a:t>Chúc mừng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pic>
        <p:nvPicPr>
          <p:cNvPr id="7171" name="Picture 3" descr="rgb-on-white-01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8600" y="0"/>
            <a:ext cx="85344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3333FF"/>
                </a:solidFill>
              </a:rPr>
              <a:t>                              </a:t>
            </a:r>
          </a:p>
          <a:p>
            <a:pPr>
              <a:lnSpc>
                <a:spcPct val="125000"/>
              </a:lnSpc>
            </a:pPr>
            <a:r>
              <a:rPr lang="en-US" sz="2000" b="1">
                <a:solidFill>
                  <a:srgbClr val="3333FF"/>
                </a:solidFill>
              </a:rPr>
              <a:t>                                               Toán</a:t>
            </a:r>
          </a:p>
          <a:p>
            <a:pPr>
              <a:lnSpc>
                <a:spcPct val="150000"/>
              </a:lnSpc>
            </a:pPr>
            <a:r>
              <a:rPr lang="en-US" sz="2000" b="1">
                <a:solidFill>
                  <a:srgbClr val="CC00FF"/>
                </a:solidFill>
              </a:rPr>
              <a:t>                              Bài toán giải bằng hai phép tính</a:t>
            </a:r>
          </a:p>
          <a:p>
            <a:pPr>
              <a:lnSpc>
                <a:spcPct val="150000"/>
              </a:lnSpc>
            </a:pPr>
            <a:r>
              <a:rPr lang="en-US" sz="2000" b="1">
                <a:solidFill>
                  <a:srgbClr val="CC00FF"/>
                </a:solidFill>
              </a:rPr>
              <a:t>       </a:t>
            </a:r>
            <a:r>
              <a:rPr lang="en-US" sz="2000" b="1" i="1">
                <a:solidFill>
                  <a:srgbClr val="0000FF"/>
                </a:solidFill>
              </a:rPr>
              <a:t>Bài tập 3:</a:t>
            </a:r>
            <a:r>
              <a:rPr lang="en-US" sz="2000" b="1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FF"/>
                </a:solidFill>
              </a:rPr>
              <a:t>Nêu bài toán theo tóm tắt sau rồi giải bài toán đó:</a:t>
            </a:r>
          </a:p>
          <a:p>
            <a:r>
              <a:rPr lang="en-US" sz="1600"/>
              <a:t>                      </a:t>
            </a:r>
            <a:endParaRPr lang="en-US" sz="2000">
              <a:solidFill>
                <a:srgbClr val="CC00FF"/>
              </a:solidFill>
            </a:endParaRPr>
          </a:p>
          <a:p>
            <a:r>
              <a:rPr lang="en-US" sz="2000" b="1">
                <a:solidFill>
                  <a:srgbClr val="CC00FF"/>
                </a:solidFill>
              </a:rPr>
              <a:t>       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28600" y="2819400"/>
            <a:ext cx="4343400" cy="1317625"/>
            <a:chOff x="1488" y="1152"/>
            <a:chExt cx="2736" cy="830"/>
          </a:xfrm>
        </p:grpSpPr>
        <p:sp>
          <p:nvSpPr>
            <p:cNvPr id="7189" name="Text Box 6"/>
            <p:cNvSpPr txBox="1">
              <a:spLocks noChangeArrowheads="1"/>
            </p:cNvSpPr>
            <p:nvPr/>
          </p:nvSpPr>
          <p:spPr bwMode="auto">
            <a:xfrm>
              <a:off x="1488" y="1248"/>
              <a:ext cx="8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Bao gạo:</a:t>
              </a:r>
            </a:p>
          </p:txBody>
        </p:sp>
        <p:sp>
          <p:nvSpPr>
            <p:cNvPr id="7190" name="Text Box 7"/>
            <p:cNvSpPr txBox="1">
              <a:spLocks noChangeArrowheads="1"/>
            </p:cNvSpPr>
            <p:nvPr/>
          </p:nvSpPr>
          <p:spPr bwMode="auto">
            <a:xfrm>
              <a:off x="1488" y="1728"/>
              <a:ext cx="8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Bao ngô: </a:t>
              </a:r>
            </a:p>
          </p:txBody>
        </p:sp>
        <p:sp>
          <p:nvSpPr>
            <p:cNvPr id="7191" name="Line 8"/>
            <p:cNvSpPr>
              <a:spLocks noChangeShapeType="1"/>
            </p:cNvSpPr>
            <p:nvPr/>
          </p:nvSpPr>
          <p:spPr bwMode="auto">
            <a:xfrm>
              <a:off x="2352" y="144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9"/>
            <p:cNvSpPr>
              <a:spLocks noChangeShapeType="1"/>
            </p:cNvSpPr>
            <p:nvPr/>
          </p:nvSpPr>
          <p:spPr bwMode="auto">
            <a:xfrm>
              <a:off x="2352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10"/>
            <p:cNvSpPr>
              <a:spLocks noChangeShapeType="1"/>
            </p:cNvSpPr>
            <p:nvPr/>
          </p:nvSpPr>
          <p:spPr bwMode="auto">
            <a:xfrm>
              <a:off x="3408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11"/>
            <p:cNvSpPr>
              <a:spLocks noChangeShapeType="1"/>
            </p:cNvSpPr>
            <p:nvPr/>
          </p:nvSpPr>
          <p:spPr bwMode="auto">
            <a:xfrm>
              <a:off x="2352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12"/>
            <p:cNvSpPr>
              <a:spLocks noChangeShapeType="1"/>
            </p:cNvSpPr>
            <p:nvPr/>
          </p:nvSpPr>
          <p:spPr bwMode="auto">
            <a:xfrm>
              <a:off x="2352" y="19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13"/>
            <p:cNvSpPr>
              <a:spLocks noChangeShapeType="1"/>
            </p:cNvSpPr>
            <p:nvPr/>
          </p:nvSpPr>
          <p:spPr bwMode="auto">
            <a:xfrm>
              <a:off x="340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14"/>
            <p:cNvSpPr>
              <a:spLocks noChangeShapeType="1"/>
            </p:cNvSpPr>
            <p:nvPr/>
          </p:nvSpPr>
          <p:spPr bwMode="auto">
            <a:xfrm>
              <a:off x="3408" y="192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15"/>
            <p:cNvSpPr>
              <a:spLocks noChangeShapeType="1"/>
            </p:cNvSpPr>
            <p:nvPr/>
          </p:nvSpPr>
          <p:spPr bwMode="auto">
            <a:xfrm>
              <a:off x="364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16"/>
            <p:cNvSpPr>
              <a:spLocks noChangeShapeType="1"/>
            </p:cNvSpPr>
            <p:nvPr/>
          </p:nvSpPr>
          <p:spPr bwMode="auto">
            <a:xfrm>
              <a:off x="2352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17"/>
            <p:cNvSpPr>
              <a:spLocks noChangeShapeType="1"/>
            </p:cNvSpPr>
            <p:nvPr/>
          </p:nvSpPr>
          <p:spPr bwMode="auto">
            <a:xfrm>
              <a:off x="3408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Arc 18"/>
            <p:cNvSpPr>
              <a:spLocks/>
            </p:cNvSpPr>
            <p:nvPr/>
          </p:nvSpPr>
          <p:spPr bwMode="auto">
            <a:xfrm rot="3226294" flipH="1">
              <a:off x="3460" y="1838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2" name="Text Box 19"/>
            <p:cNvSpPr txBox="1">
              <a:spLocks noChangeArrowheads="1"/>
            </p:cNvSpPr>
            <p:nvPr/>
          </p:nvSpPr>
          <p:spPr bwMode="auto">
            <a:xfrm>
              <a:off x="3360" y="1632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5kg</a:t>
              </a:r>
            </a:p>
          </p:txBody>
        </p:sp>
        <p:sp>
          <p:nvSpPr>
            <p:cNvPr id="7203" name="Text Box 20"/>
            <p:cNvSpPr txBox="1">
              <a:spLocks noChangeArrowheads="1"/>
            </p:cNvSpPr>
            <p:nvPr/>
          </p:nvSpPr>
          <p:spPr bwMode="auto">
            <a:xfrm>
              <a:off x="2640" y="1152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27kg</a:t>
              </a:r>
            </a:p>
          </p:txBody>
        </p:sp>
        <p:sp>
          <p:nvSpPr>
            <p:cNvPr id="7204" name="AutoShape 21"/>
            <p:cNvSpPr>
              <a:spLocks/>
            </p:cNvSpPr>
            <p:nvPr/>
          </p:nvSpPr>
          <p:spPr bwMode="auto">
            <a:xfrm>
              <a:off x="3696" y="1392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5" name="Text Box 22"/>
            <p:cNvSpPr txBox="1">
              <a:spLocks noChangeArrowheads="1"/>
            </p:cNvSpPr>
            <p:nvPr/>
          </p:nvSpPr>
          <p:spPr bwMode="auto">
            <a:xfrm>
              <a:off x="3744" y="1536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? kg</a:t>
              </a:r>
            </a:p>
          </p:txBody>
        </p:sp>
      </p:grp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4114800" y="2438400"/>
            <a:ext cx="5334000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             </a:t>
            </a:r>
            <a:r>
              <a:rPr lang="en-US" sz="2000" b="1" i="1">
                <a:solidFill>
                  <a:srgbClr val="0000FF"/>
                </a:solidFill>
              </a:rPr>
              <a:t>Bài giải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     Số kg ngô có là: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      27 + 5 = 32 (kg)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Tổng số kg gạo và ngô là: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      27 + 32 = 59 (kg)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               Đáp số: 59 kg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7175" name="Text Box 27"/>
          <p:cNvSpPr txBox="1">
            <a:spLocks noChangeArrowheads="1"/>
          </p:cNvSpPr>
          <p:nvPr/>
        </p:nvSpPr>
        <p:spPr bwMode="auto">
          <a:xfrm>
            <a:off x="1295400" y="73914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76" name="Rectangle 31"/>
          <p:cNvSpPr>
            <a:spLocks noChangeArrowheads="1"/>
          </p:cNvSpPr>
          <p:nvPr/>
        </p:nvSpPr>
        <p:spPr bwMode="auto">
          <a:xfrm>
            <a:off x="1371600" y="7315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77" name="Text Box 32"/>
          <p:cNvSpPr txBox="1">
            <a:spLocks noChangeArrowheads="1"/>
          </p:cNvSpPr>
          <p:nvPr/>
        </p:nvSpPr>
        <p:spPr bwMode="auto">
          <a:xfrm>
            <a:off x="1828800" y="71628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78" name="Text Box 35"/>
          <p:cNvSpPr txBox="1">
            <a:spLocks noChangeArrowheads="1"/>
          </p:cNvSpPr>
          <p:nvPr/>
        </p:nvSpPr>
        <p:spPr bwMode="auto">
          <a:xfrm>
            <a:off x="1524000" y="71628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79" name="Text Box 44"/>
          <p:cNvSpPr txBox="1">
            <a:spLocks noChangeArrowheads="1"/>
          </p:cNvSpPr>
          <p:nvPr/>
        </p:nvSpPr>
        <p:spPr bwMode="auto">
          <a:xfrm>
            <a:off x="2057400" y="75438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80" name="Text Box 47"/>
          <p:cNvSpPr txBox="1">
            <a:spLocks noChangeArrowheads="1"/>
          </p:cNvSpPr>
          <p:nvPr/>
        </p:nvSpPr>
        <p:spPr bwMode="auto">
          <a:xfrm>
            <a:off x="2514600" y="7391400"/>
            <a:ext cx="2438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81" name="Text Box 55"/>
          <p:cNvSpPr txBox="1">
            <a:spLocks noChangeArrowheads="1"/>
          </p:cNvSpPr>
          <p:nvPr/>
        </p:nvSpPr>
        <p:spPr bwMode="auto">
          <a:xfrm>
            <a:off x="1219200" y="609600"/>
            <a:ext cx="121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82" name="Text Box 62"/>
          <p:cNvSpPr txBox="1">
            <a:spLocks noChangeArrowheads="1"/>
          </p:cNvSpPr>
          <p:nvPr/>
        </p:nvSpPr>
        <p:spPr bwMode="auto">
          <a:xfrm>
            <a:off x="1676400" y="769620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83" name="Text Box 65"/>
          <p:cNvSpPr txBox="1">
            <a:spLocks noChangeArrowheads="1"/>
          </p:cNvSpPr>
          <p:nvPr/>
        </p:nvSpPr>
        <p:spPr bwMode="auto">
          <a:xfrm>
            <a:off x="1752600" y="73914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84" name="Text Box 69"/>
          <p:cNvSpPr txBox="1">
            <a:spLocks noChangeArrowheads="1"/>
          </p:cNvSpPr>
          <p:nvPr/>
        </p:nvSpPr>
        <p:spPr bwMode="auto">
          <a:xfrm>
            <a:off x="1981200" y="7315200"/>
            <a:ext cx="175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85" name="Text Box 73"/>
          <p:cNvSpPr txBox="1">
            <a:spLocks noChangeArrowheads="1"/>
          </p:cNvSpPr>
          <p:nvPr/>
        </p:nvSpPr>
        <p:spPr bwMode="auto">
          <a:xfrm>
            <a:off x="1524000" y="762000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17482" name="Picture 74" descr="images[20]"/>
          <p:cNvPicPr>
            <a:picLocks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3581400" y="4800600"/>
            <a:ext cx="1676400" cy="762000"/>
          </a:xfrm>
          <a:noFill/>
        </p:spPr>
      </p:pic>
      <p:sp>
        <p:nvSpPr>
          <p:cNvPr id="7187" name="Text Box 78"/>
          <p:cNvSpPr txBox="1">
            <a:spLocks noChangeArrowheads="1"/>
          </p:cNvSpPr>
          <p:nvPr/>
        </p:nvSpPr>
        <p:spPr bwMode="auto">
          <a:xfrm>
            <a:off x="1066800" y="7086600"/>
            <a:ext cx="3200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7188" name="Picture 80" descr="flrule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248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20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pic>
        <p:nvPicPr>
          <p:cNvPr id="8195" name="Picture 4" descr="rgb-on-white-01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grpSp>
        <p:nvGrpSpPr>
          <p:cNvPr id="2" name="Group 146"/>
          <p:cNvGrpSpPr>
            <a:grpSpLocks/>
          </p:cNvGrpSpPr>
          <p:nvPr/>
        </p:nvGrpSpPr>
        <p:grpSpPr bwMode="auto">
          <a:xfrm>
            <a:off x="228600" y="1066800"/>
            <a:ext cx="4648200" cy="2590800"/>
            <a:chOff x="144" y="672"/>
            <a:chExt cx="2928" cy="1632"/>
          </a:xfrm>
        </p:grpSpPr>
        <p:sp>
          <p:nvSpPr>
            <p:cNvPr id="8240" name="Text Box 8"/>
            <p:cNvSpPr txBox="1">
              <a:spLocks noChangeArrowheads="1"/>
            </p:cNvSpPr>
            <p:nvPr/>
          </p:nvSpPr>
          <p:spPr bwMode="auto">
            <a:xfrm>
              <a:off x="2496" y="1440"/>
              <a:ext cx="57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? quả</a:t>
              </a:r>
            </a:p>
          </p:txBody>
        </p:sp>
        <p:grpSp>
          <p:nvGrpSpPr>
            <p:cNvPr id="8241" name="Group 9"/>
            <p:cNvGrpSpPr>
              <a:grpSpLocks/>
            </p:cNvGrpSpPr>
            <p:nvPr/>
          </p:nvGrpSpPr>
          <p:grpSpPr bwMode="auto">
            <a:xfrm>
              <a:off x="2177" y="1907"/>
              <a:ext cx="224" cy="310"/>
              <a:chOff x="912" y="1487"/>
              <a:chExt cx="259" cy="337"/>
            </a:xfrm>
          </p:grpSpPr>
          <p:pic>
            <p:nvPicPr>
              <p:cNvPr id="8323" name="Picture 10" descr="fruit_clipart_apple[1]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24" name="AutoShape 11"/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5" name="Arc 12"/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0 w 21600"/>
                  <a:gd name="T1" fmla="*/ 0 h 20121"/>
                  <a:gd name="T2" fmla="*/ 0 w 21600"/>
                  <a:gd name="T3" fmla="*/ 0 h 20121"/>
                  <a:gd name="T4" fmla="*/ 0 w 21600"/>
                  <a:gd name="T5" fmla="*/ 0 h 201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121"/>
                  <a:gd name="T11" fmla="*/ 21600 w 21600"/>
                  <a:gd name="T12" fmla="*/ 20121 h 201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6" name="AutoShape 13"/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42" name="Group 14"/>
            <p:cNvGrpSpPr>
              <a:grpSpLocks/>
            </p:cNvGrpSpPr>
            <p:nvPr/>
          </p:nvGrpSpPr>
          <p:grpSpPr bwMode="auto">
            <a:xfrm>
              <a:off x="1928" y="1907"/>
              <a:ext cx="224" cy="310"/>
              <a:chOff x="912" y="1487"/>
              <a:chExt cx="259" cy="337"/>
            </a:xfrm>
          </p:grpSpPr>
          <p:pic>
            <p:nvPicPr>
              <p:cNvPr id="8319" name="Picture 15" descr="fruit_clipart_apple[1]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20" name="AutoShape 16"/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1" name="Arc 17"/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0 w 21600"/>
                  <a:gd name="T1" fmla="*/ 0 h 20121"/>
                  <a:gd name="T2" fmla="*/ 0 w 21600"/>
                  <a:gd name="T3" fmla="*/ 0 h 20121"/>
                  <a:gd name="T4" fmla="*/ 0 w 21600"/>
                  <a:gd name="T5" fmla="*/ 0 h 201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121"/>
                  <a:gd name="T11" fmla="*/ 21600 w 21600"/>
                  <a:gd name="T12" fmla="*/ 20121 h 201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2" name="AutoShape 18"/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43" name="Group 19"/>
            <p:cNvGrpSpPr>
              <a:grpSpLocks/>
            </p:cNvGrpSpPr>
            <p:nvPr/>
          </p:nvGrpSpPr>
          <p:grpSpPr bwMode="auto">
            <a:xfrm>
              <a:off x="1679" y="1907"/>
              <a:ext cx="224" cy="310"/>
              <a:chOff x="912" y="1487"/>
              <a:chExt cx="259" cy="337"/>
            </a:xfrm>
          </p:grpSpPr>
          <p:pic>
            <p:nvPicPr>
              <p:cNvPr id="8315" name="Picture 20" descr="fruit_clipart_apple[1]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16" name="AutoShape 21"/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7" name="Arc 22"/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0 w 21600"/>
                  <a:gd name="T1" fmla="*/ 0 h 20121"/>
                  <a:gd name="T2" fmla="*/ 0 w 21600"/>
                  <a:gd name="T3" fmla="*/ 0 h 20121"/>
                  <a:gd name="T4" fmla="*/ 0 w 21600"/>
                  <a:gd name="T5" fmla="*/ 0 h 201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121"/>
                  <a:gd name="T11" fmla="*/ 21600 w 21600"/>
                  <a:gd name="T12" fmla="*/ 20121 h 201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8" name="AutoShape 23"/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44" name="Group 24"/>
            <p:cNvGrpSpPr>
              <a:grpSpLocks/>
            </p:cNvGrpSpPr>
            <p:nvPr/>
          </p:nvGrpSpPr>
          <p:grpSpPr bwMode="auto">
            <a:xfrm>
              <a:off x="1430" y="1907"/>
              <a:ext cx="224" cy="310"/>
              <a:chOff x="912" y="1487"/>
              <a:chExt cx="259" cy="337"/>
            </a:xfrm>
          </p:grpSpPr>
          <p:pic>
            <p:nvPicPr>
              <p:cNvPr id="8311" name="Picture 25" descr="fruit_clipart_apple[1]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12" name="AutoShape 26"/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3" name="Arc 27"/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0 w 21600"/>
                  <a:gd name="T1" fmla="*/ 0 h 20121"/>
                  <a:gd name="T2" fmla="*/ 0 w 21600"/>
                  <a:gd name="T3" fmla="*/ 0 h 20121"/>
                  <a:gd name="T4" fmla="*/ 0 w 21600"/>
                  <a:gd name="T5" fmla="*/ 0 h 201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121"/>
                  <a:gd name="T11" fmla="*/ 21600 w 21600"/>
                  <a:gd name="T12" fmla="*/ 20121 h 201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4" name="AutoShape 28"/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45" name="Group 29"/>
            <p:cNvGrpSpPr>
              <a:grpSpLocks/>
            </p:cNvGrpSpPr>
            <p:nvPr/>
          </p:nvGrpSpPr>
          <p:grpSpPr bwMode="auto">
            <a:xfrm>
              <a:off x="1181" y="1907"/>
              <a:ext cx="224" cy="310"/>
              <a:chOff x="912" y="1487"/>
              <a:chExt cx="259" cy="337"/>
            </a:xfrm>
          </p:grpSpPr>
          <p:pic>
            <p:nvPicPr>
              <p:cNvPr id="8307" name="Picture 30" descr="fruit_clipart_apple[1]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08" name="AutoShape 31"/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9" name="Arc 32"/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0 w 21600"/>
                  <a:gd name="T1" fmla="*/ 0 h 20121"/>
                  <a:gd name="T2" fmla="*/ 0 w 21600"/>
                  <a:gd name="T3" fmla="*/ 0 h 20121"/>
                  <a:gd name="T4" fmla="*/ 0 w 21600"/>
                  <a:gd name="T5" fmla="*/ 0 h 201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121"/>
                  <a:gd name="T11" fmla="*/ 21600 w 21600"/>
                  <a:gd name="T12" fmla="*/ 20121 h 201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0" name="AutoShape 33"/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46" name="Group 34"/>
            <p:cNvGrpSpPr>
              <a:grpSpLocks/>
            </p:cNvGrpSpPr>
            <p:nvPr/>
          </p:nvGrpSpPr>
          <p:grpSpPr bwMode="auto">
            <a:xfrm>
              <a:off x="932" y="1907"/>
              <a:ext cx="224" cy="310"/>
              <a:chOff x="912" y="1487"/>
              <a:chExt cx="259" cy="337"/>
            </a:xfrm>
          </p:grpSpPr>
          <p:pic>
            <p:nvPicPr>
              <p:cNvPr id="8303" name="Picture 35" descr="fruit_clipart_apple[1]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04" name="AutoShape 36"/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5" name="Arc 37"/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0 w 21600"/>
                  <a:gd name="T1" fmla="*/ 0 h 20121"/>
                  <a:gd name="T2" fmla="*/ 0 w 21600"/>
                  <a:gd name="T3" fmla="*/ 0 h 20121"/>
                  <a:gd name="T4" fmla="*/ 0 w 21600"/>
                  <a:gd name="T5" fmla="*/ 0 h 201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121"/>
                  <a:gd name="T11" fmla="*/ 21600 w 21600"/>
                  <a:gd name="T12" fmla="*/ 20121 h 201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6" name="AutoShape 38"/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47" name="Group 39"/>
            <p:cNvGrpSpPr>
              <a:grpSpLocks/>
            </p:cNvGrpSpPr>
            <p:nvPr/>
          </p:nvGrpSpPr>
          <p:grpSpPr bwMode="auto">
            <a:xfrm>
              <a:off x="683" y="1907"/>
              <a:ext cx="224" cy="310"/>
              <a:chOff x="912" y="1487"/>
              <a:chExt cx="259" cy="337"/>
            </a:xfrm>
          </p:grpSpPr>
          <p:pic>
            <p:nvPicPr>
              <p:cNvPr id="8299" name="Picture 40" descr="fruit_clipart_apple[1]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00" name="AutoShape 41"/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1" name="Arc 42"/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0 w 21600"/>
                  <a:gd name="T1" fmla="*/ 0 h 20121"/>
                  <a:gd name="T2" fmla="*/ 0 w 21600"/>
                  <a:gd name="T3" fmla="*/ 0 h 20121"/>
                  <a:gd name="T4" fmla="*/ 0 w 21600"/>
                  <a:gd name="T5" fmla="*/ 0 h 201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121"/>
                  <a:gd name="T11" fmla="*/ 21600 w 21600"/>
                  <a:gd name="T12" fmla="*/ 20121 h 201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2" name="AutoShape 43"/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48" name="Group 44"/>
            <p:cNvGrpSpPr>
              <a:grpSpLocks/>
            </p:cNvGrpSpPr>
            <p:nvPr/>
          </p:nvGrpSpPr>
          <p:grpSpPr bwMode="auto">
            <a:xfrm>
              <a:off x="434" y="1907"/>
              <a:ext cx="224" cy="310"/>
              <a:chOff x="912" y="1487"/>
              <a:chExt cx="259" cy="337"/>
            </a:xfrm>
          </p:grpSpPr>
          <p:pic>
            <p:nvPicPr>
              <p:cNvPr id="8295" name="Picture 45" descr="fruit_clipart_apple[1]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296" name="AutoShape 46"/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7" name="Arc 47"/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0 w 21600"/>
                  <a:gd name="T1" fmla="*/ 0 h 20121"/>
                  <a:gd name="T2" fmla="*/ 0 w 21600"/>
                  <a:gd name="T3" fmla="*/ 0 h 20121"/>
                  <a:gd name="T4" fmla="*/ 0 w 21600"/>
                  <a:gd name="T5" fmla="*/ 0 h 201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121"/>
                  <a:gd name="T11" fmla="*/ 21600 w 21600"/>
                  <a:gd name="T12" fmla="*/ 20121 h 201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8" name="AutoShape 48"/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49" name="Group 49"/>
            <p:cNvGrpSpPr>
              <a:grpSpLocks/>
            </p:cNvGrpSpPr>
            <p:nvPr/>
          </p:nvGrpSpPr>
          <p:grpSpPr bwMode="auto">
            <a:xfrm>
              <a:off x="185" y="1907"/>
              <a:ext cx="249" cy="310"/>
              <a:chOff x="912" y="1487"/>
              <a:chExt cx="259" cy="337"/>
            </a:xfrm>
          </p:grpSpPr>
          <p:pic>
            <p:nvPicPr>
              <p:cNvPr id="8291" name="Picture 50" descr="fruit_clipart_apple[1]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292" name="AutoShape 51"/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3" name="Arc 52"/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0 w 21600"/>
                  <a:gd name="T1" fmla="*/ 0 h 20121"/>
                  <a:gd name="T2" fmla="*/ 0 w 21600"/>
                  <a:gd name="T3" fmla="*/ 0 h 20121"/>
                  <a:gd name="T4" fmla="*/ 0 w 21600"/>
                  <a:gd name="T5" fmla="*/ 0 h 201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121"/>
                  <a:gd name="T11" fmla="*/ 21600 w 21600"/>
                  <a:gd name="T12" fmla="*/ 20121 h 201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4" name="AutoShape 53"/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8250" name="Line 54"/>
            <p:cNvSpPr>
              <a:spLocks noChangeShapeType="1"/>
            </p:cNvSpPr>
            <p:nvPr/>
          </p:nvSpPr>
          <p:spPr bwMode="auto">
            <a:xfrm>
              <a:off x="144" y="1862"/>
              <a:ext cx="0" cy="442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1" name="Line 55"/>
            <p:cNvSpPr>
              <a:spLocks noChangeShapeType="1"/>
            </p:cNvSpPr>
            <p:nvPr/>
          </p:nvSpPr>
          <p:spPr bwMode="auto">
            <a:xfrm>
              <a:off x="144" y="1862"/>
              <a:ext cx="1286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2" name="Line 56"/>
            <p:cNvSpPr>
              <a:spLocks noChangeShapeType="1"/>
            </p:cNvSpPr>
            <p:nvPr/>
          </p:nvSpPr>
          <p:spPr bwMode="auto">
            <a:xfrm>
              <a:off x="1430" y="1862"/>
              <a:ext cx="0" cy="442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3" name="Line 57"/>
            <p:cNvSpPr>
              <a:spLocks noChangeShapeType="1"/>
            </p:cNvSpPr>
            <p:nvPr/>
          </p:nvSpPr>
          <p:spPr bwMode="auto">
            <a:xfrm>
              <a:off x="144" y="2304"/>
              <a:ext cx="1286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54" name="Group 58"/>
            <p:cNvGrpSpPr>
              <a:grpSpLocks/>
            </p:cNvGrpSpPr>
            <p:nvPr/>
          </p:nvGrpSpPr>
          <p:grpSpPr bwMode="auto">
            <a:xfrm>
              <a:off x="144" y="1200"/>
              <a:ext cx="1286" cy="398"/>
              <a:chOff x="144" y="1104"/>
              <a:chExt cx="1286" cy="398"/>
            </a:xfrm>
          </p:grpSpPr>
          <p:grpSp>
            <p:nvGrpSpPr>
              <p:cNvPr id="8262" name="Group 59"/>
              <p:cNvGrpSpPr>
                <a:grpSpLocks/>
              </p:cNvGrpSpPr>
              <p:nvPr/>
            </p:nvGrpSpPr>
            <p:grpSpPr bwMode="auto">
              <a:xfrm>
                <a:off x="1152" y="1116"/>
                <a:ext cx="224" cy="310"/>
                <a:chOff x="912" y="1487"/>
                <a:chExt cx="259" cy="337"/>
              </a:xfrm>
            </p:grpSpPr>
            <p:pic>
              <p:nvPicPr>
                <p:cNvPr id="8287" name="Picture 60" descr="fruit_clipart_apple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912" y="1536"/>
                  <a:ext cx="25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8288" name="AutoShape 61"/>
                <p:cNvSpPr>
                  <a:spLocks noChangeArrowheads="1"/>
                </p:cNvSpPr>
                <p:nvPr/>
              </p:nvSpPr>
              <p:spPr bwMode="auto">
                <a:xfrm rot="4727499" flipV="1">
                  <a:off x="1085" y="1521"/>
                  <a:ext cx="48" cy="86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289" name="Arc 62"/>
                <p:cNvSpPr>
                  <a:spLocks/>
                </p:cNvSpPr>
                <p:nvPr/>
              </p:nvSpPr>
              <p:spPr bwMode="auto">
                <a:xfrm rot="10529421" flipV="1">
                  <a:off x="1056" y="1487"/>
                  <a:ext cx="59" cy="95"/>
                </a:xfrm>
                <a:custGeom>
                  <a:avLst/>
                  <a:gdLst>
                    <a:gd name="T0" fmla="*/ 0 w 21600"/>
                    <a:gd name="T1" fmla="*/ 0 h 20121"/>
                    <a:gd name="T2" fmla="*/ 0 w 21600"/>
                    <a:gd name="T3" fmla="*/ 0 h 20121"/>
                    <a:gd name="T4" fmla="*/ 0 w 21600"/>
                    <a:gd name="T5" fmla="*/ 0 h 2012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0121"/>
                    <a:gd name="T11" fmla="*/ 21600 w 21600"/>
                    <a:gd name="T12" fmla="*/ 20121 h 201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0121" fill="none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</a:path>
                    <a:path w="21600" h="20121" stroke="0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  <a:lnTo>
                        <a:pt x="0" y="20121"/>
                      </a:lnTo>
                      <a:lnTo>
                        <a:pt x="7855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290" name="AutoShape 63"/>
                <p:cNvSpPr>
                  <a:spLocks noChangeArrowheads="1"/>
                </p:cNvSpPr>
                <p:nvPr/>
              </p:nvSpPr>
              <p:spPr bwMode="auto">
                <a:xfrm rot="5535161" flipV="1">
                  <a:off x="977" y="1519"/>
                  <a:ext cx="48" cy="81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8263" name="Group 64"/>
              <p:cNvGrpSpPr>
                <a:grpSpLocks/>
              </p:cNvGrpSpPr>
              <p:nvPr/>
            </p:nvGrpSpPr>
            <p:grpSpPr bwMode="auto">
              <a:xfrm>
                <a:off x="912" y="1116"/>
                <a:ext cx="224" cy="310"/>
                <a:chOff x="912" y="1487"/>
                <a:chExt cx="259" cy="337"/>
              </a:xfrm>
            </p:grpSpPr>
            <p:pic>
              <p:nvPicPr>
                <p:cNvPr id="8283" name="Picture 65" descr="fruit_clipart_apple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912" y="1536"/>
                  <a:ext cx="25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8284" name="AutoShape 66"/>
                <p:cNvSpPr>
                  <a:spLocks noChangeArrowheads="1"/>
                </p:cNvSpPr>
                <p:nvPr/>
              </p:nvSpPr>
              <p:spPr bwMode="auto">
                <a:xfrm rot="4727499" flipV="1">
                  <a:off x="1085" y="1521"/>
                  <a:ext cx="48" cy="86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285" name="Arc 67"/>
                <p:cNvSpPr>
                  <a:spLocks/>
                </p:cNvSpPr>
                <p:nvPr/>
              </p:nvSpPr>
              <p:spPr bwMode="auto">
                <a:xfrm rot="10529421" flipV="1">
                  <a:off x="1056" y="1487"/>
                  <a:ext cx="59" cy="95"/>
                </a:xfrm>
                <a:custGeom>
                  <a:avLst/>
                  <a:gdLst>
                    <a:gd name="T0" fmla="*/ 0 w 21600"/>
                    <a:gd name="T1" fmla="*/ 0 h 20121"/>
                    <a:gd name="T2" fmla="*/ 0 w 21600"/>
                    <a:gd name="T3" fmla="*/ 0 h 20121"/>
                    <a:gd name="T4" fmla="*/ 0 w 21600"/>
                    <a:gd name="T5" fmla="*/ 0 h 2012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0121"/>
                    <a:gd name="T11" fmla="*/ 21600 w 21600"/>
                    <a:gd name="T12" fmla="*/ 20121 h 201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0121" fill="none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</a:path>
                    <a:path w="21600" h="20121" stroke="0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  <a:lnTo>
                        <a:pt x="0" y="20121"/>
                      </a:lnTo>
                      <a:lnTo>
                        <a:pt x="7855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286" name="AutoShape 68"/>
                <p:cNvSpPr>
                  <a:spLocks noChangeArrowheads="1"/>
                </p:cNvSpPr>
                <p:nvPr/>
              </p:nvSpPr>
              <p:spPr bwMode="auto">
                <a:xfrm rot="5535161" flipV="1">
                  <a:off x="977" y="1519"/>
                  <a:ext cx="48" cy="81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8264" name="Group 69"/>
              <p:cNvGrpSpPr>
                <a:grpSpLocks/>
              </p:cNvGrpSpPr>
              <p:nvPr/>
            </p:nvGrpSpPr>
            <p:grpSpPr bwMode="auto">
              <a:xfrm>
                <a:off x="672" y="1116"/>
                <a:ext cx="224" cy="310"/>
                <a:chOff x="912" y="1487"/>
                <a:chExt cx="259" cy="337"/>
              </a:xfrm>
            </p:grpSpPr>
            <p:pic>
              <p:nvPicPr>
                <p:cNvPr id="8279" name="Picture 70" descr="fruit_clipart_apple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912" y="1536"/>
                  <a:ext cx="25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8280" name="AutoShape 71"/>
                <p:cNvSpPr>
                  <a:spLocks noChangeArrowheads="1"/>
                </p:cNvSpPr>
                <p:nvPr/>
              </p:nvSpPr>
              <p:spPr bwMode="auto">
                <a:xfrm rot="4727499" flipV="1">
                  <a:off x="1085" y="1521"/>
                  <a:ext cx="48" cy="86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281" name="Arc 72"/>
                <p:cNvSpPr>
                  <a:spLocks/>
                </p:cNvSpPr>
                <p:nvPr/>
              </p:nvSpPr>
              <p:spPr bwMode="auto">
                <a:xfrm rot="10529421" flipV="1">
                  <a:off x="1056" y="1487"/>
                  <a:ext cx="59" cy="95"/>
                </a:xfrm>
                <a:custGeom>
                  <a:avLst/>
                  <a:gdLst>
                    <a:gd name="T0" fmla="*/ 0 w 21600"/>
                    <a:gd name="T1" fmla="*/ 0 h 20121"/>
                    <a:gd name="T2" fmla="*/ 0 w 21600"/>
                    <a:gd name="T3" fmla="*/ 0 h 20121"/>
                    <a:gd name="T4" fmla="*/ 0 w 21600"/>
                    <a:gd name="T5" fmla="*/ 0 h 2012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0121"/>
                    <a:gd name="T11" fmla="*/ 21600 w 21600"/>
                    <a:gd name="T12" fmla="*/ 20121 h 201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0121" fill="none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</a:path>
                    <a:path w="21600" h="20121" stroke="0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  <a:lnTo>
                        <a:pt x="0" y="20121"/>
                      </a:lnTo>
                      <a:lnTo>
                        <a:pt x="7855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282" name="AutoShape 73"/>
                <p:cNvSpPr>
                  <a:spLocks noChangeArrowheads="1"/>
                </p:cNvSpPr>
                <p:nvPr/>
              </p:nvSpPr>
              <p:spPr bwMode="auto">
                <a:xfrm rot="5535161" flipV="1">
                  <a:off x="977" y="1519"/>
                  <a:ext cx="48" cy="81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8265" name="Group 74"/>
              <p:cNvGrpSpPr>
                <a:grpSpLocks/>
              </p:cNvGrpSpPr>
              <p:nvPr/>
            </p:nvGrpSpPr>
            <p:grpSpPr bwMode="auto">
              <a:xfrm>
                <a:off x="432" y="1116"/>
                <a:ext cx="224" cy="310"/>
                <a:chOff x="912" y="1487"/>
                <a:chExt cx="259" cy="337"/>
              </a:xfrm>
            </p:grpSpPr>
            <p:pic>
              <p:nvPicPr>
                <p:cNvPr id="8275" name="Picture 75" descr="fruit_clipart_apple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912" y="1536"/>
                  <a:ext cx="25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8276" name="AutoShape 76"/>
                <p:cNvSpPr>
                  <a:spLocks noChangeArrowheads="1"/>
                </p:cNvSpPr>
                <p:nvPr/>
              </p:nvSpPr>
              <p:spPr bwMode="auto">
                <a:xfrm rot="4727499" flipV="1">
                  <a:off x="1085" y="1521"/>
                  <a:ext cx="48" cy="86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277" name="Arc 77"/>
                <p:cNvSpPr>
                  <a:spLocks/>
                </p:cNvSpPr>
                <p:nvPr/>
              </p:nvSpPr>
              <p:spPr bwMode="auto">
                <a:xfrm rot="10529421" flipV="1">
                  <a:off x="1056" y="1487"/>
                  <a:ext cx="59" cy="95"/>
                </a:xfrm>
                <a:custGeom>
                  <a:avLst/>
                  <a:gdLst>
                    <a:gd name="T0" fmla="*/ 0 w 21600"/>
                    <a:gd name="T1" fmla="*/ 0 h 20121"/>
                    <a:gd name="T2" fmla="*/ 0 w 21600"/>
                    <a:gd name="T3" fmla="*/ 0 h 20121"/>
                    <a:gd name="T4" fmla="*/ 0 w 21600"/>
                    <a:gd name="T5" fmla="*/ 0 h 2012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0121"/>
                    <a:gd name="T11" fmla="*/ 21600 w 21600"/>
                    <a:gd name="T12" fmla="*/ 20121 h 201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0121" fill="none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</a:path>
                    <a:path w="21600" h="20121" stroke="0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  <a:lnTo>
                        <a:pt x="0" y="20121"/>
                      </a:lnTo>
                      <a:lnTo>
                        <a:pt x="7855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278" name="AutoShape 78"/>
                <p:cNvSpPr>
                  <a:spLocks noChangeArrowheads="1"/>
                </p:cNvSpPr>
                <p:nvPr/>
              </p:nvSpPr>
              <p:spPr bwMode="auto">
                <a:xfrm rot="5535161" flipV="1">
                  <a:off x="977" y="1519"/>
                  <a:ext cx="48" cy="81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8266" name="Group 79"/>
              <p:cNvGrpSpPr>
                <a:grpSpLocks/>
              </p:cNvGrpSpPr>
              <p:nvPr/>
            </p:nvGrpSpPr>
            <p:grpSpPr bwMode="auto">
              <a:xfrm>
                <a:off x="192" y="1116"/>
                <a:ext cx="249" cy="310"/>
                <a:chOff x="912" y="1487"/>
                <a:chExt cx="259" cy="337"/>
              </a:xfrm>
            </p:grpSpPr>
            <p:pic>
              <p:nvPicPr>
                <p:cNvPr id="8271" name="Picture 80" descr="fruit_clipart_apple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912" y="1536"/>
                  <a:ext cx="25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8272" name="AutoShape 81"/>
                <p:cNvSpPr>
                  <a:spLocks noChangeArrowheads="1"/>
                </p:cNvSpPr>
                <p:nvPr/>
              </p:nvSpPr>
              <p:spPr bwMode="auto">
                <a:xfrm rot="4727499" flipV="1">
                  <a:off x="1085" y="1521"/>
                  <a:ext cx="48" cy="86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273" name="Arc 82"/>
                <p:cNvSpPr>
                  <a:spLocks/>
                </p:cNvSpPr>
                <p:nvPr/>
              </p:nvSpPr>
              <p:spPr bwMode="auto">
                <a:xfrm rot="10529421" flipV="1">
                  <a:off x="1056" y="1487"/>
                  <a:ext cx="59" cy="95"/>
                </a:xfrm>
                <a:custGeom>
                  <a:avLst/>
                  <a:gdLst>
                    <a:gd name="T0" fmla="*/ 0 w 21600"/>
                    <a:gd name="T1" fmla="*/ 0 h 20121"/>
                    <a:gd name="T2" fmla="*/ 0 w 21600"/>
                    <a:gd name="T3" fmla="*/ 0 h 20121"/>
                    <a:gd name="T4" fmla="*/ 0 w 21600"/>
                    <a:gd name="T5" fmla="*/ 0 h 2012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0121"/>
                    <a:gd name="T11" fmla="*/ 21600 w 21600"/>
                    <a:gd name="T12" fmla="*/ 20121 h 201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0121" fill="none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</a:path>
                    <a:path w="21600" h="20121" stroke="0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  <a:lnTo>
                        <a:pt x="0" y="20121"/>
                      </a:lnTo>
                      <a:lnTo>
                        <a:pt x="7855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274" name="AutoShape 83"/>
                <p:cNvSpPr>
                  <a:spLocks noChangeArrowheads="1"/>
                </p:cNvSpPr>
                <p:nvPr/>
              </p:nvSpPr>
              <p:spPr bwMode="auto">
                <a:xfrm rot="5535161" flipV="1">
                  <a:off x="977" y="1519"/>
                  <a:ext cx="48" cy="81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8267" name="Line 84"/>
              <p:cNvSpPr>
                <a:spLocks noChangeShapeType="1"/>
              </p:cNvSpPr>
              <p:nvPr/>
            </p:nvSpPr>
            <p:spPr bwMode="auto">
              <a:xfrm>
                <a:off x="144" y="1104"/>
                <a:ext cx="0" cy="398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8" name="Line 85"/>
              <p:cNvSpPr>
                <a:spLocks noChangeShapeType="1"/>
              </p:cNvSpPr>
              <p:nvPr/>
            </p:nvSpPr>
            <p:spPr bwMode="auto">
              <a:xfrm>
                <a:off x="144" y="1104"/>
                <a:ext cx="128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9" name="Line 86"/>
              <p:cNvSpPr>
                <a:spLocks noChangeShapeType="1"/>
              </p:cNvSpPr>
              <p:nvPr/>
            </p:nvSpPr>
            <p:spPr bwMode="auto">
              <a:xfrm>
                <a:off x="1430" y="1104"/>
                <a:ext cx="0" cy="398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Line 87"/>
              <p:cNvSpPr>
                <a:spLocks noChangeShapeType="1"/>
              </p:cNvSpPr>
              <p:nvPr/>
            </p:nvSpPr>
            <p:spPr bwMode="auto">
              <a:xfrm>
                <a:off x="144" y="1502"/>
                <a:ext cx="128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55" name="Line 88"/>
            <p:cNvSpPr>
              <a:spLocks noChangeShapeType="1"/>
            </p:cNvSpPr>
            <p:nvPr/>
          </p:nvSpPr>
          <p:spPr bwMode="auto">
            <a:xfrm>
              <a:off x="1430" y="1862"/>
              <a:ext cx="996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6" name="Line 89"/>
            <p:cNvSpPr>
              <a:spLocks noChangeShapeType="1"/>
            </p:cNvSpPr>
            <p:nvPr/>
          </p:nvSpPr>
          <p:spPr bwMode="auto">
            <a:xfrm>
              <a:off x="1430" y="2304"/>
              <a:ext cx="996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7" name="Line 90"/>
            <p:cNvSpPr>
              <a:spLocks noChangeShapeType="1"/>
            </p:cNvSpPr>
            <p:nvPr/>
          </p:nvSpPr>
          <p:spPr bwMode="auto">
            <a:xfrm>
              <a:off x="2426" y="1862"/>
              <a:ext cx="0" cy="442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8" name="AutoShape 91"/>
            <p:cNvSpPr>
              <a:spLocks/>
            </p:cNvSpPr>
            <p:nvPr/>
          </p:nvSpPr>
          <p:spPr bwMode="auto">
            <a:xfrm>
              <a:off x="2400" y="1104"/>
              <a:ext cx="192" cy="1200"/>
            </a:xfrm>
            <a:prstGeom prst="rightBrace">
              <a:avLst>
                <a:gd name="adj1" fmla="val 52083"/>
                <a:gd name="adj2" fmla="val 50000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59" name="Line 92"/>
            <p:cNvSpPr>
              <a:spLocks noChangeShapeType="1"/>
            </p:cNvSpPr>
            <p:nvPr/>
          </p:nvSpPr>
          <p:spPr bwMode="auto">
            <a:xfrm>
              <a:off x="1440" y="1584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0" name="Line 93"/>
            <p:cNvSpPr>
              <a:spLocks noChangeShapeType="1"/>
            </p:cNvSpPr>
            <p:nvPr/>
          </p:nvSpPr>
          <p:spPr bwMode="auto">
            <a:xfrm>
              <a:off x="144" y="1584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1" name="Text Box 94"/>
            <p:cNvSpPr txBox="1">
              <a:spLocks noChangeArrowheads="1"/>
            </p:cNvSpPr>
            <p:nvPr/>
          </p:nvSpPr>
          <p:spPr bwMode="auto">
            <a:xfrm>
              <a:off x="288" y="672"/>
              <a:ext cx="8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00FF"/>
                  </a:solidFill>
                </a:rPr>
                <a:t>Bài 1</a:t>
              </a:r>
            </a:p>
          </p:txBody>
        </p:sp>
      </p:grpSp>
      <p:sp>
        <p:nvSpPr>
          <p:cNvPr id="8197" name="WordArt 95"/>
          <p:cNvSpPr>
            <a:spLocks noChangeArrowheads="1" noChangeShapeType="1" noTextEdit="1"/>
          </p:cNvSpPr>
          <p:nvPr/>
        </p:nvSpPr>
        <p:spPr bwMode="auto">
          <a:xfrm>
            <a:off x="2743200" y="152400"/>
            <a:ext cx="4572000" cy="6858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vi-VN" sz="32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Arial"/>
                <a:cs typeface="Arial"/>
              </a:rPr>
              <a:t>Trò chơi</a:t>
            </a:r>
            <a:endParaRPr lang="en-US" sz="32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sp>
        <p:nvSpPr>
          <p:cNvPr id="58497" name="Text Box 129"/>
          <p:cNvSpPr txBox="1">
            <a:spLocks noChangeArrowheads="1"/>
          </p:cNvSpPr>
          <p:nvPr/>
        </p:nvSpPr>
        <p:spPr bwMode="auto">
          <a:xfrm>
            <a:off x="4953000" y="1143000"/>
            <a:ext cx="4191000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1" i="1">
                <a:solidFill>
                  <a:srgbClr val="0000FF"/>
                </a:solidFill>
              </a:rPr>
              <a:t>                Bài giải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Hàng dưới có số quả táo là: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5 + 4 = 9 (quả)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Cả hai hàng có số quả táo là: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5 + 9 = 13 (quả)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       Đáp số: 13 quả táo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58498" name="Text Box 130"/>
          <p:cNvSpPr txBox="1">
            <a:spLocks noChangeArrowheads="1"/>
          </p:cNvSpPr>
          <p:nvPr/>
        </p:nvSpPr>
        <p:spPr bwMode="auto">
          <a:xfrm>
            <a:off x="4953000" y="3962400"/>
            <a:ext cx="41910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1" i="1">
                <a:solidFill>
                  <a:srgbClr val="0000FF"/>
                </a:solidFill>
              </a:rPr>
              <a:t>                Bài giải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Hàng trên có số quả dứa là: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9 – 4 = 5 (quả)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Cả hai hàng có số quả dứa là: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9 + 5 = 13 (quả)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                   Đáp số: 13 quả dứa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</a:endParaRPr>
          </a:p>
        </p:txBody>
      </p:sp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2286000" y="2971800"/>
            <a:ext cx="1600200" cy="685800"/>
            <a:chOff x="-96" y="144"/>
            <a:chExt cx="1008" cy="432"/>
          </a:xfrm>
        </p:grpSpPr>
        <p:sp>
          <p:nvSpPr>
            <p:cNvPr id="8238" name="Rectangle 132"/>
            <p:cNvSpPr>
              <a:spLocks noChangeArrowheads="1"/>
            </p:cNvSpPr>
            <p:nvPr/>
          </p:nvSpPr>
          <p:spPr bwMode="auto">
            <a:xfrm>
              <a:off x="-96" y="144"/>
              <a:ext cx="1008" cy="43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39" name="Text Box 133"/>
            <p:cNvSpPr txBox="1">
              <a:spLocks noChangeArrowheads="1"/>
            </p:cNvSpPr>
            <p:nvPr/>
          </p:nvSpPr>
          <p:spPr bwMode="auto">
            <a:xfrm>
              <a:off x="96" y="240"/>
              <a:ext cx="6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4 quả</a:t>
              </a:r>
            </a:p>
          </p:txBody>
        </p:sp>
      </p:grpSp>
      <p:grpSp>
        <p:nvGrpSpPr>
          <p:cNvPr id="19" name="Group 150"/>
          <p:cNvGrpSpPr>
            <a:grpSpLocks/>
          </p:cNvGrpSpPr>
          <p:nvPr/>
        </p:nvGrpSpPr>
        <p:grpSpPr bwMode="auto">
          <a:xfrm>
            <a:off x="304800" y="3962400"/>
            <a:ext cx="4648200" cy="3538538"/>
            <a:chOff x="192" y="2496"/>
            <a:chExt cx="2928" cy="2229"/>
          </a:xfrm>
        </p:grpSpPr>
        <p:sp>
          <p:nvSpPr>
            <p:cNvPr id="8205" name="Text Box 113"/>
            <p:cNvSpPr txBox="1">
              <a:spLocks noChangeArrowheads="1"/>
            </p:cNvSpPr>
            <p:nvPr/>
          </p:nvSpPr>
          <p:spPr bwMode="auto">
            <a:xfrm>
              <a:off x="241" y="2496"/>
              <a:ext cx="6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00FF"/>
                  </a:solidFill>
                </a:rPr>
                <a:t>Bài 2</a:t>
              </a:r>
            </a:p>
          </p:txBody>
        </p:sp>
        <p:sp>
          <p:nvSpPr>
            <p:cNvPr id="8206" name="Text Box 97"/>
            <p:cNvSpPr txBox="1">
              <a:spLocks noChangeArrowheads="1"/>
            </p:cNvSpPr>
            <p:nvPr/>
          </p:nvSpPr>
          <p:spPr bwMode="auto">
            <a:xfrm>
              <a:off x="2583" y="3221"/>
              <a:ext cx="537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? quả</a:t>
              </a:r>
            </a:p>
            <a:p>
              <a:pPr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8207" name="Line 98"/>
            <p:cNvSpPr>
              <a:spLocks noChangeShapeType="1"/>
            </p:cNvSpPr>
            <p:nvPr/>
          </p:nvSpPr>
          <p:spPr bwMode="auto">
            <a:xfrm>
              <a:off x="192" y="2956"/>
              <a:ext cx="0" cy="405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99"/>
            <p:cNvSpPr>
              <a:spLocks noChangeShapeType="1"/>
            </p:cNvSpPr>
            <p:nvPr/>
          </p:nvSpPr>
          <p:spPr bwMode="auto">
            <a:xfrm>
              <a:off x="192" y="2956"/>
              <a:ext cx="1307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Line 100"/>
            <p:cNvSpPr>
              <a:spLocks noChangeShapeType="1"/>
            </p:cNvSpPr>
            <p:nvPr/>
          </p:nvSpPr>
          <p:spPr bwMode="auto">
            <a:xfrm>
              <a:off x="1499" y="2956"/>
              <a:ext cx="0" cy="405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Line 101"/>
            <p:cNvSpPr>
              <a:spLocks noChangeShapeType="1"/>
            </p:cNvSpPr>
            <p:nvPr/>
          </p:nvSpPr>
          <p:spPr bwMode="auto">
            <a:xfrm>
              <a:off x="192" y="3377"/>
              <a:ext cx="1307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11" name="Group 102"/>
            <p:cNvGrpSpPr>
              <a:grpSpLocks/>
            </p:cNvGrpSpPr>
            <p:nvPr/>
          </p:nvGrpSpPr>
          <p:grpSpPr bwMode="auto">
            <a:xfrm>
              <a:off x="192" y="3688"/>
              <a:ext cx="2320" cy="405"/>
              <a:chOff x="144" y="3696"/>
              <a:chExt cx="2282" cy="376"/>
            </a:xfrm>
          </p:grpSpPr>
          <p:sp>
            <p:nvSpPr>
              <p:cNvPr id="8231" name="Line 103"/>
              <p:cNvSpPr>
                <a:spLocks noChangeShapeType="1"/>
              </p:cNvSpPr>
              <p:nvPr/>
            </p:nvSpPr>
            <p:spPr bwMode="auto">
              <a:xfrm flipH="1">
                <a:off x="144" y="3696"/>
                <a:ext cx="0" cy="376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Line 104"/>
              <p:cNvSpPr>
                <a:spLocks noChangeShapeType="1"/>
              </p:cNvSpPr>
              <p:nvPr/>
            </p:nvSpPr>
            <p:spPr bwMode="auto">
              <a:xfrm>
                <a:off x="144" y="3696"/>
                <a:ext cx="128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Line 105"/>
              <p:cNvSpPr>
                <a:spLocks noChangeShapeType="1"/>
              </p:cNvSpPr>
              <p:nvPr/>
            </p:nvSpPr>
            <p:spPr bwMode="auto">
              <a:xfrm>
                <a:off x="1430" y="3696"/>
                <a:ext cx="0" cy="376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Line 106"/>
              <p:cNvSpPr>
                <a:spLocks noChangeShapeType="1"/>
              </p:cNvSpPr>
              <p:nvPr/>
            </p:nvSpPr>
            <p:spPr bwMode="auto">
              <a:xfrm>
                <a:off x="144" y="4072"/>
                <a:ext cx="128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5" name="Line 107"/>
              <p:cNvSpPr>
                <a:spLocks noChangeShapeType="1"/>
              </p:cNvSpPr>
              <p:nvPr/>
            </p:nvSpPr>
            <p:spPr bwMode="auto">
              <a:xfrm>
                <a:off x="1430" y="3696"/>
                <a:ext cx="99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6" name="Line 108"/>
              <p:cNvSpPr>
                <a:spLocks noChangeShapeType="1"/>
              </p:cNvSpPr>
              <p:nvPr/>
            </p:nvSpPr>
            <p:spPr bwMode="auto">
              <a:xfrm>
                <a:off x="1430" y="4072"/>
                <a:ext cx="99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7" name="Line 109"/>
              <p:cNvSpPr>
                <a:spLocks noChangeShapeType="1"/>
              </p:cNvSpPr>
              <p:nvPr/>
            </p:nvSpPr>
            <p:spPr bwMode="auto">
              <a:xfrm>
                <a:off x="2426" y="3696"/>
                <a:ext cx="0" cy="376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12" name="AutoShape 110"/>
            <p:cNvSpPr>
              <a:spLocks/>
            </p:cNvSpPr>
            <p:nvPr/>
          </p:nvSpPr>
          <p:spPr bwMode="auto">
            <a:xfrm>
              <a:off x="2534" y="2910"/>
              <a:ext cx="147" cy="1192"/>
            </a:xfrm>
            <a:prstGeom prst="rightBrace">
              <a:avLst>
                <a:gd name="adj1" fmla="val 67574"/>
                <a:gd name="adj2" fmla="val 50000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3" name="Line 111"/>
            <p:cNvSpPr>
              <a:spLocks noChangeShapeType="1"/>
            </p:cNvSpPr>
            <p:nvPr/>
          </p:nvSpPr>
          <p:spPr bwMode="auto">
            <a:xfrm>
              <a:off x="1510" y="3377"/>
              <a:ext cx="0" cy="31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Line 112"/>
            <p:cNvSpPr>
              <a:spLocks noChangeShapeType="1"/>
            </p:cNvSpPr>
            <p:nvPr/>
          </p:nvSpPr>
          <p:spPr bwMode="auto">
            <a:xfrm>
              <a:off x="192" y="3377"/>
              <a:ext cx="0" cy="31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8215" name="Picture 114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1" y="3014"/>
              <a:ext cx="204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6" name="Picture 115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78" y="3014"/>
              <a:ext cx="204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7" name="Picture 116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1" y="3739"/>
              <a:ext cx="204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8" name="Picture 117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5" y="3739"/>
              <a:ext cx="204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9" name="Picture 118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78" y="3739"/>
              <a:ext cx="204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0" name="Picture 119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22" y="3739"/>
              <a:ext cx="204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1" name="Picture 120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66" y="3739"/>
              <a:ext cx="204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2" name="Picture 121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22" y="3014"/>
              <a:ext cx="204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3" name="Picture 122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66" y="3014"/>
              <a:ext cx="204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4" name="Picture 123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58" y="3739"/>
              <a:ext cx="205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5" name="Picture 124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02" y="3739"/>
              <a:ext cx="205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6" name="Picture 125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46" y="3739"/>
              <a:ext cx="205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7" name="Picture 126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90" y="3739"/>
              <a:ext cx="205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8" name="Picture 127" descr="fruit_clipart_pineapp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5" y="3014"/>
              <a:ext cx="205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29" name="Text Box 137"/>
            <p:cNvSpPr txBox="1">
              <a:spLocks noChangeArrowheads="1"/>
            </p:cNvSpPr>
            <p:nvPr/>
          </p:nvSpPr>
          <p:spPr bwMode="auto">
            <a:xfrm>
              <a:off x="1008" y="4512"/>
              <a:ext cx="72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8230" name="Text Box 141"/>
            <p:cNvSpPr txBox="1">
              <a:spLocks noChangeArrowheads="1"/>
            </p:cNvSpPr>
            <p:nvPr/>
          </p:nvSpPr>
          <p:spPr bwMode="auto">
            <a:xfrm>
              <a:off x="1200" y="4512"/>
              <a:ext cx="2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8202" name="Text Box 142"/>
          <p:cNvSpPr txBox="1">
            <a:spLocks noChangeArrowheads="1"/>
          </p:cNvSpPr>
          <p:nvPr/>
        </p:nvSpPr>
        <p:spPr bwMode="auto">
          <a:xfrm>
            <a:off x="2133600" y="74676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pic>
        <p:nvPicPr>
          <p:cNvPr id="8203" name="Picture 143" descr="image7"/>
          <p:cNvPicPr>
            <a:picLocks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1828800" y="228600"/>
            <a:ext cx="1066800" cy="1009650"/>
          </a:xfrm>
          <a:noFill/>
        </p:spPr>
      </p:pic>
      <p:sp>
        <p:nvSpPr>
          <p:cNvPr id="58519" name="Rectangle 151"/>
          <p:cNvSpPr>
            <a:spLocks noChangeArrowheads="1"/>
          </p:cNvSpPr>
          <p:nvPr/>
        </p:nvSpPr>
        <p:spPr bwMode="auto">
          <a:xfrm>
            <a:off x="304800" y="4724400"/>
            <a:ext cx="2057400" cy="609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"/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"/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400" fill="hold"/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"/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400" fill="hold"/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"/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400" fill="hold"/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00" fill="hold"/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"/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400" fill="hold"/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400" fill="hold"/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"/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400" fill="hold"/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00" fill="hold"/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0" dur="2000"/>
                                        <p:tgtEl>
                                          <p:spTgt spid="58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mph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25" dur="2000" fill="hold"/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6" presetID="3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27" dur="2000" fill="hold"/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8" presetID="3" presetClass="emph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9" dur="2000" fill="hold"/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0" presetID="3" presetClass="emph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1" dur="2000" fill="hold"/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2000" fill="hold"/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2000" fill="hold"/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2000" fill="hold"/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0" presetID="3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41" dur="2000" fill="hold"/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2" presetID="3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43" dur="2000" fill="hold"/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3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45" dur="2000" fill="hold"/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97" grpId="0" build="allAtOnce"/>
      <p:bldP spid="58498" grpId="0" build="allAtOnce"/>
      <p:bldP spid="58519" grpId="0" animBg="1"/>
      <p:bldP spid="58519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632</Words>
  <Application>Microsoft PowerPoint</Application>
  <PresentationFormat>On-screen Show (4:3)</PresentationFormat>
  <Paragraphs>118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</dc:creator>
  <cp:lastModifiedBy>CSTeam</cp:lastModifiedBy>
  <cp:revision>48</cp:revision>
  <dcterms:created xsi:type="dcterms:W3CDTF">2006-10-26T15:18:53Z</dcterms:created>
  <dcterms:modified xsi:type="dcterms:W3CDTF">2016-06-29T10:27:49Z</dcterms:modified>
</cp:coreProperties>
</file>