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sldIdLst>
    <p:sldId id="260" r:id="rId3"/>
    <p:sldId id="261" r:id="rId4"/>
    <p:sldId id="262" r:id="rId5"/>
    <p:sldId id="263" r:id="rId6"/>
    <p:sldId id="264" r:id="rId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2413" cy="6856413"/>
          </a:xfrm>
          <a:prstGeom prst="rect">
            <a:avLst/>
          </a:prstGeom>
          <a:gradFill rotWithShape="0">
            <a:gsLst>
              <a:gs pos="0">
                <a:srgbClr val="FF9900"/>
              </a:gs>
              <a:gs pos="100000">
                <a:srgbClr val="E58900"/>
              </a:gs>
            </a:gsLst>
            <a:lin ang="0" scaled="1"/>
          </a:gradFill>
          <a:ln w="12700">
            <a:noFill/>
            <a:miter lim="800000"/>
            <a:headEnd/>
            <a:tailEnd/>
          </a:ln>
        </p:spPr>
        <p:txBody>
          <a:bodyPr wrap="none" anchor="ctr"/>
          <a:lstStyle/>
          <a:p>
            <a:endParaRPr lang="en-US"/>
          </a:p>
        </p:txBody>
      </p:sp>
      <p:sp>
        <p:nvSpPr>
          <p:cNvPr id="1027" name="Line 4"/>
          <p:cNvSpPr>
            <a:spLocks noChangeShapeType="1"/>
          </p:cNvSpPr>
          <p:nvPr/>
        </p:nvSpPr>
        <p:spPr bwMode="auto">
          <a:xfrm flipH="1">
            <a:off x="174625" y="762000"/>
            <a:ext cx="8969375" cy="0"/>
          </a:xfrm>
          <a:prstGeom prst="line">
            <a:avLst/>
          </a:prstGeom>
          <a:noFill/>
          <a:ln w="12700">
            <a:solidFill>
              <a:srgbClr val="FF0000"/>
            </a:solidFill>
            <a:round/>
            <a:headEnd/>
            <a:tailEnd/>
          </a:ln>
        </p:spPr>
        <p:txBody>
          <a:bodyPr/>
          <a:lstStyle/>
          <a:p>
            <a:endParaRPr lang="en-US"/>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Times New Roman" pitchFamily="18" charset="0"/>
        </a:defRPr>
      </a:lvl2pPr>
      <a:lvl3pPr algn="ctr" rtl="0" eaLnBrk="0" fontAlgn="base" hangingPunct="0">
        <a:spcBef>
          <a:spcPct val="0"/>
        </a:spcBef>
        <a:spcAft>
          <a:spcPct val="0"/>
        </a:spcAft>
        <a:defRPr sz="4400" b="1">
          <a:solidFill>
            <a:schemeClr val="tx2"/>
          </a:solidFill>
          <a:latin typeface="Times New Roman" pitchFamily="18" charset="0"/>
        </a:defRPr>
      </a:lvl3pPr>
      <a:lvl4pPr algn="ctr" rtl="0" eaLnBrk="0" fontAlgn="base" hangingPunct="0">
        <a:spcBef>
          <a:spcPct val="0"/>
        </a:spcBef>
        <a:spcAft>
          <a:spcPct val="0"/>
        </a:spcAft>
        <a:defRPr sz="4400" b="1">
          <a:solidFill>
            <a:schemeClr val="tx2"/>
          </a:solidFill>
          <a:latin typeface="Times New Roman" pitchFamily="18" charset="0"/>
        </a:defRPr>
      </a:lvl4pPr>
      <a:lvl5pPr algn="ctr" rtl="0" eaLnBrk="0" fontAlgn="base" hangingPunct="0">
        <a:spcBef>
          <a:spcPct val="0"/>
        </a:spcBef>
        <a:spcAft>
          <a:spcPct val="0"/>
        </a:spcAft>
        <a:defRPr sz="4400" b="1">
          <a:solidFill>
            <a:schemeClr val="tx2"/>
          </a:solidFill>
          <a:latin typeface="Times New Roman" pitchFamily="18" charset="0"/>
        </a:defRPr>
      </a:lvl5pPr>
      <a:lvl6pPr marL="457200" algn="ctr" rtl="0" eaLnBrk="0" fontAlgn="base" hangingPunct="0">
        <a:spcBef>
          <a:spcPct val="0"/>
        </a:spcBef>
        <a:spcAft>
          <a:spcPct val="0"/>
        </a:spcAft>
        <a:defRPr sz="4400" b="1">
          <a:solidFill>
            <a:schemeClr val="tx2"/>
          </a:solidFill>
          <a:latin typeface="Times New Roman" pitchFamily="18" charset="0"/>
        </a:defRPr>
      </a:lvl6pPr>
      <a:lvl7pPr marL="914400" algn="ctr" rtl="0" eaLnBrk="0" fontAlgn="base" hangingPunct="0">
        <a:spcBef>
          <a:spcPct val="0"/>
        </a:spcBef>
        <a:spcAft>
          <a:spcPct val="0"/>
        </a:spcAft>
        <a:defRPr sz="4400" b="1">
          <a:solidFill>
            <a:schemeClr val="tx2"/>
          </a:solidFill>
          <a:latin typeface="Times New Roman" pitchFamily="18" charset="0"/>
        </a:defRPr>
      </a:lvl7pPr>
      <a:lvl8pPr marL="1371600" algn="ctr" rtl="0" eaLnBrk="0" fontAlgn="base" hangingPunct="0">
        <a:spcBef>
          <a:spcPct val="0"/>
        </a:spcBef>
        <a:spcAft>
          <a:spcPct val="0"/>
        </a:spcAft>
        <a:defRPr sz="4400" b="1">
          <a:solidFill>
            <a:schemeClr val="tx2"/>
          </a:solidFill>
          <a:latin typeface="Times New Roman" pitchFamily="18" charset="0"/>
        </a:defRPr>
      </a:lvl8pPr>
      <a:lvl9pPr marL="1828800" algn="ctr" rtl="0" eaLnBrk="0" fontAlgn="base" hangingPunct="0">
        <a:spcBef>
          <a:spcPct val="0"/>
        </a:spcBef>
        <a:spcAft>
          <a:spcPct val="0"/>
        </a:spcAft>
        <a:defRPr sz="44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rrowheads="1"/>
          </p:cNvPicPr>
          <p:nvPr/>
        </p:nvPicPr>
        <p:blipFill>
          <a:blip r:embed="rId13"/>
          <a:srcRect/>
          <a:stretch>
            <a:fillRect/>
          </a:stretch>
        </p:blipFill>
        <p:spPr bwMode="auto">
          <a:xfrm>
            <a:off x="0" y="0"/>
            <a:ext cx="9155113" cy="6858000"/>
          </a:xfrm>
          <a:prstGeom prst="rect">
            <a:avLst/>
          </a:prstGeom>
          <a:noFill/>
          <a:ln w="12700">
            <a:noFill/>
            <a:miter lim="800000"/>
            <a:headEnd/>
            <a:tailEnd/>
          </a:ln>
        </p:spPr>
      </p:pic>
      <p:sp>
        <p:nvSpPr>
          <p:cNvPr id="2051" name="Rectangle 5"/>
          <p:cNvSpPr>
            <a:spLocks noChangeArrowheads="1"/>
          </p:cNvSpPr>
          <p:nvPr/>
        </p:nvSpPr>
        <p:spPr bwMode="auto">
          <a:xfrm>
            <a:off x="228600" y="309563"/>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
        <p:nvSpPr>
          <p:cNvPr id="2052" name="Rectangle 6"/>
          <p:cNvSpPr>
            <a:spLocks noChangeArrowheads="1"/>
          </p:cNvSpPr>
          <p:nvPr/>
        </p:nvSpPr>
        <p:spPr bwMode="auto">
          <a:xfrm>
            <a:off x="228600" y="3656013"/>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
        <p:nvSpPr>
          <p:cNvPr id="2053" name="Rectangle 7"/>
          <p:cNvSpPr>
            <a:spLocks noChangeArrowheads="1"/>
          </p:cNvSpPr>
          <p:nvPr/>
        </p:nvSpPr>
        <p:spPr bwMode="auto">
          <a:xfrm>
            <a:off x="228600" y="4500563"/>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
        <p:nvSpPr>
          <p:cNvPr id="2054" name="Rectangle 8"/>
          <p:cNvSpPr>
            <a:spLocks noChangeArrowheads="1"/>
          </p:cNvSpPr>
          <p:nvPr/>
        </p:nvSpPr>
        <p:spPr bwMode="auto">
          <a:xfrm>
            <a:off x="228600" y="5334000"/>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
        <p:nvSpPr>
          <p:cNvPr id="2055" name="Rectangle 9"/>
          <p:cNvSpPr>
            <a:spLocks noChangeArrowheads="1"/>
          </p:cNvSpPr>
          <p:nvPr/>
        </p:nvSpPr>
        <p:spPr bwMode="auto">
          <a:xfrm>
            <a:off x="228600" y="6167438"/>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
        <p:nvSpPr>
          <p:cNvPr id="2056" name="Rectangle 10"/>
          <p:cNvSpPr>
            <a:spLocks noChangeArrowheads="1"/>
          </p:cNvSpPr>
          <p:nvPr/>
        </p:nvSpPr>
        <p:spPr bwMode="auto">
          <a:xfrm>
            <a:off x="228600" y="1976438"/>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
        <p:nvSpPr>
          <p:cNvPr id="2057" name="Rectangle 11"/>
          <p:cNvSpPr>
            <a:spLocks noChangeArrowheads="1"/>
          </p:cNvSpPr>
          <p:nvPr/>
        </p:nvSpPr>
        <p:spPr bwMode="auto">
          <a:xfrm>
            <a:off x="228600" y="2822575"/>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
        <p:nvSpPr>
          <p:cNvPr id="2058" name="Rectangle 12"/>
          <p:cNvSpPr>
            <a:spLocks noChangeArrowheads="1"/>
          </p:cNvSpPr>
          <p:nvPr/>
        </p:nvSpPr>
        <p:spPr bwMode="auto">
          <a:xfrm>
            <a:off x="228600" y="1143000"/>
            <a:ext cx="381000" cy="381000"/>
          </a:xfrm>
          <a:prstGeom prst="rect">
            <a:avLst/>
          </a:prstGeom>
          <a:gradFill rotWithShape="0">
            <a:gsLst>
              <a:gs pos="0">
                <a:srgbClr val="3333CC"/>
              </a:gs>
              <a:gs pos="100000">
                <a:srgbClr val="191966"/>
              </a:gs>
            </a:gsLst>
            <a:lin ang="5400000" scaled="1"/>
          </a:gradFill>
          <a:ln w="12700">
            <a:noFill/>
            <a:miter lim="800000"/>
            <a:headEnd/>
            <a:tailEnd/>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2813" rtl="0" eaLnBrk="0" fontAlgn="base" hangingPunct="0">
        <a:spcBef>
          <a:spcPct val="0"/>
        </a:spcBef>
        <a:spcAft>
          <a:spcPct val="0"/>
        </a:spcAft>
        <a:defRPr sz="4400" b="1">
          <a:solidFill>
            <a:schemeClr val="tx2"/>
          </a:solidFill>
          <a:latin typeface="+mj-lt"/>
          <a:ea typeface="+mj-ea"/>
          <a:cs typeface="+mj-cs"/>
        </a:defRPr>
      </a:lvl1pPr>
      <a:lvl2pPr algn="ctr" defTabSz="912813" rtl="0" eaLnBrk="0" fontAlgn="base" hangingPunct="0">
        <a:spcBef>
          <a:spcPct val="0"/>
        </a:spcBef>
        <a:spcAft>
          <a:spcPct val="0"/>
        </a:spcAft>
        <a:defRPr sz="4400" b="1">
          <a:solidFill>
            <a:schemeClr val="tx2"/>
          </a:solidFill>
          <a:latin typeface="Arial" charset="0"/>
        </a:defRPr>
      </a:lvl2pPr>
      <a:lvl3pPr algn="ctr" defTabSz="912813" rtl="0" eaLnBrk="0" fontAlgn="base" hangingPunct="0">
        <a:spcBef>
          <a:spcPct val="0"/>
        </a:spcBef>
        <a:spcAft>
          <a:spcPct val="0"/>
        </a:spcAft>
        <a:defRPr sz="4400" b="1">
          <a:solidFill>
            <a:schemeClr val="tx2"/>
          </a:solidFill>
          <a:latin typeface="Arial" charset="0"/>
        </a:defRPr>
      </a:lvl3pPr>
      <a:lvl4pPr algn="ctr" defTabSz="912813" rtl="0" eaLnBrk="0" fontAlgn="base" hangingPunct="0">
        <a:spcBef>
          <a:spcPct val="0"/>
        </a:spcBef>
        <a:spcAft>
          <a:spcPct val="0"/>
        </a:spcAft>
        <a:defRPr sz="4400" b="1">
          <a:solidFill>
            <a:schemeClr val="tx2"/>
          </a:solidFill>
          <a:latin typeface="Arial" charset="0"/>
        </a:defRPr>
      </a:lvl4pPr>
      <a:lvl5pPr algn="ctr" defTabSz="912813" rtl="0" eaLnBrk="0" fontAlgn="base" hangingPunct="0">
        <a:spcBef>
          <a:spcPct val="0"/>
        </a:spcBef>
        <a:spcAft>
          <a:spcPct val="0"/>
        </a:spcAft>
        <a:defRPr sz="4400" b="1">
          <a:solidFill>
            <a:schemeClr val="tx2"/>
          </a:solidFill>
          <a:latin typeface="Arial" charset="0"/>
        </a:defRPr>
      </a:lvl5pPr>
      <a:lvl6pPr marL="457200" algn="ctr" defTabSz="912813" rtl="0" eaLnBrk="0" fontAlgn="base" hangingPunct="0">
        <a:spcBef>
          <a:spcPct val="0"/>
        </a:spcBef>
        <a:spcAft>
          <a:spcPct val="0"/>
        </a:spcAft>
        <a:defRPr sz="4400" b="1">
          <a:solidFill>
            <a:schemeClr val="tx2"/>
          </a:solidFill>
          <a:latin typeface="Arial" charset="0"/>
        </a:defRPr>
      </a:lvl6pPr>
      <a:lvl7pPr marL="914400" algn="ctr" defTabSz="912813" rtl="0" eaLnBrk="0" fontAlgn="base" hangingPunct="0">
        <a:spcBef>
          <a:spcPct val="0"/>
        </a:spcBef>
        <a:spcAft>
          <a:spcPct val="0"/>
        </a:spcAft>
        <a:defRPr sz="4400" b="1">
          <a:solidFill>
            <a:schemeClr val="tx2"/>
          </a:solidFill>
          <a:latin typeface="Arial" charset="0"/>
        </a:defRPr>
      </a:lvl7pPr>
      <a:lvl8pPr marL="1371600" algn="ctr" defTabSz="912813" rtl="0" eaLnBrk="0" fontAlgn="base" hangingPunct="0">
        <a:spcBef>
          <a:spcPct val="0"/>
        </a:spcBef>
        <a:spcAft>
          <a:spcPct val="0"/>
        </a:spcAft>
        <a:defRPr sz="4400" b="1">
          <a:solidFill>
            <a:schemeClr val="tx2"/>
          </a:solidFill>
          <a:latin typeface="Arial" charset="0"/>
        </a:defRPr>
      </a:lvl8pPr>
      <a:lvl9pPr marL="1828800" algn="ctr" defTabSz="912813" rtl="0" eaLnBrk="0" fontAlgn="base" hangingPunct="0">
        <a:spcBef>
          <a:spcPct val="0"/>
        </a:spcBef>
        <a:spcAft>
          <a:spcPct val="0"/>
        </a:spcAft>
        <a:defRPr sz="4400" b="1">
          <a:solidFill>
            <a:schemeClr val="tx2"/>
          </a:solidFill>
          <a:latin typeface="Arial" charset="0"/>
        </a:defRPr>
      </a:lvl9pPr>
    </p:titleStyle>
    <p:bodyStyle>
      <a:lvl1pPr marL="344488" indent="-344488" algn="l" defTabSz="912813" rtl="0" eaLnBrk="0" fontAlgn="base" hangingPunct="0">
        <a:spcBef>
          <a:spcPct val="20000"/>
        </a:spcBef>
        <a:spcAft>
          <a:spcPct val="0"/>
        </a:spcAft>
        <a:buSzPct val="100000"/>
        <a:buChar char="•"/>
        <a:defRPr sz="3100">
          <a:solidFill>
            <a:schemeClr val="tx1"/>
          </a:solidFill>
          <a:latin typeface="+mn-lt"/>
          <a:ea typeface="+mn-ea"/>
          <a:cs typeface="+mn-cs"/>
        </a:defRPr>
      </a:lvl1pPr>
      <a:lvl2pPr marL="744538" indent="-285750" algn="l" defTabSz="912813" rtl="0" eaLnBrk="0" fontAlgn="base" hangingPunct="0">
        <a:spcBef>
          <a:spcPct val="20000"/>
        </a:spcBef>
        <a:spcAft>
          <a:spcPct val="0"/>
        </a:spcAft>
        <a:buSzPct val="100000"/>
        <a:buChar char="–"/>
        <a:defRPr sz="2700">
          <a:solidFill>
            <a:schemeClr val="tx1"/>
          </a:solidFill>
          <a:latin typeface="+mn-lt"/>
        </a:defRPr>
      </a:lvl2pPr>
      <a:lvl3pPr marL="1144588" indent="-231775" algn="l" defTabSz="912813" rtl="0" eaLnBrk="0" fontAlgn="base" hangingPunct="0">
        <a:spcBef>
          <a:spcPct val="20000"/>
        </a:spcBef>
        <a:spcAft>
          <a:spcPct val="0"/>
        </a:spcAft>
        <a:buSzPct val="100000"/>
        <a:buChar char="•"/>
        <a:defRPr sz="2500">
          <a:solidFill>
            <a:schemeClr val="tx1"/>
          </a:solidFill>
          <a:latin typeface="+mn-lt"/>
        </a:defRPr>
      </a:lvl3pPr>
      <a:lvl4pPr marL="1600200" indent="-227013" algn="l" defTabSz="912813" rtl="0" eaLnBrk="0" fontAlgn="base" hangingPunct="0">
        <a:spcBef>
          <a:spcPct val="20000"/>
        </a:spcBef>
        <a:spcAft>
          <a:spcPct val="0"/>
        </a:spcAft>
        <a:buSzPct val="100000"/>
        <a:buChar char="–"/>
        <a:defRPr sz="2100">
          <a:solidFill>
            <a:schemeClr val="tx1"/>
          </a:solidFill>
          <a:latin typeface="+mn-lt"/>
        </a:defRPr>
      </a:lvl4pPr>
      <a:lvl5pPr marL="2057400" indent="-228600" algn="l" defTabSz="912813" rtl="0" eaLnBrk="0" fontAlgn="base" hangingPunct="0">
        <a:spcBef>
          <a:spcPct val="20000"/>
        </a:spcBef>
        <a:spcAft>
          <a:spcPct val="0"/>
        </a:spcAft>
        <a:buSzPct val="100000"/>
        <a:buChar char="»"/>
        <a:defRPr sz="2100">
          <a:solidFill>
            <a:schemeClr val="tx1"/>
          </a:solidFill>
          <a:latin typeface="+mn-lt"/>
        </a:defRPr>
      </a:lvl5pPr>
      <a:lvl6pPr marL="2514600" indent="-228600" algn="l" defTabSz="912813" rtl="0" eaLnBrk="0" fontAlgn="base" hangingPunct="0">
        <a:spcBef>
          <a:spcPct val="20000"/>
        </a:spcBef>
        <a:spcAft>
          <a:spcPct val="0"/>
        </a:spcAft>
        <a:buSzPct val="100000"/>
        <a:buChar char="»"/>
        <a:defRPr sz="2100">
          <a:solidFill>
            <a:schemeClr val="tx1"/>
          </a:solidFill>
          <a:latin typeface="+mn-lt"/>
        </a:defRPr>
      </a:lvl6pPr>
      <a:lvl7pPr marL="2971800" indent="-228600" algn="l" defTabSz="912813" rtl="0" eaLnBrk="0" fontAlgn="base" hangingPunct="0">
        <a:spcBef>
          <a:spcPct val="20000"/>
        </a:spcBef>
        <a:spcAft>
          <a:spcPct val="0"/>
        </a:spcAft>
        <a:buSzPct val="100000"/>
        <a:buChar char="»"/>
        <a:defRPr sz="2100">
          <a:solidFill>
            <a:schemeClr val="tx1"/>
          </a:solidFill>
          <a:latin typeface="+mn-lt"/>
        </a:defRPr>
      </a:lvl7pPr>
      <a:lvl8pPr marL="3429000" indent="-228600" algn="l" defTabSz="912813" rtl="0" eaLnBrk="0" fontAlgn="base" hangingPunct="0">
        <a:spcBef>
          <a:spcPct val="20000"/>
        </a:spcBef>
        <a:spcAft>
          <a:spcPct val="0"/>
        </a:spcAft>
        <a:buSzPct val="100000"/>
        <a:buChar char="»"/>
        <a:defRPr sz="2100">
          <a:solidFill>
            <a:schemeClr val="tx1"/>
          </a:solidFill>
          <a:latin typeface="+mn-lt"/>
        </a:defRPr>
      </a:lvl8pPr>
      <a:lvl9pPr marL="3886200" indent="-228600" algn="l" defTabSz="912813" rtl="0" eaLnBrk="0" fontAlgn="base" hangingPunct="0">
        <a:spcBef>
          <a:spcPct val="20000"/>
        </a:spcBef>
        <a:spcAft>
          <a:spcPct val="0"/>
        </a:spcAft>
        <a:buSzPct val="100000"/>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bwMode="auto">
          <a:xfrm>
            <a:off x="228600" y="1600200"/>
            <a:ext cx="8763000" cy="2057400"/>
          </a:xfrm>
          <a:noFill/>
          <a:ln>
            <a:miter lim="800000"/>
            <a:headEnd/>
            <a:tailEnd/>
          </a:ln>
        </p:spPr>
        <p:txBody>
          <a:bodyPr vert="horz" wrap="square" lIns="91440" tIns="45720" rIns="91440" bIns="45720" numCol="1" anchor="t" anchorCtr="0" compatLnSpc="1">
            <a:prstTxWarp prst="textNoShape">
              <a:avLst/>
            </a:prstTxWarp>
          </a:bodyPr>
          <a:lstStyle/>
          <a:p>
            <a:pPr marL="609600" indent="-609600">
              <a:buFontTx/>
              <a:buAutoNum type="arabicPeriod"/>
            </a:pPr>
            <a:r>
              <a:rPr lang="en-US" smtClean="0">
                <a:latin typeface="Arial" charset="0"/>
              </a:rPr>
              <a:t>Tính nhẩm</a:t>
            </a:r>
          </a:p>
          <a:p>
            <a:pPr marL="609600" indent="-609600">
              <a:buFontTx/>
              <a:buNone/>
            </a:pPr>
            <a:r>
              <a:rPr lang="en-US" sz="2400" smtClean="0">
                <a:latin typeface="Arial" charset="0"/>
              </a:rPr>
              <a:t>a) 400 + 300 =		b) 500 + 40 =		100 + 20 + 4 = </a:t>
            </a:r>
          </a:p>
          <a:p>
            <a:pPr marL="609600" indent="-609600">
              <a:buFontTx/>
              <a:buNone/>
            </a:pPr>
            <a:r>
              <a:rPr lang="en-US" sz="2400" smtClean="0">
                <a:latin typeface="Arial" charset="0"/>
              </a:rPr>
              <a:t>     700 – 300 =	     540 – 40 =		300 + 60 + 7 =</a:t>
            </a:r>
          </a:p>
          <a:p>
            <a:pPr marL="609600" indent="-609600">
              <a:buFontTx/>
              <a:buNone/>
            </a:pPr>
            <a:r>
              <a:rPr lang="en-US" sz="2400" smtClean="0">
                <a:latin typeface="Arial" charset="0"/>
              </a:rPr>
              <a:t>      700 – 400 =	     540 – 500 =	800 + 10 + 5 =</a:t>
            </a:r>
          </a:p>
          <a:p>
            <a:pPr marL="609600" indent="-609600">
              <a:buFontTx/>
              <a:buNone/>
            </a:pPr>
            <a:endParaRPr lang="en-US" sz="2400" smtClean="0">
              <a:latin typeface="Arial" charset="0"/>
            </a:endParaRPr>
          </a:p>
        </p:txBody>
      </p:sp>
      <p:sp>
        <p:nvSpPr>
          <p:cNvPr id="110596" name="Rectangle 4"/>
          <p:cNvSpPr>
            <a:spLocks noGrp="1" noChangeArrowheads="1"/>
          </p:cNvSpPr>
          <p:nvPr>
            <p:ph type="title"/>
          </p:nvPr>
        </p:nvSpPr>
        <p:spPr bwMode="auto">
          <a:xfrm>
            <a:off x="457200" y="274638"/>
            <a:ext cx="8229600" cy="563562"/>
          </a:xfrm>
          <a:noFill/>
          <a:ln>
            <a:miter lim="800000"/>
            <a:headEnd/>
            <a:tailEnd/>
          </a:ln>
        </p:spPr>
        <p:txBody>
          <a:bodyPr vert="horz" wrap="square" lIns="91440" tIns="45720" rIns="91440" bIns="45720" numCol="1" anchor="t" anchorCtr="0" compatLnSpc="1">
            <a:prstTxWarp prst="textNoShape">
              <a:avLst/>
            </a:prstTxWarp>
          </a:bodyPr>
          <a:lstStyle/>
          <a:p>
            <a:r>
              <a:rPr lang="en-US" sz="2800" smtClean="0">
                <a:latin typeface="Arial" charset="0"/>
              </a:rPr>
              <a:t/>
            </a:r>
            <a:br>
              <a:rPr lang="en-US" sz="2800" smtClean="0">
                <a:latin typeface="Arial" charset="0"/>
              </a:rPr>
            </a:br>
            <a:r>
              <a:rPr lang="en-US" sz="2800" smtClean="0">
                <a:latin typeface="Arial" charset="0"/>
              </a:rPr>
              <a:t/>
            </a:r>
            <a:br>
              <a:rPr lang="en-US" sz="2800" smtClean="0">
                <a:latin typeface="Arial" charset="0"/>
              </a:rPr>
            </a:br>
            <a:r>
              <a:rPr lang="en-US" sz="2800" smtClean="0">
                <a:latin typeface="Arial" charset="0"/>
              </a:rPr>
              <a:t>Cộng, trừ các số có ba chữ số (không nhớ)</a:t>
            </a:r>
          </a:p>
        </p:txBody>
      </p:sp>
      <p:sp>
        <p:nvSpPr>
          <p:cNvPr id="110597" name="Rectangle 5"/>
          <p:cNvSpPr>
            <a:spLocks noChangeArrowheads="1"/>
          </p:cNvSpPr>
          <p:nvPr/>
        </p:nvSpPr>
        <p:spPr bwMode="auto">
          <a:xfrm>
            <a:off x="2286000" y="2133600"/>
            <a:ext cx="698500" cy="461963"/>
          </a:xfrm>
          <a:prstGeom prst="rect">
            <a:avLst/>
          </a:prstGeom>
          <a:noFill/>
          <a:ln w="12700">
            <a:noFill/>
            <a:miter lim="800000"/>
            <a:headEnd/>
            <a:tailEnd/>
          </a:ln>
        </p:spPr>
        <p:txBody>
          <a:bodyPr wrap="none">
            <a:spAutoFit/>
          </a:bodyPr>
          <a:lstStyle/>
          <a:p>
            <a:r>
              <a:rPr lang="en-US">
                <a:latin typeface="Arial" charset="0"/>
              </a:rPr>
              <a:t>700</a:t>
            </a:r>
          </a:p>
        </p:txBody>
      </p:sp>
      <p:sp>
        <p:nvSpPr>
          <p:cNvPr id="110598" name="Rectangle 6"/>
          <p:cNvSpPr>
            <a:spLocks noChangeArrowheads="1"/>
          </p:cNvSpPr>
          <p:nvPr/>
        </p:nvSpPr>
        <p:spPr bwMode="auto">
          <a:xfrm>
            <a:off x="2362200" y="2590800"/>
            <a:ext cx="698500" cy="461963"/>
          </a:xfrm>
          <a:prstGeom prst="rect">
            <a:avLst/>
          </a:prstGeom>
          <a:noFill/>
          <a:ln w="12700">
            <a:noFill/>
            <a:miter lim="800000"/>
            <a:headEnd/>
            <a:tailEnd/>
          </a:ln>
        </p:spPr>
        <p:txBody>
          <a:bodyPr wrap="none">
            <a:spAutoFit/>
          </a:bodyPr>
          <a:lstStyle/>
          <a:p>
            <a:r>
              <a:rPr lang="en-US">
                <a:latin typeface="Arial" charset="0"/>
              </a:rPr>
              <a:t>400</a:t>
            </a:r>
          </a:p>
        </p:txBody>
      </p:sp>
      <p:sp>
        <p:nvSpPr>
          <p:cNvPr id="110599" name="Rectangle 7"/>
          <p:cNvSpPr>
            <a:spLocks noChangeArrowheads="1"/>
          </p:cNvSpPr>
          <p:nvPr/>
        </p:nvSpPr>
        <p:spPr bwMode="auto">
          <a:xfrm>
            <a:off x="2362200" y="3048000"/>
            <a:ext cx="698500" cy="461963"/>
          </a:xfrm>
          <a:prstGeom prst="rect">
            <a:avLst/>
          </a:prstGeom>
          <a:noFill/>
          <a:ln w="12700">
            <a:noFill/>
            <a:miter lim="800000"/>
            <a:headEnd/>
            <a:tailEnd/>
          </a:ln>
        </p:spPr>
        <p:txBody>
          <a:bodyPr wrap="none">
            <a:spAutoFit/>
          </a:bodyPr>
          <a:lstStyle/>
          <a:p>
            <a:r>
              <a:rPr lang="en-US">
                <a:latin typeface="Arial" charset="0"/>
              </a:rPr>
              <a:t>300</a:t>
            </a:r>
          </a:p>
        </p:txBody>
      </p:sp>
      <p:sp>
        <p:nvSpPr>
          <p:cNvPr id="110600" name="Rectangle 8"/>
          <p:cNvSpPr>
            <a:spLocks noChangeArrowheads="1"/>
          </p:cNvSpPr>
          <p:nvPr/>
        </p:nvSpPr>
        <p:spPr bwMode="auto">
          <a:xfrm>
            <a:off x="4876800" y="2133600"/>
            <a:ext cx="698500" cy="461963"/>
          </a:xfrm>
          <a:prstGeom prst="rect">
            <a:avLst/>
          </a:prstGeom>
          <a:noFill/>
          <a:ln w="12700">
            <a:noFill/>
            <a:miter lim="800000"/>
            <a:headEnd/>
            <a:tailEnd/>
          </a:ln>
        </p:spPr>
        <p:txBody>
          <a:bodyPr wrap="none">
            <a:spAutoFit/>
          </a:bodyPr>
          <a:lstStyle/>
          <a:p>
            <a:r>
              <a:rPr lang="en-US">
                <a:latin typeface="Arial" charset="0"/>
              </a:rPr>
              <a:t>540</a:t>
            </a:r>
          </a:p>
        </p:txBody>
      </p:sp>
      <p:sp>
        <p:nvSpPr>
          <p:cNvPr id="110601" name="Rectangle 9"/>
          <p:cNvSpPr>
            <a:spLocks noChangeArrowheads="1"/>
          </p:cNvSpPr>
          <p:nvPr/>
        </p:nvSpPr>
        <p:spPr bwMode="auto">
          <a:xfrm>
            <a:off x="4876800" y="2590800"/>
            <a:ext cx="698500" cy="461963"/>
          </a:xfrm>
          <a:prstGeom prst="rect">
            <a:avLst/>
          </a:prstGeom>
          <a:noFill/>
          <a:ln w="12700">
            <a:noFill/>
            <a:miter lim="800000"/>
            <a:headEnd/>
            <a:tailEnd/>
          </a:ln>
        </p:spPr>
        <p:txBody>
          <a:bodyPr wrap="none">
            <a:spAutoFit/>
          </a:bodyPr>
          <a:lstStyle/>
          <a:p>
            <a:r>
              <a:rPr lang="en-US">
                <a:latin typeface="Arial" charset="0"/>
              </a:rPr>
              <a:t>500</a:t>
            </a:r>
          </a:p>
        </p:txBody>
      </p:sp>
      <p:sp>
        <p:nvSpPr>
          <p:cNvPr id="110602" name="Rectangle 10"/>
          <p:cNvSpPr>
            <a:spLocks noChangeArrowheads="1"/>
          </p:cNvSpPr>
          <p:nvPr/>
        </p:nvSpPr>
        <p:spPr bwMode="auto">
          <a:xfrm>
            <a:off x="5029200" y="3048000"/>
            <a:ext cx="527050" cy="461963"/>
          </a:xfrm>
          <a:prstGeom prst="rect">
            <a:avLst/>
          </a:prstGeom>
          <a:noFill/>
          <a:ln w="12700">
            <a:noFill/>
            <a:miter lim="800000"/>
            <a:headEnd/>
            <a:tailEnd/>
          </a:ln>
        </p:spPr>
        <p:txBody>
          <a:bodyPr wrap="none">
            <a:spAutoFit/>
          </a:bodyPr>
          <a:lstStyle/>
          <a:p>
            <a:r>
              <a:rPr lang="en-US">
                <a:latin typeface="Arial" charset="0"/>
              </a:rPr>
              <a:t>40</a:t>
            </a:r>
          </a:p>
        </p:txBody>
      </p:sp>
      <p:sp>
        <p:nvSpPr>
          <p:cNvPr id="110604" name="Rectangle 12"/>
          <p:cNvSpPr>
            <a:spLocks noChangeArrowheads="1"/>
          </p:cNvSpPr>
          <p:nvPr/>
        </p:nvSpPr>
        <p:spPr bwMode="auto">
          <a:xfrm>
            <a:off x="7772400" y="2133600"/>
            <a:ext cx="698500" cy="461963"/>
          </a:xfrm>
          <a:prstGeom prst="rect">
            <a:avLst/>
          </a:prstGeom>
          <a:noFill/>
          <a:ln w="12700">
            <a:noFill/>
            <a:miter lim="800000"/>
            <a:headEnd/>
            <a:tailEnd/>
          </a:ln>
        </p:spPr>
        <p:txBody>
          <a:bodyPr wrap="none">
            <a:spAutoFit/>
          </a:bodyPr>
          <a:lstStyle/>
          <a:p>
            <a:r>
              <a:rPr lang="en-US">
                <a:latin typeface="Arial" charset="0"/>
              </a:rPr>
              <a:t>124</a:t>
            </a:r>
          </a:p>
        </p:txBody>
      </p:sp>
      <p:sp>
        <p:nvSpPr>
          <p:cNvPr id="110605" name="Rectangle 13"/>
          <p:cNvSpPr>
            <a:spLocks noChangeArrowheads="1"/>
          </p:cNvSpPr>
          <p:nvPr/>
        </p:nvSpPr>
        <p:spPr bwMode="auto">
          <a:xfrm>
            <a:off x="7848600" y="2590800"/>
            <a:ext cx="698500" cy="461963"/>
          </a:xfrm>
          <a:prstGeom prst="rect">
            <a:avLst/>
          </a:prstGeom>
          <a:noFill/>
          <a:ln w="12700">
            <a:noFill/>
            <a:miter lim="800000"/>
            <a:headEnd/>
            <a:tailEnd/>
          </a:ln>
        </p:spPr>
        <p:txBody>
          <a:bodyPr wrap="none">
            <a:spAutoFit/>
          </a:bodyPr>
          <a:lstStyle/>
          <a:p>
            <a:r>
              <a:rPr lang="en-US">
                <a:latin typeface="Arial" charset="0"/>
              </a:rPr>
              <a:t>367</a:t>
            </a:r>
          </a:p>
        </p:txBody>
      </p:sp>
      <p:sp>
        <p:nvSpPr>
          <p:cNvPr id="110606" name="Rectangle 14"/>
          <p:cNvSpPr>
            <a:spLocks noChangeArrowheads="1"/>
          </p:cNvSpPr>
          <p:nvPr/>
        </p:nvSpPr>
        <p:spPr bwMode="auto">
          <a:xfrm>
            <a:off x="7848600" y="3048000"/>
            <a:ext cx="698500" cy="461963"/>
          </a:xfrm>
          <a:prstGeom prst="rect">
            <a:avLst/>
          </a:prstGeom>
          <a:noFill/>
          <a:ln w="12700">
            <a:noFill/>
            <a:miter lim="800000"/>
            <a:headEnd/>
            <a:tailEnd/>
          </a:ln>
        </p:spPr>
        <p:txBody>
          <a:bodyPr wrap="none">
            <a:spAutoFit/>
          </a:bodyPr>
          <a:lstStyle/>
          <a:p>
            <a:r>
              <a:rPr lang="en-US">
                <a:latin typeface="Arial" charset="0"/>
              </a:rPr>
              <a:t>815</a:t>
            </a:r>
          </a:p>
        </p:txBody>
      </p:sp>
      <p:sp>
        <p:nvSpPr>
          <p:cNvPr id="110607" name="Text Box 15"/>
          <p:cNvSpPr txBox="1">
            <a:spLocks noChangeArrowheads="1"/>
          </p:cNvSpPr>
          <p:nvPr/>
        </p:nvSpPr>
        <p:spPr bwMode="auto">
          <a:xfrm>
            <a:off x="533400" y="3733800"/>
            <a:ext cx="8001000" cy="1016000"/>
          </a:xfrm>
          <a:prstGeom prst="rect">
            <a:avLst/>
          </a:prstGeom>
          <a:noFill/>
          <a:ln w="12700">
            <a:noFill/>
            <a:miter lim="800000"/>
            <a:headEnd/>
            <a:tailEnd/>
          </a:ln>
        </p:spPr>
        <p:txBody>
          <a:bodyPr>
            <a:spAutoFit/>
          </a:bodyPr>
          <a:lstStyle/>
          <a:p>
            <a:pPr>
              <a:spcBef>
                <a:spcPct val="50000"/>
              </a:spcBef>
            </a:pPr>
            <a:r>
              <a:rPr lang="en-US">
                <a:latin typeface="Arial" charset="0"/>
              </a:rPr>
              <a:t>2. Đặt tính rồi tính</a:t>
            </a:r>
          </a:p>
          <a:p>
            <a:pPr>
              <a:spcBef>
                <a:spcPct val="50000"/>
              </a:spcBef>
            </a:pPr>
            <a:r>
              <a:rPr lang="en-US">
                <a:latin typeface="Arial" charset="0"/>
              </a:rPr>
              <a:t>352 + 416	732 – 511	418 + 201	395 - 44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0596"/>
                                        </p:tgtEl>
                                        <p:attrNameLst>
                                          <p:attrName>style.visibility</p:attrName>
                                        </p:attrNameLst>
                                      </p:cBhvr>
                                      <p:to>
                                        <p:strVal val="visible"/>
                                      </p:to>
                                    </p:set>
                                    <p:animEffect transition="in" filter="blinds(horizontal)">
                                      <p:cBhvr>
                                        <p:cTn id="7" dur="500"/>
                                        <p:tgtEl>
                                          <p:spTgt spid="1105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10595">
                                            <p:txEl>
                                              <p:pRg st="0" end="0"/>
                                            </p:txEl>
                                          </p:spTgt>
                                        </p:tgtEl>
                                        <p:attrNameLst>
                                          <p:attrName>style.visibility</p:attrName>
                                        </p:attrNameLst>
                                      </p:cBhvr>
                                      <p:to>
                                        <p:strVal val="visible"/>
                                      </p:to>
                                    </p:set>
                                    <p:animEffect transition="in" filter="diamond(in)">
                                      <p:cBhvr>
                                        <p:cTn id="12" dur="1000"/>
                                        <p:tgtEl>
                                          <p:spTgt spid="1105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0595">
                                            <p:txEl>
                                              <p:pRg st="1" end="1"/>
                                            </p:txEl>
                                          </p:spTgt>
                                        </p:tgtEl>
                                        <p:attrNameLst>
                                          <p:attrName>style.visibility</p:attrName>
                                        </p:attrNameLst>
                                      </p:cBhvr>
                                      <p:to>
                                        <p:strVal val="visible"/>
                                      </p:to>
                                    </p:set>
                                    <p:animEffect transition="in" filter="diamond(in)">
                                      <p:cBhvr>
                                        <p:cTn id="17" dur="1000"/>
                                        <p:tgtEl>
                                          <p:spTgt spid="1105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10595">
                                            <p:txEl>
                                              <p:pRg st="2" end="2"/>
                                            </p:txEl>
                                          </p:spTgt>
                                        </p:tgtEl>
                                        <p:attrNameLst>
                                          <p:attrName>style.visibility</p:attrName>
                                        </p:attrNameLst>
                                      </p:cBhvr>
                                      <p:to>
                                        <p:strVal val="visible"/>
                                      </p:to>
                                    </p:set>
                                    <p:animEffect transition="in" filter="diamond(in)">
                                      <p:cBhvr>
                                        <p:cTn id="22" dur="1000"/>
                                        <p:tgtEl>
                                          <p:spTgt spid="1105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10595">
                                            <p:txEl>
                                              <p:pRg st="3" end="3"/>
                                            </p:txEl>
                                          </p:spTgt>
                                        </p:tgtEl>
                                        <p:attrNameLst>
                                          <p:attrName>style.visibility</p:attrName>
                                        </p:attrNameLst>
                                      </p:cBhvr>
                                      <p:to>
                                        <p:strVal val="visible"/>
                                      </p:to>
                                    </p:set>
                                    <p:animEffect transition="in" filter="diamond(in)">
                                      <p:cBhvr>
                                        <p:cTn id="27" dur="1000"/>
                                        <p:tgtEl>
                                          <p:spTgt spid="1105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0597"/>
                                        </p:tgtEl>
                                        <p:attrNameLst>
                                          <p:attrName>style.visibility</p:attrName>
                                        </p:attrNameLst>
                                      </p:cBhvr>
                                      <p:to>
                                        <p:strVal val="visible"/>
                                      </p:to>
                                    </p:set>
                                    <p:animEffect transition="in" filter="blinds(horizontal)">
                                      <p:cBhvr>
                                        <p:cTn id="32" dur="500"/>
                                        <p:tgtEl>
                                          <p:spTgt spid="11059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10598"/>
                                        </p:tgtEl>
                                        <p:attrNameLst>
                                          <p:attrName>style.visibility</p:attrName>
                                        </p:attrNameLst>
                                      </p:cBhvr>
                                      <p:to>
                                        <p:strVal val="visible"/>
                                      </p:to>
                                    </p:set>
                                    <p:animEffect transition="in" filter="checkerboard(across)">
                                      <p:cBhvr>
                                        <p:cTn id="37" dur="500"/>
                                        <p:tgtEl>
                                          <p:spTgt spid="11059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10599"/>
                                        </p:tgtEl>
                                        <p:attrNameLst>
                                          <p:attrName>style.visibility</p:attrName>
                                        </p:attrNameLst>
                                      </p:cBhvr>
                                      <p:to>
                                        <p:strVal val="visible"/>
                                      </p:to>
                                    </p:set>
                                    <p:animEffect transition="in" filter="checkerboard(across)">
                                      <p:cBhvr>
                                        <p:cTn id="42" dur="500"/>
                                        <p:tgtEl>
                                          <p:spTgt spid="11059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10600"/>
                                        </p:tgtEl>
                                        <p:attrNameLst>
                                          <p:attrName>style.visibility</p:attrName>
                                        </p:attrNameLst>
                                      </p:cBhvr>
                                      <p:to>
                                        <p:strVal val="visible"/>
                                      </p:to>
                                    </p:set>
                                    <p:animEffect transition="in" filter="checkerboard(across)">
                                      <p:cBhvr>
                                        <p:cTn id="47" dur="500"/>
                                        <p:tgtEl>
                                          <p:spTgt spid="11060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10601"/>
                                        </p:tgtEl>
                                        <p:attrNameLst>
                                          <p:attrName>style.visibility</p:attrName>
                                        </p:attrNameLst>
                                      </p:cBhvr>
                                      <p:to>
                                        <p:strVal val="visible"/>
                                      </p:to>
                                    </p:set>
                                    <p:animEffect transition="in" filter="box(in)">
                                      <p:cBhvr>
                                        <p:cTn id="52" dur="500"/>
                                        <p:tgtEl>
                                          <p:spTgt spid="11060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10602"/>
                                        </p:tgtEl>
                                        <p:attrNameLst>
                                          <p:attrName>style.visibility</p:attrName>
                                        </p:attrNameLst>
                                      </p:cBhvr>
                                      <p:to>
                                        <p:strVal val="visible"/>
                                      </p:to>
                                    </p:set>
                                    <p:anim calcmode="lin" valueType="num">
                                      <p:cBhvr additive="base">
                                        <p:cTn id="57" dur="500" fill="hold"/>
                                        <p:tgtEl>
                                          <p:spTgt spid="110602"/>
                                        </p:tgtEl>
                                        <p:attrNameLst>
                                          <p:attrName>ppt_x</p:attrName>
                                        </p:attrNameLst>
                                      </p:cBhvr>
                                      <p:tavLst>
                                        <p:tav tm="0">
                                          <p:val>
                                            <p:strVal val="#ppt_x"/>
                                          </p:val>
                                        </p:tav>
                                        <p:tav tm="100000">
                                          <p:val>
                                            <p:strVal val="#ppt_x"/>
                                          </p:val>
                                        </p:tav>
                                      </p:tavLst>
                                    </p:anim>
                                    <p:anim calcmode="lin" valueType="num">
                                      <p:cBhvr additive="base">
                                        <p:cTn id="58" dur="500" fill="hold"/>
                                        <p:tgtEl>
                                          <p:spTgt spid="110602"/>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110604"/>
                                        </p:tgtEl>
                                        <p:attrNameLst>
                                          <p:attrName>style.visibility</p:attrName>
                                        </p:attrNameLst>
                                      </p:cBhvr>
                                      <p:to>
                                        <p:strVal val="visible"/>
                                      </p:to>
                                    </p:set>
                                    <p:animEffect transition="in" filter="checkerboard(across)">
                                      <p:cBhvr>
                                        <p:cTn id="63" dur="500"/>
                                        <p:tgtEl>
                                          <p:spTgt spid="11060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ntr" presetSubtype="16" fill="hold" grpId="0" nodeType="clickEffect">
                                  <p:stCondLst>
                                    <p:cond delay="0"/>
                                  </p:stCondLst>
                                  <p:childTnLst>
                                    <p:set>
                                      <p:cBhvr>
                                        <p:cTn id="67" dur="1" fill="hold">
                                          <p:stCondLst>
                                            <p:cond delay="0"/>
                                          </p:stCondLst>
                                        </p:cTn>
                                        <p:tgtEl>
                                          <p:spTgt spid="110605"/>
                                        </p:tgtEl>
                                        <p:attrNameLst>
                                          <p:attrName>style.visibility</p:attrName>
                                        </p:attrNameLst>
                                      </p:cBhvr>
                                      <p:to>
                                        <p:strVal val="visible"/>
                                      </p:to>
                                    </p:set>
                                    <p:animEffect transition="in" filter="diamond(in)">
                                      <p:cBhvr>
                                        <p:cTn id="68" dur="2000"/>
                                        <p:tgtEl>
                                          <p:spTgt spid="11060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8" presetClass="entr" presetSubtype="16" fill="hold" grpId="0" nodeType="clickEffect">
                                  <p:stCondLst>
                                    <p:cond delay="0"/>
                                  </p:stCondLst>
                                  <p:childTnLst>
                                    <p:set>
                                      <p:cBhvr>
                                        <p:cTn id="72" dur="1" fill="hold">
                                          <p:stCondLst>
                                            <p:cond delay="0"/>
                                          </p:stCondLst>
                                        </p:cTn>
                                        <p:tgtEl>
                                          <p:spTgt spid="110606"/>
                                        </p:tgtEl>
                                        <p:attrNameLst>
                                          <p:attrName>style.visibility</p:attrName>
                                        </p:attrNameLst>
                                      </p:cBhvr>
                                      <p:to>
                                        <p:strVal val="visible"/>
                                      </p:to>
                                    </p:set>
                                    <p:animEffect transition="in" filter="diamond(in)">
                                      <p:cBhvr>
                                        <p:cTn id="73" dur="2000"/>
                                        <p:tgtEl>
                                          <p:spTgt spid="110606"/>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8" presetClass="entr" presetSubtype="16" fill="hold" grpId="0" nodeType="clickEffect">
                                  <p:stCondLst>
                                    <p:cond delay="0"/>
                                  </p:stCondLst>
                                  <p:childTnLst>
                                    <p:set>
                                      <p:cBhvr>
                                        <p:cTn id="77" dur="1" fill="hold">
                                          <p:stCondLst>
                                            <p:cond delay="0"/>
                                          </p:stCondLst>
                                        </p:cTn>
                                        <p:tgtEl>
                                          <p:spTgt spid="110607"/>
                                        </p:tgtEl>
                                        <p:attrNameLst>
                                          <p:attrName>style.visibility</p:attrName>
                                        </p:attrNameLst>
                                      </p:cBhvr>
                                      <p:to>
                                        <p:strVal val="visible"/>
                                      </p:to>
                                    </p:set>
                                    <p:animEffect transition="in" filter="diamond(in)">
                                      <p:cBhvr>
                                        <p:cTn id="78" dur="2000"/>
                                        <p:tgtEl>
                                          <p:spTgt spid="110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P spid="110596" grpId="0"/>
      <p:bldP spid="110597" grpId="0"/>
      <p:bldP spid="110598" grpId="0"/>
      <p:bldP spid="110599" grpId="0"/>
      <p:bldP spid="110600" grpId="0"/>
      <p:bldP spid="110601" grpId="0"/>
      <p:bldP spid="110602" grpId="0"/>
      <p:bldP spid="110604" grpId="0"/>
      <p:bldP spid="110605" grpId="0"/>
      <p:bldP spid="110606" grpId="0"/>
      <p:bldP spid="1106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mtClean="0">
                <a:latin typeface="Arial" charset="0"/>
              </a:rPr>
              <a:t>3. Khối lớp Một có 245 học sinh, khối lớp Hai có ít hơn khối lớp Một 32 học sinh. Hỏi khối lớp Hai có bao nhiêu học sinh?</a:t>
            </a:r>
          </a:p>
          <a:p>
            <a:pPr algn="ctr">
              <a:buFontTx/>
              <a:buNone/>
            </a:pPr>
            <a:r>
              <a:rPr lang="en-US" smtClean="0">
                <a:latin typeface="Arial" charset="0"/>
              </a:rPr>
              <a:t>Bài giải</a:t>
            </a:r>
          </a:p>
          <a:p>
            <a:pPr>
              <a:buFontTx/>
              <a:buNone/>
            </a:pPr>
            <a:r>
              <a:rPr lang="en-US" smtClean="0">
                <a:latin typeface="Arial" charset="0"/>
              </a:rPr>
              <a:t>Khối lớp Hai có số học sinh là:</a:t>
            </a:r>
          </a:p>
          <a:p>
            <a:pPr>
              <a:buFontTx/>
              <a:buNone/>
            </a:pPr>
            <a:r>
              <a:rPr lang="en-US" smtClean="0">
                <a:latin typeface="Arial" charset="0"/>
              </a:rPr>
              <a:t>245 – 32 = 214 (học sinh)</a:t>
            </a:r>
          </a:p>
          <a:p>
            <a:pPr>
              <a:buFontTx/>
              <a:buNone/>
            </a:pPr>
            <a:r>
              <a:rPr lang="en-US" smtClean="0">
                <a:latin typeface="Arial" charset="0"/>
              </a:rPr>
              <a:t>				Đáp số: 214 học sinh</a:t>
            </a:r>
          </a:p>
        </p:txBody>
      </p:sp>
      <p:sp>
        <p:nvSpPr>
          <p:cNvPr id="4099" name="Rectangle 4"/>
          <p:cNvSpPr>
            <a:spLocks noGrp="1" noChangeArrowheads="1"/>
          </p:cNvSpPr>
          <p:nvPr>
            <p:ph type="title"/>
          </p:nvPr>
        </p:nvSpPr>
        <p:spPr bwMode="auto">
          <a:xfrm>
            <a:off x="457200" y="274638"/>
            <a:ext cx="8229600" cy="563562"/>
          </a:xfrm>
          <a:noFill/>
          <a:ln>
            <a:miter lim="800000"/>
            <a:headEnd/>
            <a:tailEnd/>
          </a:ln>
        </p:spPr>
        <p:txBody>
          <a:bodyPr vert="horz" wrap="square" lIns="91440" tIns="45720" rIns="91440" bIns="45720" numCol="1" anchor="t" anchorCtr="0" compatLnSpc="1">
            <a:prstTxWarp prst="textNoShape">
              <a:avLst/>
            </a:prstTxWarp>
          </a:bodyPr>
          <a:lstStyle/>
          <a:p>
            <a:r>
              <a:rPr lang="en-US" sz="2800" smtClean="0">
                <a:latin typeface="Arial" charset="0"/>
              </a:rPr>
              <a:t/>
            </a:r>
            <a:br>
              <a:rPr lang="en-US" sz="2800" smtClean="0">
                <a:latin typeface="Arial" charset="0"/>
              </a:rPr>
            </a:br>
            <a:r>
              <a:rPr lang="en-US" sz="2800" smtClean="0">
                <a:latin typeface="Arial" charset="0"/>
              </a:rPr>
              <a:t/>
            </a:r>
            <a:br>
              <a:rPr lang="en-US" sz="2800" smtClean="0">
                <a:latin typeface="Arial" charset="0"/>
              </a:rPr>
            </a:br>
            <a:r>
              <a:rPr lang="en-US" sz="2800" smtClean="0">
                <a:latin typeface="Arial" charset="0"/>
              </a:rPr>
              <a:t>Cộng, trừ các số có ba chữ số (không nhớ)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diamond(in)">
                                      <p:cBhvr>
                                        <p:cTn id="7" dur="2000"/>
                                        <p:tgtEl>
                                          <p:spTgt spid="1116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diamond(in)">
                                      <p:cBhvr>
                                        <p:cTn id="12" dur="2000"/>
                                        <p:tgtEl>
                                          <p:spTgt spid="1116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diamond(in)">
                                      <p:cBhvr>
                                        <p:cTn id="17" dur="2000"/>
                                        <p:tgtEl>
                                          <p:spTgt spid="1116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diamond(in)">
                                      <p:cBhvr>
                                        <p:cTn id="22" dur="2000"/>
                                        <p:tgtEl>
                                          <p:spTgt spid="1116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diamond(in)">
                                      <p:cBhvr>
                                        <p:cTn id="27" dur="2000"/>
                                        <p:tgtEl>
                                          <p:spTgt spid="1116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mtClean="0">
                <a:latin typeface="Arial" charset="0"/>
              </a:rPr>
              <a:t>4. Giá tiền một phong bì là 200 đồng, giá tiền một tem thư nhiều hơn giá tiền một phong bì là 600 đồng. Hỏi giá tiền một tem thư là bao nhiêu?</a:t>
            </a:r>
          </a:p>
          <a:p>
            <a:pPr algn="ctr">
              <a:buFontTx/>
              <a:buNone/>
            </a:pPr>
            <a:r>
              <a:rPr lang="en-US" b="1" smtClean="0">
                <a:latin typeface="Arial" charset="0"/>
              </a:rPr>
              <a:t>Bài giải</a:t>
            </a:r>
          </a:p>
          <a:p>
            <a:pPr>
              <a:buFontTx/>
              <a:buNone/>
            </a:pPr>
            <a:r>
              <a:rPr lang="en-US" smtClean="0">
                <a:latin typeface="Arial" charset="0"/>
              </a:rPr>
              <a:t>Giá tiền một tem thư là:</a:t>
            </a:r>
          </a:p>
          <a:p>
            <a:pPr>
              <a:buFontTx/>
              <a:buNone/>
            </a:pPr>
            <a:r>
              <a:rPr lang="en-US" smtClean="0">
                <a:latin typeface="Arial" charset="0"/>
              </a:rPr>
              <a:t>200 + 600 = 800 (đồng)</a:t>
            </a:r>
          </a:p>
          <a:p>
            <a:pPr>
              <a:buFontTx/>
              <a:buNone/>
            </a:pPr>
            <a:r>
              <a:rPr lang="en-US" smtClean="0">
                <a:latin typeface="Arial" charset="0"/>
              </a:rPr>
              <a:t>				Đáp số: 800 đồng</a:t>
            </a:r>
          </a:p>
        </p:txBody>
      </p:sp>
      <p:sp>
        <p:nvSpPr>
          <p:cNvPr id="5123" name="Rectangle 4"/>
          <p:cNvSpPr>
            <a:spLocks noGrp="1" noChangeArrowheads="1"/>
          </p:cNvSpPr>
          <p:nvPr>
            <p:ph type="title"/>
          </p:nvPr>
        </p:nvSpPr>
        <p:spPr bwMode="auto">
          <a:xfrm>
            <a:off x="457200" y="274638"/>
            <a:ext cx="8229600" cy="563562"/>
          </a:xfrm>
          <a:noFill/>
          <a:ln>
            <a:miter lim="800000"/>
            <a:headEnd/>
            <a:tailEnd/>
          </a:ln>
        </p:spPr>
        <p:txBody>
          <a:bodyPr vert="horz" wrap="square" lIns="91440" tIns="45720" rIns="91440" bIns="45720" numCol="1" anchor="t" anchorCtr="0" compatLnSpc="1">
            <a:prstTxWarp prst="textNoShape">
              <a:avLst/>
            </a:prstTxWarp>
          </a:bodyPr>
          <a:lstStyle/>
          <a:p>
            <a:r>
              <a:rPr lang="en-US" sz="2800" smtClean="0">
                <a:latin typeface="Arial" charset="0"/>
              </a:rPr>
              <a:t/>
            </a:r>
            <a:br>
              <a:rPr lang="en-US" sz="2800" smtClean="0">
                <a:latin typeface="Arial" charset="0"/>
              </a:rPr>
            </a:br>
            <a:r>
              <a:rPr lang="en-US" sz="2800" smtClean="0">
                <a:latin typeface="Arial" charset="0"/>
              </a:rPr>
              <a:t/>
            </a:r>
            <a:br>
              <a:rPr lang="en-US" sz="2800" smtClean="0">
                <a:latin typeface="Arial" charset="0"/>
              </a:rPr>
            </a:br>
            <a:r>
              <a:rPr lang="en-US" sz="2800" smtClean="0">
                <a:latin typeface="Arial" charset="0"/>
              </a:rPr>
              <a:t>Cộng, trừ các số có ba chữ số (không nhớ)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Effect transition="in" filter="box(in)">
                                      <p:cBhvr>
                                        <p:cTn id="7" dur="500"/>
                                        <p:tgtEl>
                                          <p:spTgt spid="1126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2643">
                                            <p:txEl>
                                              <p:pRg st="1" end="1"/>
                                            </p:txEl>
                                          </p:spTgt>
                                        </p:tgtEl>
                                        <p:attrNameLst>
                                          <p:attrName>style.visibility</p:attrName>
                                        </p:attrNameLst>
                                      </p:cBhvr>
                                      <p:to>
                                        <p:strVal val="visible"/>
                                      </p:to>
                                    </p:set>
                                    <p:animEffect transition="in" filter="box(in)">
                                      <p:cBhvr>
                                        <p:cTn id="12" dur="500"/>
                                        <p:tgtEl>
                                          <p:spTgt spid="1126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12643">
                                            <p:txEl>
                                              <p:pRg st="2" end="2"/>
                                            </p:txEl>
                                          </p:spTgt>
                                        </p:tgtEl>
                                        <p:attrNameLst>
                                          <p:attrName>style.visibility</p:attrName>
                                        </p:attrNameLst>
                                      </p:cBhvr>
                                      <p:to>
                                        <p:strVal val="visible"/>
                                      </p:to>
                                    </p:set>
                                    <p:animEffect transition="in" filter="box(in)">
                                      <p:cBhvr>
                                        <p:cTn id="17" dur="500"/>
                                        <p:tgtEl>
                                          <p:spTgt spid="1126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12643">
                                            <p:txEl>
                                              <p:pRg st="3" end="3"/>
                                            </p:txEl>
                                          </p:spTgt>
                                        </p:tgtEl>
                                        <p:attrNameLst>
                                          <p:attrName>style.visibility</p:attrName>
                                        </p:attrNameLst>
                                      </p:cBhvr>
                                      <p:to>
                                        <p:strVal val="visible"/>
                                      </p:to>
                                    </p:set>
                                    <p:animEffect transition="in" filter="box(in)">
                                      <p:cBhvr>
                                        <p:cTn id="22" dur="500"/>
                                        <p:tgtEl>
                                          <p:spTgt spid="1126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12643">
                                            <p:txEl>
                                              <p:pRg st="4" end="4"/>
                                            </p:txEl>
                                          </p:spTgt>
                                        </p:tgtEl>
                                        <p:attrNameLst>
                                          <p:attrName>style.visibility</p:attrName>
                                        </p:attrNameLst>
                                      </p:cBhvr>
                                      <p:to>
                                        <p:strVal val="visible"/>
                                      </p:to>
                                    </p:set>
                                    <p:animEffect transition="in" filter="box(in)">
                                      <p:cBhvr>
                                        <p:cTn id="27" dur="500"/>
                                        <p:tgtEl>
                                          <p:spTgt spid="1126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mtClean="0">
                <a:latin typeface="Arial" charset="0"/>
              </a:rPr>
              <a:t>5. Với ba số 315, 40, 355 và các dấu +. - , =, em hãy lập các phép tính đúng.</a:t>
            </a:r>
          </a:p>
          <a:p>
            <a:pPr algn="ctr">
              <a:buFontTx/>
              <a:buNone/>
            </a:pPr>
            <a:r>
              <a:rPr lang="en-US" b="1" smtClean="0">
                <a:latin typeface="Arial" charset="0"/>
              </a:rPr>
              <a:t>Bài làm</a:t>
            </a:r>
          </a:p>
          <a:p>
            <a:pPr>
              <a:buFontTx/>
              <a:buNone/>
            </a:pPr>
            <a:r>
              <a:rPr lang="en-US" smtClean="0">
                <a:latin typeface="Arial" charset="0"/>
              </a:rPr>
              <a:t>315 + 40 = 355</a:t>
            </a:r>
          </a:p>
          <a:p>
            <a:pPr>
              <a:buFontTx/>
              <a:buNone/>
            </a:pPr>
            <a:r>
              <a:rPr lang="en-US" smtClean="0">
                <a:latin typeface="Arial" charset="0"/>
              </a:rPr>
              <a:t>40 + 315 = 355</a:t>
            </a:r>
          </a:p>
          <a:p>
            <a:pPr>
              <a:buFontTx/>
              <a:buNone/>
            </a:pPr>
            <a:r>
              <a:rPr lang="en-US" smtClean="0">
                <a:latin typeface="Arial" charset="0"/>
              </a:rPr>
              <a:t>355 – 40 = 315</a:t>
            </a:r>
          </a:p>
          <a:p>
            <a:pPr>
              <a:buFontTx/>
              <a:buNone/>
            </a:pPr>
            <a:r>
              <a:rPr lang="en-US" smtClean="0">
                <a:latin typeface="Arial" charset="0"/>
              </a:rPr>
              <a:t>355 – 315 = 40</a:t>
            </a:r>
          </a:p>
        </p:txBody>
      </p:sp>
      <p:sp>
        <p:nvSpPr>
          <p:cNvPr id="6147" name="Rectangle 4"/>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800" smtClean="0">
                <a:latin typeface="Arial" charset="0"/>
              </a:rPr>
              <a:t/>
            </a:r>
            <a:br>
              <a:rPr lang="en-US" sz="2800" smtClean="0">
                <a:latin typeface="Arial" charset="0"/>
              </a:rPr>
            </a:br>
            <a:r>
              <a:rPr lang="en-US" sz="2800" smtClean="0">
                <a:latin typeface="Arial" charset="0"/>
              </a:rPr>
              <a:t/>
            </a:r>
            <a:br>
              <a:rPr lang="en-US" sz="2800" smtClean="0">
                <a:latin typeface="Arial" charset="0"/>
              </a:rPr>
            </a:br>
            <a:r>
              <a:rPr lang="en-US" sz="2800" smtClean="0">
                <a:latin typeface="Arial" charset="0"/>
              </a:rPr>
              <a:t>Cộng, trừ các số có ba chữ số (không nhớ)</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checkerboard(across)">
                                      <p:cBhvr>
                                        <p:cTn id="7" dur="500"/>
                                        <p:tgtEl>
                                          <p:spTgt spid="1136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13667">
                                            <p:txEl>
                                              <p:pRg st="1" end="1"/>
                                            </p:txEl>
                                          </p:spTgt>
                                        </p:tgtEl>
                                        <p:attrNameLst>
                                          <p:attrName>style.visibility</p:attrName>
                                        </p:attrNameLst>
                                      </p:cBhvr>
                                      <p:to>
                                        <p:strVal val="visible"/>
                                      </p:to>
                                    </p:set>
                                    <p:animEffect transition="in" filter="checkerboard(across)">
                                      <p:cBhvr>
                                        <p:cTn id="12" dur="500"/>
                                        <p:tgtEl>
                                          <p:spTgt spid="1136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13667">
                                            <p:txEl>
                                              <p:pRg st="2" end="2"/>
                                            </p:txEl>
                                          </p:spTgt>
                                        </p:tgtEl>
                                        <p:attrNameLst>
                                          <p:attrName>style.visibility</p:attrName>
                                        </p:attrNameLst>
                                      </p:cBhvr>
                                      <p:to>
                                        <p:strVal val="visible"/>
                                      </p:to>
                                    </p:set>
                                    <p:animEffect transition="in" filter="checkerboard(across)">
                                      <p:cBhvr>
                                        <p:cTn id="17" dur="500"/>
                                        <p:tgtEl>
                                          <p:spTgt spid="1136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13667">
                                            <p:txEl>
                                              <p:pRg st="3" end="3"/>
                                            </p:txEl>
                                          </p:spTgt>
                                        </p:tgtEl>
                                        <p:attrNameLst>
                                          <p:attrName>style.visibility</p:attrName>
                                        </p:attrNameLst>
                                      </p:cBhvr>
                                      <p:to>
                                        <p:strVal val="visible"/>
                                      </p:to>
                                    </p:set>
                                    <p:animEffect transition="in" filter="checkerboard(across)">
                                      <p:cBhvr>
                                        <p:cTn id="22" dur="500"/>
                                        <p:tgtEl>
                                          <p:spTgt spid="1136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13667">
                                            <p:txEl>
                                              <p:pRg st="4" end="4"/>
                                            </p:txEl>
                                          </p:spTgt>
                                        </p:tgtEl>
                                        <p:attrNameLst>
                                          <p:attrName>style.visibility</p:attrName>
                                        </p:attrNameLst>
                                      </p:cBhvr>
                                      <p:to>
                                        <p:strVal val="visible"/>
                                      </p:to>
                                    </p:set>
                                    <p:animEffect transition="in" filter="checkerboard(across)">
                                      <p:cBhvr>
                                        <p:cTn id="27" dur="500"/>
                                        <p:tgtEl>
                                          <p:spTgt spid="1136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113667">
                                            <p:txEl>
                                              <p:pRg st="5" end="5"/>
                                            </p:txEl>
                                          </p:spTgt>
                                        </p:tgtEl>
                                        <p:attrNameLst>
                                          <p:attrName>style.visibility</p:attrName>
                                        </p:attrNameLst>
                                      </p:cBhvr>
                                      <p:to>
                                        <p:strVal val="visible"/>
                                      </p:to>
                                    </p:set>
                                    <p:animEffect transition="in" filter="checkerboard(across)">
                                      <p:cBhvr>
                                        <p:cTn id="32" dur="500"/>
                                        <p:tgtEl>
                                          <p:spTgt spid="1136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US" smtClean="0">
                <a:latin typeface="Arial" charset="0"/>
              </a:rPr>
              <a:t>- Em hãy nêu cách thực hiện một phép cộng hoặc trừ số có ba chữ số.</a:t>
            </a:r>
          </a:p>
        </p:txBody>
      </p:sp>
      <p:sp>
        <p:nvSpPr>
          <p:cNvPr id="7171" name="Rectangle 4"/>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800" smtClean="0">
                <a:latin typeface="Arial" charset="0"/>
              </a:rPr>
              <a:t/>
            </a:r>
            <a:br>
              <a:rPr lang="en-US" sz="2800" smtClean="0">
                <a:latin typeface="Arial" charset="0"/>
              </a:rPr>
            </a:br>
            <a:r>
              <a:rPr lang="en-US" sz="2800" smtClean="0">
                <a:latin typeface="Arial" charset="0"/>
              </a:rPr>
              <a:t/>
            </a:r>
            <a:br>
              <a:rPr lang="en-US" sz="2800" smtClean="0">
                <a:latin typeface="Arial" charset="0"/>
              </a:rPr>
            </a:br>
            <a:r>
              <a:rPr lang="en-US" sz="2800" smtClean="0">
                <a:latin typeface="Arial" charset="0"/>
              </a:rPr>
              <a:t>Cộng, trừ các số có ba chữ số (không nhớ)</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XES">
  <a:themeElements>
    <a:clrScheme name="">
      <a:dk1>
        <a:srgbClr val="969696"/>
      </a:dk1>
      <a:lt1>
        <a:srgbClr val="FFFFFF"/>
      </a:lt1>
      <a:dk2>
        <a:srgbClr val="000000"/>
      </a:dk2>
      <a:lt2>
        <a:srgbClr val="FFFF00"/>
      </a:lt2>
      <a:accent1>
        <a:srgbClr val="CC6600"/>
      </a:accent1>
      <a:accent2>
        <a:srgbClr val="CC0000"/>
      </a:accent2>
      <a:accent3>
        <a:srgbClr val="AAAAAA"/>
      </a:accent3>
      <a:accent4>
        <a:srgbClr val="DADADA"/>
      </a:accent4>
      <a:accent5>
        <a:srgbClr val="E2B8AA"/>
      </a:accent5>
      <a:accent6>
        <a:srgbClr val="B90000"/>
      </a:accent6>
      <a:hlink>
        <a:srgbClr val="FF9900"/>
      </a:hlink>
      <a:folHlink>
        <a:srgbClr val="B2B2B2"/>
      </a:folHlink>
    </a:clrScheme>
    <a:fontScheme name="BOXE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OX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OX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OX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OX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OX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OX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OX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OX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OX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OX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OX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OX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UEPINK">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UEPI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UEPI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PI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PI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PI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PI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PI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PI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PI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PI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PI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PI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PI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64</TotalTime>
  <Words>198</Words>
  <Application>Microsoft Office PowerPoint</Application>
  <PresentationFormat>On-screen Show (4:3)</PresentationFormat>
  <Paragraphs>37</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Times New Roman</vt:lpstr>
      <vt:lpstr>Arial</vt:lpstr>
      <vt:lpstr>Calibri</vt:lpstr>
      <vt:lpstr>BOXES</vt:lpstr>
      <vt:lpstr>BLUEPINK</vt:lpstr>
      <vt:lpstr>  Cộng, trừ các số có ba chữ số (không nhớ)</vt:lpstr>
      <vt:lpstr>  Cộng, trừ các số có ba chữ số (không nhớ)</vt:lpstr>
      <vt:lpstr>  Cộng, trừ các số có ba chữ số (không nhớ)</vt:lpstr>
      <vt:lpstr>  Cộng, trừ các số có ba chữ số (không nhớ)</vt:lpstr>
      <vt:lpstr>  Cộng, trừ các số có ba chữ số (không nhớ)</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Phan Thuong Si</dc:creator>
  <cp:lastModifiedBy>CSTeam</cp:lastModifiedBy>
  <cp:revision>23</cp:revision>
  <dcterms:created xsi:type="dcterms:W3CDTF">2008-11-03T09:53:07Z</dcterms:created>
  <dcterms:modified xsi:type="dcterms:W3CDTF">2016-06-29T10:27:25Z</dcterms:modified>
</cp:coreProperties>
</file>