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4" r:id="rId3"/>
    <p:sldId id="261" r:id="rId4"/>
    <p:sldId id="288" r:id="rId5"/>
    <p:sldId id="286" r:id="rId6"/>
    <p:sldId id="270" r:id="rId7"/>
    <p:sldId id="271" r:id="rId8"/>
    <p:sldId id="272" r:id="rId9"/>
    <p:sldId id="266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0099"/>
    <a:srgbClr val="660066"/>
    <a:srgbClr val="CCECFF"/>
    <a:srgbClr val="FFFF00"/>
    <a:srgbClr val="FF3399"/>
    <a:srgbClr val="660033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5E293-6D64-40AE-8205-857F8F0C5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12F33-13EF-400E-9345-5E5FA1A30A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F8971-5DF4-451F-8067-608DA5A665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99F5E-3BE6-4A36-88E1-90515CF656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09127-58B4-421D-A389-FC9889BD4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A8E811-7D34-4835-846C-A30B57CEEE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EC3CE-145F-4328-A509-3E1918B046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82655-D494-40B4-889C-1843A1A287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28542-E9A7-4487-831B-AB7F620D47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F40E7-DD55-4FBD-A837-0FA4B1ACB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99B4B-A185-49AD-A03F-268EE0892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03085-1C80-4B15-8697-FFD7D91FDC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7BC91-E75C-4116-A405-9D38FC238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2B8F1-E4F6-4BA2-B7D8-6AB6A4C2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96636-74D0-4C89-A338-465314767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A0291-AA14-4139-B1F8-F59F0CC8F9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38FBF-F207-4EDB-B78B-190B07304A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03EA-DFC8-4AF0-A2E0-B78519C06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6EB31-092D-4608-89A6-5630B04AA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42A3A-5DE1-439A-BE65-542E5A25C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C4A2D-F939-484B-8D05-7BD932688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F1FCA-E8AC-4D19-83BC-A114339635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8FEC-2A95-40BE-95D4-77D57CC26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741EC-CA68-408B-B7A9-E8E4124CB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D150C5-3370-47CA-A674-4021A25E98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6ED3F6-CFA0-469C-B803-31DDCB8BC6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533400" y="1538288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33400" y="2300288"/>
            <a:ext cx="807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tập:</a:t>
            </a:r>
            <a:r>
              <a:rPr lang="en-US" sz="2400" b="1">
                <a:solidFill>
                  <a:srgbClr val="0000FF"/>
                </a:solidFill>
              </a:rPr>
              <a:t> Dựa theo tóm tắt  và  giải bài toán</a:t>
            </a:r>
            <a:r>
              <a:rPr lang="en-US" sz="1600" b="1"/>
              <a:t> </a:t>
            </a:r>
            <a:r>
              <a:rPr lang="en-US" sz="2400" b="1">
                <a:solidFill>
                  <a:srgbClr val="0000FF"/>
                </a:solidFill>
              </a:rPr>
              <a:t>sau: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143000" y="3733800"/>
            <a:ext cx="1819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Tấm vải đỏ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14400" y="4495800"/>
            <a:ext cx="2428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Tấm vải xanh</a:t>
            </a:r>
            <a:r>
              <a:rPr lang="en-US" sz="1600"/>
              <a:t> 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419475" y="3886200"/>
            <a:ext cx="2239963" cy="152400"/>
            <a:chOff x="2154" y="2448"/>
            <a:chExt cx="1411" cy="96"/>
          </a:xfrm>
        </p:grpSpPr>
        <p:sp>
          <p:nvSpPr>
            <p:cNvPr id="4118" name="Line 8"/>
            <p:cNvSpPr>
              <a:spLocks noChangeShapeType="1"/>
            </p:cNvSpPr>
            <p:nvPr/>
          </p:nvSpPr>
          <p:spPr bwMode="auto">
            <a:xfrm>
              <a:off x="2154" y="249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9"/>
            <p:cNvSpPr>
              <a:spLocks noChangeShapeType="1"/>
            </p:cNvSpPr>
            <p:nvPr/>
          </p:nvSpPr>
          <p:spPr bwMode="auto">
            <a:xfrm>
              <a:off x="2154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0"/>
            <p:cNvSpPr>
              <a:spLocks noChangeShapeType="1"/>
            </p:cNvSpPr>
            <p:nvPr/>
          </p:nvSpPr>
          <p:spPr bwMode="auto">
            <a:xfrm>
              <a:off x="3565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419475" y="4648200"/>
            <a:ext cx="3362325" cy="152400"/>
            <a:chOff x="2154" y="2928"/>
            <a:chExt cx="2118" cy="96"/>
          </a:xfrm>
        </p:grpSpPr>
        <p:sp>
          <p:nvSpPr>
            <p:cNvPr id="4113" name="Line 11"/>
            <p:cNvSpPr>
              <a:spLocks noChangeShapeType="1"/>
            </p:cNvSpPr>
            <p:nvPr/>
          </p:nvSpPr>
          <p:spPr bwMode="auto">
            <a:xfrm>
              <a:off x="215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2"/>
            <p:cNvSpPr>
              <a:spLocks noChangeShapeType="1"/>
            </p:cNvSpPr>
            <p:nvPr/>
          </p:nvSpPr>
          <p:spPr bwMode="auto">
            <a:xfrm>
              <a:off x="2154" y="297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3"/>
            <p:cNvSpPr>
              <a:spLocks noChangeShapeType="1"/>
            </p:cNvSpPr>
            <p:nvPr/>
          </p:nvSpPr>
          <p:spPr bwMode="auto">
            <a:xfrm>
              <a:off x="3565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4"/>
            <p:cNvSpPr>
              <a:spLocks noChangeShapeType="1"/>
            </p:cNvSpPr>
            <p:nvPr/>
          </p:nvSpPr>
          <p:spPr bwMode="auto">
            <a:xfrm>
              <a:off x="3552" y="2976"/>
              <a:ext cx="7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5"/>
            <p:cNvSpPr>
              <a:spLocks noChangeShapeType="1"/>
            </p:cNvSpPr>
            <p:nvPr/>
          </p:nvSpPr>
          <p:spPr bwMode="auto">
            <a:xfrm>
              <a:off x="42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419475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56388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Arc 18"/>
          <p:cNvSpPr>
            <a:spLocks/>
          </p:cNvSpPr>
          <p:nvPr/>
        </p:nvSpPr>
        <p:spPr bwMode="auto">
          <a:xfrm rot="6797256" flipH="1" flipV="1">
            <a:off x="6001544" y="4209256"/>
            <a:ext cx="469900" cy="890588"/>
          </a:xfrm>
          <a:custGeom>
            <a:avLst/>
            <a:gdLst>
              <a:gd name="T0" fmla="*/ 0 w 21600"/>
              <a:gd name="T1" fmla="*/ 0 h 21600"/>
              <a:gd name="T2" fmla="*/ 222386621 w 21600"/>
              <a:gd name="T3" fmla="*/ 1513989157 h 21600"/>
              <a:gd name="T4" fmla="*/ 0 w 21600"/>
              <a:gd name="T5" fmla="*/ 151398915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915025" y="3962400"/>
            <a:ext cx="1019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 m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4030663" y="3505200"/>
            <a:ext cx="1527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15m</a:t>
            </a:r>
          </a:p>
        </p:txBody>
      </p:sp>
      <p:sp>
        <p:nvSpPr>
          <p:cNvPr id="7189" name="AutoShape 21"/>
          <p:cNvSpPr>
            <a:spLocks/>
          </p:cNvSpPr>
          <p:nvPr/>
        </p:nvSpPr>
        <p:spPr bwMode="auto">
          <a:xfrm>
            <a:off x="6832600" y="3886200"/>
            <a:ext cx="101600" cy="914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058025" y="4114800"/>
            <a:ext cx="1019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m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286000" y="2971800"/>
            <a:ext cx="1614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4112" name="AutoShape 2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6477000"/>
            <a:ext cx="457200" cy="381000"/>
          </a:xfrm>
          <a:prstGeom prst="leftArrow">
            <a:avLst>
              <a:gd name="adj1" fmla="val 50000"/>
              <a:gd name="adj2" fmla="val 3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/>
      <p:bldP spid="7184" grpId="0" animBg="1"/>
      <p:bldP spid="7185" grpId="0" animBg="1"/>
      <p:bldP spid="7186" grpId="0" animBg="1"/>
      <p:bldP spid="7187" grpId="0"/>
      <p:bldP spid="7188" grpId="0"/>
      <p:bldP spid="7189" grpId="0" animBg="1"/>
      <p:bldP spid="7190" grpId="0"/>
      <p:bldP spid="71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0" y="3919538"/>
            <a:ext cx="5638800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Tấm vải xanh dài là: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15 + 8 = 23 (m)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Cả hai tấm vải dài</a:t>
            </a:r>
            <a:r>
              <a:rPr lang="en-US" sz="2400" b="1"/>
              <a:t> </a:t>
            </a:r>
            <a:r>
              <a:rPr lang="en-US" sz="2400" b="1">
                <a:solidFill>
                  <a:srgbClr val="0033CC"/>
                </a:solidFill>
              </a:rPr>
              <a:t> là: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15 + 23 = 38 (m)</a:t>
            </a:r>
          </a:p>
          <a:p>
            <a:pPr algn="ctr">
              <a:lnSpc>
                <a:spcPct val="95000"/>
              </a:lnSpc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                                Đáp số: 38 (m)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400" b="1">
              <a:solidFill>
                <a:srgbClr val="FF505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657600" y="34432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838200" y="21336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Tấm vải đỏ </a:t>
            </a:r>
          </a:p>
        </p:txBody>
      </p:sp>
      <p:sp>
        <p:nvSpPr>
          <p:cNvPr id="5136" name="Text Box 20"/>
          <p:cNvSpPr txBox="1">
            <a:spLocks noChangeArrowheads="1"/>
          </p:cNvSpPr>
          <p:nvPr/>
        </p:nvSpPr>
        <p:spPr bwMode="auto">
          <a:xfrm>
            <a:off x="609600" y="2895600"/>
            <a:ext cx="242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Tấm vải xanh</a:t>
            </a:r>
            <a:r>
              <a:rPr lang="en-US"/>
              <a:t> </a:t>
            </a:r>
            <a:r>
              <a:rPr lang="en-US" sz="2400" b="1">
                <a:solidFill>
                  <a:srgbClr val="0000FF"/>
                </a:solidFill>
              </a:rPr>
              <a:t> </a:t>
            </a:r>
          </a:p>
        </p:txBody>
      </p:sp>
      <p:grpSp>
        <p:nvGrpSpPr>
          <p:cNvPr id="5137" name="Group 21"/>
          <p:cNvGrpSpPr>
            <a:grpSpLocks/>
          </p:cNvGrpSpPr>
          <p:nvPr/>
        </p:nvGrpSpPr>
        <p:grpSpPr bwMode="auto">
          <a:xfrm>
            <a:off x="3114675" y="2286000"/>
            <a:ext cx="2239963" cy="152400"/>
            <a:chOff x="2154" y="2448"/>
            <a:chExt cx="1411" cy="96"/>
          </a:xfrm>
        </p:grpSpPr>
        <p:sp>
          <p:nvSpPr>
            <p:cNvPr id="5153" name="Line 22"/>
            <p:cNvSpPr>
              <a:spLocks noChangeShapeType="1"/>
            </p:cNvSpPr>
            <p:nvPr/>
          </p:nvSpPr>
          <p:spPr bwMode="auto">
            <a:xfrm>
              <a:off x="2154" y="249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3"/>
            <p:cNvSpPr>
              <a:spLocks noChangeShapeType="1"/>
            </p:cNvSpPr>
            <p:nvPr/>
          </p:nvSpPr>
          <p:spPr bwMode="auto">
            <a:xfrm>
              <a:off x="2154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24"/>
            <p:cNvSpPr>
              <a:spLocks noChangeShapeType="1"/>
            </p:cNvSpPr>
            <p:nvPr/>
          </p:nvSpPr>
          <p:spPr bwMode="auto">
            <a:xfrm>
              <a:off x="3565" y="244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8" name="Group 25"/>
          <p:cNvGrpSpPr>
            <a:grpSpLocks/>
          </p:cNvGrpSpPr>
          <p:nvPr/>
        </p:nvGrpSpPr>
        <p:grpSpPr bwMode="auto">
          <a:xfrm>
            <a:off x="3114675" y="3048000"/>
            <a:ext cx="3362325" cy="152400"/>
            <a:chOff x="2154" y="2928"/>
            <a:chExt cx="2118" cy="96"/>
          </a:xfrm>
        </p:grpSpPr>
        <p:sp>
          <p:nvSpPr>
            <p:cNvPr id="5148" name="Line 26"/>
            <p:cNvSpPr>
              <a:spLocks noChangeShapeType="1"/>
            </p:cNvSpPr>
            <p:nvPr/>
          </p:nvSpPr>
          <p:spPr bwMode="auto">
            <a:xfrm>
              <a:off x="2154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7"/>
            <p:cNvSpPr>
              <a:spLocks noChangeShapeType="1"/>
            </p:cNvSpPr>
            <p:nvPr/>
          </p:nvSpPr>
          <p:spPr bwMode="auto">
            <a:xfrm>
              <a:off x="2154" y="2976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8"/>
            <p:cNvSpPr>
              <a:spLocks noChangeShapeType="1"/>
            </p:cNvSpPr>
            <p:nvPr/>
          </p:nvSpPr>
          <p:spPr bwMode="auto">
            <a:xfrm>
              <a:off x="3565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9"/>
            <p:cNvSpPr>
              <a:spLocks noChangeShapeType="1"/>
            </p:cNvSpPr>
            <p:nvPr/>
          </p:nvSpPr>
          <p:spPr bwMode="auto">
            <a:xfrm>
              <a:off x="3552" y="2976"/>
              <a:ext cx="7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0"/>
            <p:cNvSpPr>
              <a:spLocks noChangeShapeType="1"/>
            </p:cNvSpPr>
            <p:nvPr/>
          </p:nvSpPr>
          <p:spPr bwMode="auto">
            <a:xfrm>
              <a:off x="42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9" name="Line 31"/>
          <p:cNvSpPr>
            <a:spLocks noChangeShapeType="1"/>
          </p:cNvSpPr>
          <p:nvPr/>
        </p:nvSpPr>
        <p:spPr bwMode="auto">
          <a:xfrm>
            <a:off x="3114675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32"/>
          <p:cNvSpPr>
            <a:spLocks noChangeShapeType="1"/>
          </p:cNvSpPr>
          <p:nvPr/>
        </p:nvSpPr>
        <p:spPr bwMode="auto">
          <a:xfrm>
            <a:off x="5334000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Arc 33"/>
          <p:cNvSpPr>
            <a:spLocks/>
          </p:cNvSpPr>
          <p:nvPr/>
        </p:nvSpPr>
        <p:spPr bwMode="auto">
          <a:xfrm rot="6797256" flipH="1" flipV="1">
            <a:off x="5696744" y="2609056"/>
            <a:ext cx="469900" cy="890588"/>
          </a:xfrm>
          <a:custGeom>
            <a:avLst/>
            <a:gdLst>
              <a:gd name="T0" fmla="*/ 0 w 21600"/>
              <a:gd name="T1" fmla="*/ 0 h 21600"/>
              <a:gd name="T2" fmla="*/ 222386621 w 21600"/>
              <a:gd name="T3" fmla="*/ 1513989157 h 21600"/>
              <a:gd name="T4" fmla="*/ 0 w 21600"/>
              <a:gd name="T5" fmla="*/ 151398915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Text Box 34"/>
          <p:cNvSpPr txBox="1">
            <a:spLocks noChangeArrowheads="1"/>
          </p:cNvSpPr>
          <p:nvPr/>
        </p:nvSpPr>
        <p:spPr bwMode="auto">
          <a:xfrm>
            <a:off x="5610225" y="2362200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8 m</a:t>
            </a:r>
          </a:p>
        </p:txBody>
      </p:sp>
      <p:sp>
        <p:nvSpPr>
          <p:cNvPr id="5143" name="Text Box 35"/>
          <p:cNvSpPr txBox="1">
            <a:spLocks noChangeArrowheads="1"/>
          </p:cNvSpPr>
          <p:nvPr/>
        </p:nvSpPr>
        <p:spPr bwMode="auto">
          <a:xfrm>
            <a:off x="3725863" y="19050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15m</a:t>
            </a:r>
          </a:p>
        </p:txBody>
      </p:sp>
      <p:sp>
        <p:nvSpPr>
          <p:cNvPr id="5144" name="AutoShape 36"/>
          <p:cNvSpPr>
            <a:spLocks/>
          </p:cNvSpPr>
          <p:nvPr/>
        </p:nvSpPr>
        <p:spPr bwMode="auto">
          <a:xfrm>
            <a:off x="6527800" y="2286000"/>
            <a:ext cx="101600" cy="914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Text Box 37"/>
          <p:cNvSpPr txBox="1">
            <a:spLocks noChangeArrowheads="1"/>
          </p:cNvSpPr>
          <p:nvPr/>
        </p:nvSpPr>
        <p:spPr bwMode="auto">
          <a:xfrm>
            <a:off x="6753225" y="2514600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? m</a:t>
            </a:r>
          </a:p>
        </p:txBody>
      </p:sp>
      <p:sp>
        <p:nvSpPr>
          <p:cNvPr id="5146" name="Text Box 38"/>
          <p:cNvSpPr txBox="1">
            <a:spLocks noChangeArrowheads="1"/>
          </p:cNvSpPr>
          <p:nvPr/>
        </p:nvSpPr>
        <p:spPr bwMode="auto">
          <a:xfrm>
            <a:off x="1981200" y="1371600"/>
            <a:ext cx="161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5147" name="Text Box 39"/>
          <p:cNvSpPr txBox="1">
            <a:spLocks noChangeArrowheads="1"/>
          </p:cNvSpPr>
          <p:nvPr/>
        </p:nvSpPr>
        <p:spPr bwMode="auto">
          <a:xfrm>
            <a:off x="457200" y="533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KIỂM TRA BÀI CŨ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2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7" grpId="0"/>
      <p:bldP spid="820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0" y="16764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</a:rPr>
              <a:t>BÀI TOÁN GIẢI BẰNG HAI PHÉP TÍNH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</a:rPr>
              <a:t>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72707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toán: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Một cửa hàng ngày thứ bảy bán được 6 xe đạp, ngày chủ nhật bán được số xe đạp gấp đôi số xe đạp trên. Hỏi cả hai ngày cửa hàng đó đã bán được bao nhiêu xe đạp?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367347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Thứ bảy: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4384675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Chủ nhật: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47800" y="4613275"/>
            <a:ext cx="2133600" cy="152400"/>
            <a:chOff x="912" y="3312"/>
            <a:chExt cx="1344" cy="96"/>
          </a:xfrm>
        </p:grpSpPr>
        <p:sp>
          <p:nvSpPr>
            <p:cNvPr id="7187" name="Line 7"/>
            <p:cNvSpPr>
              <a:spLocks noChangeShapeType="1"/>
            </p:cNvSpPr>
            <p:nvPr/>
          </p:nvSpPr>
          <p:spPr bwMode="auto">
            <a:xfrm>
              <a:off x="912" y="331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8" name="Group 8"/>
            <p:cNvGrpSpPr>
              <a:grpSpLocks/>
            </p:cNvGrpSpPr>
            <p:nvPr/>
          </p:nvGrpSpPr>
          <p:grpSpPr bwMode="auto">
            <a:xfrm>
              <a:off x="912" y="3312"/>
              <a:ext cx="1344" cy="96"/>
              <a:chOff x="912" y="3312"/>
              <a:chExt cx="1344" cy="96"/>
            </a:xfrm>
          </p:grpSpPr>
          <p:sp>
            <p:nvSpPr>
              <p:cNvPr id="7189" name="Line 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7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Line 10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Line 11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Line 12"/>
              <p:cNvSpPr>
                <a:spLocks noChangeShapeType="1"/>
              </p:cNvSpPr>
              <p:nvPr/>
            </p:nvSpPr>
            <p:spPr bwMode="auto">
              <a:xfrm>
                <a:off x="1668" y="3360"/>
                <a:ext cx="5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637" name="AutoShape 13"/>
          <p:cNvSpPr>
            <a:spLocks/>
          </p:cNvSpPr>
          <p:nvPr/>
        </p:nvSpPr>
        <p:spPr bwMode="auto">
          <a:xfrm>
            <a:off x="3619500" y="3698875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581400" y="40036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xe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600200" y="34702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 xe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447800" y="3851275"/>
            <a:ext cx="1066800" cy="152400"/>
            <a:chOff x="1200" y="2928"/>
            <a:chExt cx="672" cy="96"/>
          </a:xfrm>
        </p:grpSpPr>
        <p:sp>
          <p:nvSpPr>
            <p:cNvPr id="7184" name="Line 17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8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9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1447800" y="39274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2514600" y="392747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886200" y="3413125"/>
            <a:ext cx="5562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Số xe đạp bán trong ngày chủ nhật là: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6 x 2 = 12 (xe)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	 Số xe đạp bán trong cả hai ngày là: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6 + 12 = 18 (xe)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                           Đáp số: 18 xe đạp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838200" y="28606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629400" y="28606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4648200" y="2971800"/>
            <a:ext cx="0" cy="3886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629" grpId="0"/>
      <p:bldP spid="26637" grpId="0" animBg="1"/>
      <p:bldP spid="26638" grpId="0"/>
      <p:bldP spid="26639" grpId="0"/>
      <p:bldP spid="26644" grpId="0" animBg="1"/>
      <p:bldP spid="26645" grpId="0" animBg="1"/>
      <p:bldP spid="26647" grpId="0"/>
      <p:bldP spid="26650" grpId="0"/>
      <p:bldP spid="266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4" name="Picture 24" descr="imagesCARH1BP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10668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5" name="Picture 25" descr="imagesCAT76XB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2209800"/>
            <a:ext cx="14478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6" name="Picture 26" descr="buu di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1905000"/>
            <a:ext cx="160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0" y="1666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BÀI TOÁN GIẢI BẰNG HAI PHÉP TÍNH( tiếp theo)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6425"/>
            <a:ext cx="91440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u="sng">
                <a:solidFill>
                  <a:srgbClr val="FF0000"/>
                </a:solidFill>
              </a:rPr>
              <a:t>Bài tập 1: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Quãng đường từ nhà đến chợ huyện dài 5km, quãng đường từ chợ huyện đến bưu điện tỉnh dài gấp 3 lần quãng đường từ nhà đến chợ huyện( theo sơ đồ sau). Hỏi quãng đường từ nhà đến bưu điện tỉnh dài bao nhiêu ki-lô-mét?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Nhà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90600" y="4286250"/>
            <a:ext cx="7467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Quãng đường từ chợ huyện đến bưu điện tỉnh dài là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        5 x 3 = 15 (km)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Quãng đường từ nhà đến bưu điện tỉnh dài là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        5 + 15 = 20 (km)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Đáp số: 20 km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62000" y="1905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60425" y="3281363"/>
            <a:ext cx="1676400" cy="169862"/>
            <a:chOff x="624" y="1920"/>
            <a:chExt cx="1056" cy="107"/>
          </a:xfrm>
        </p:grpSpPr>
        <p:sp>
          <p:nvSpPr>
            <p:cNvPr id="8216" name="Line 8"/>
            <p:cNvSpPr>
              <a:spLocks noChangeShapeType="1"/>
            </p:cNvSpPr>
            <p:nvPr/>
          </p:nvSpPr>
          <p:spPr bwMode="auto">
            <a:xfrm>
              <a:off x="624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9"/>
            <p:cNvSpPr>
              <a:spLocks noChangeShapeType="1"/>
            </p:cNvSpPr>
            <p:nvPr/>
          </p:nvSpPr>
          <p:spPr bwMode="auto">
            <a:xfrm flipV="1">
              <a:off x="624" y="1968"/>
              <a:ext cx="1056" cy="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10"/>
            <p:cNvSpPr>
              <a:spLocks noChangeShapeType="1"/>
            </p:cNvSpPr>
            <p:nvPr/>
          </p:nvSpPr>
          <p:spPr bwMode="auto">
            <a:xfrm>
              <a:off x="1680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86000" y="2286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Chợ huyện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934200" y="22098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Bưu điện tỉnh</a:t>
            </a:r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 rot="10223488">
            <a:off x="685800" y="457200"/>
            <a:ext cx="6577013" cy="3519488"/>
          </a:xfrm>
          <a:custGeom>
            <a:avLst/>
            <a:gdLst>
              <a:gd name="T0" fmla="*/ 0 w 17661"/>
              <a:gd name="T1" fmla="*/ 324431256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rot="10800000" wrap="none" anchor="ctr"/>
          <a:lstStyle/>
          <a:p>
            <a:endParaRPr lang="en-US" sz="16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05200" y="3319463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km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241425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km</a:t>
            </a:r>
          </a:p>
        </p:txBody>
      </p:sp>
      <p:sp>
        <p:nvSpPr>
          <p:cNvPr id="10256" name="Arc 16"/>
          <p:cNvSpPr>
            <a:spLocks/>
          </p:cNvSpPr>
          <p:nvPr/>
        </p:nvSpPr>
        <p:spPr bwMode="auto">
          <a:xfrm rot="-1113995">
            <a:off x="1089025" y="2971800"/>
            <a:ext cx="1600200" cy="1676400"/>
          </a:xfrm>
          <a:custGeom>
            <a:avLst/>
            <a:gdLst>
              <a:gd name="T0" fmla="*/ 0 w 19294"/>
              <a:gd name="T1" fmla="*/ 127625566 h 21600"/>
              <a:gd name="T2" fmla="*/ 2147483647 w 19294"/>
              <a:gd name="T3" fmla="*/ 2147483647 h 21600"/>
              <a:gd name="T4" fmla="*/ 1954536270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505200" y="3886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536825" y="3281363"/>
            <a:ext cx="4953000" cy="169862"/>
            <a:chOff x="720" y="2016"/>
            <a:chExt cx="3120" cy="107"/>
          </a:xfrm>
        </p:grpSpPr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02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10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6" grpId="0"/>
      <p:bldP spid="10251" grpId="0"/>
      <p:bldP spid="10252" grpId="0"/>
      <p:bldP spid="10253" grpId="0" animBg="1"/>
      <p:bldP spid="10254" grpId="0"/>
      <p:bldP spid="10255" grpId="0"/>
      <p:bldP spid="10256" grpId="0" animBg="1"/>
      <p:bldP spid="102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 2: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Một thùng đựng 24</a:t>
            </a:r>
            <a:r>
              <a:rPr lang="en-US" sz="2000" b="1" i="1">
                <a:solidFill>
                  <a:srgbClr val="0033CC"/>
                </a:solidFill>
              </a:rPr>
              <a:t>l</a:t>
            </a:r>
            <a:r>
              <a:rPr lang="en-US" sz="2000" b="1">
                <a:solidFill>
                  <a:srgbClr val="0033CC"/>
                </a:solidFill>
              </a:rPr>
              <a:t> mật ong. Lấy ra     số lít mật ong đó. Hỏi trong thùng còn lại bao nhiêu lít mật ong?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23161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Thùng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743200" y="3962400"/>
            <a:ext cx="4724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Số lít mật ong lấy ra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24 : 3 = 8 ( </a:t>
            </a:r>
            <a:r>
              <a:rPr lang="en-US" sz="2000" b="1" i="1">
                <a:solidFill>
                  <a:srgbClr val="0033CC"/>
                </a:solidFill>
              </a:rPr>
              <a:t>l </a:t>
            </a:r>
            <a:r>
              <a:rPr lang="en-US" sz="2000" b="1">
                <a:solidFill>
                  <a:srgbClr val="0033CC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Số lít mật ong còn lại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24 – 8 = 16 ( </a:t>
            </a:r>
            <a:r>
              <a:rPr lang="en-US" sz="2000" b="1" i="1">
                <a:solidFill>
                  <a:srgbClr val="0033CC"/>
                </a:solidFill>
              </a:rPr>
              <a:t>l</a:t>
            </a:r>
            <a:r>
              <a:rPr lang="en-US" sz="2000" b="1">
                <a:solidFill>
                  <a:srgbClr val="0033CC"/>
                </a:solidFill>
              </a:rPr>
              <a:t> 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Đáp số: 16 lít mật ong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66800" y="15367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828800" y="2527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828800" y="2603500"/>
            <a:ext cx="495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143500" y="2527300"/>
            <a:ext cx="0" cy="152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505200" y="2527300"/>
            <a:ext cx="0" cy="152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6781800" y="2527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Arc 12"/>
          <p:cNvSpPr>
            <a:spLocks/>
          </p:cNvSpPr>
          <p:nvPr/>
        </p:nvSpPr>
        <p:spPr bwMode="auto">
          <a:xfrm rot="-520455">
            <a:off x="1995488" y="2179638"/>
            <a:ext cx="4879975" cy="2409825"/>
          </a:xfrm>
          <a:custGeom>
            <a:avLst/>
            <a:gdLst>
              <a:gd name="T0" fmla="*/ 0 w 17661"/>
              <a:gd name="T1" fmla="*/ 104143701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505200" y="17653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24</a:t>
            </a:r>
            <a:r>
              <a:rPr lang="en-US" sz="2000" b="1" i="1">
                <a:solidFill>
                  <a:srgbClr val="0000FF"/>
                </a:solidFill>
              </a:rPr>
              <a:t>l mật ong</a:t>
            </a:r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095827">
            <a:off x="3379788" y="990600"/>
            <a:ext cx="3249612" cy="1993900"/>
          </a:xfrm>
          <a:custGeom>
            <a:avLst/>
            <a:gdLst>
              <a:gd name="T0" fmla="*/ 0 w 18670"/>
              <a:gd name="T1" fmla="*/ 99109764 h 21600"/>
              <a:gd name="T2" fmla="*/ 2147483647 w 18670"/>
              <a:gd name="T3" fmla="*/ 2147483647 h 21600"/>
              <a:gd name="T4" fmla="*/ 2147483647 w 18670"/>
              <a:gd name="T5" fmla="*/ 2147483647 h 21600"/>
              <a:gd name="T6" fmla="*/ 0 60000 65536"/>
              <a:gd name="T7" fmla="*/ 0 60000 65536"/>
              <a:gd name="T8" fmla="*/ 0 60000 65536"/>
              <a:gd name="T9" fmla="*/ 0 w 18670"/>
              <a:gd name="T10" fmla="*/ 0 h 21600"/>
              <a:gd name="T11" fmla="*/ 18670 w 18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70" h="21600" fill="none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</a:path>
              <a:path w="18670" h="21600" stroke="0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  <a:lnTo>
                  <a:pt x="2327" y="21600"/>
                </a:lnTo>
                <a:lnTo>
                  <a:pt x="-1" y="12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810000" y="3429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>
            <p:ph/>
          </p:nvPr>
        </p:nvGraphicFramePr>
        <p:xfrm>
          <a:off x="6359525" y="500063"/>
          <a:ext cx="423863" cy="762000"/>
        </p:xfrm>
        <a:graphic>
          <a:graphicData uri="http://schemas.openxmlformats.org/presentationml/2006/ole">
            <p:oleObj spid="_x0000_s1026" name="Equation" r:id="rId4" imgW="114210" imgH="219165" progId="Equation.3">
              <p:embed/>
            </p:oleObj>
          </a:graphicData>
        </a:graphic>
      </p:graphicFrame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343400" y="28067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</a:t>
            </a:r>
            <a:r>
              <a:rPr lang="en-US" sz="2000" b="1" i="1">
                <a:solidFill>
                  <a:srgbClr val="0000FF"/>
                </a:solidFill>
              </a:rPr>
              <a:t>l mật ong</a:t>
            </a:r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 rot="9719171">
            <a:off x="1676400" y="1231900"/>
            <a:ext cx="1600200" cy="1676400"/>
          </a:xfrm>
          <a:custGeom>
            <a:avLst/>
            <a:gdLst>
              <a:gd name="T0" fmla="*/ 0 w 19294"/>
              <a:gd name="T1" fmla="*/ 127625566 h 21600"/>
              <a:gd name="T2" fmla="*/ 2147483647 w 19294"/>
              <a:gd name="T3" fmla="*/ 2147483647 h 21600"/>
              <a:gd name="T4" fmla="*/ 1954536270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209800" y="28321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lấy 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0" grpId="0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/>
      <p:bldP spid="11278" grpId="0" animBg="1"/>
      <p:bldP spid="11279" grpId="0"/>
      <p:bldP spid="11281" grpId="0"/>
      <p:bldP spid="11282" grpId="0" animBg="1"/>
      <p:bldP spid="112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7" descr="Japane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00200"/>
            <a:ext cx="8382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 3: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Số?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175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338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1295400" y="19050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3759200" y="19050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057400" y="2362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953000" y="236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WordArt 11"/>
          <p:cNvSpPr>
            <a:spLocks noChangeArrowheads="1" noChangeShapeType="1" noTextEdit="1"/>
          </p:cNvSpPr>
          <p:nvPr/>
        </p:nvSpPr>
        <p:spPr bwMode="auto">
          <a:xfrm>
            <a:off x="6350000" y="190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18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574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3 lần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0292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3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295400" y="42672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64008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100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1371600" y="44196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3835400" y="44196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42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133600" y="4876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029200" y="4876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6426200" y="44196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36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1336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6 lần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1054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6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1295400" y="5562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400800" y="556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191000" y="556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5" name="WordArt 27"/>
          <p:cNvSpPr>
            <a:spLocks noChangeArrowheads="1" noChangeShapeType="1" noTextEdit="1"/>
          </p:cNvSpPr>
          <p:nvPr/>
        </p:nvSpPr>
        <p:spPr bwMode="auto">
          <a:xfrm>
            <a:off x="1371600" y="5715000"/>
            <a:ext cx="990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56</a:t>
            </a:r>
          </a:p>
        </p:txBody>
      </p:sp>
      <p:sp>
        <p:nvSpPr>
          <p:cNvPr id="12316" name="WordArt 28"/>
          <p:cNvSpPr>
            <a:spLocks noChangeArrowheads="1" noChangeShapeType="1" noTextEdit="1"/>
          </p:cNvSpPr>
          <p:nvPr/>
        </p:nvSpPr>
        <p:spPr bwMode="auto">
          <a:xfrm>
            <a:off x="4343400" y="5715000"/>
            <a:ext cx="5842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2438400" y="6172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50292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WordArt 31"/>
          <p:cNvSpPr>
            <a:spLocks noChangeArrowheads="1" noChangeShapeType="1" noTextEdit="1"/>
          </p:cNvSpPr>
          <p:nvPr/>
        </p:nvSpPr>
        <p:spPr bwMode="auto">
          <a:xfrm>
            <a:off x="6426200" y="571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5146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Giảm 7 lần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0292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7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533400" y="3048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TRÒ CHƠI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1219200" y="30480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63246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37338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9" name="WordArt 41"/>
          <p:cNvSpPr>
            <a:spLocks noChangeArrowheads="1" noChangeShapeType="1" noTextEdit="1"/>
          </p:cNvSpPr>
          <p:nvPr/>
        </p:nvSpPr>
        <p:spPr bwMode="auto">
          <a:xfrm>
            <a:off x="1295400" y="32004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12330" name="WordArt 42"/>
          <p:cNvSpPr>
            <a:spLocks noChangeArrowheads="1" noChangeShapeType="1" noTextEdit="1"/>
          </p:cNvSpPr>
          <p:nvPr/>
        </p:nvSpPr>
        <p:spPr bwMode="auto">
          <a:xfrm>
            <a:off x="3759200" y="32004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12</a:t>
            </a:r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2057400" y="3657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4953000" y="36576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WordArt 45"/>
          <p:cNvSpPr>
            <a:spLocks noChangeArrowheads="1" noChangeShapeType="1" noTextEdit="1"/>
          </p:cNvSpPr>
          <p:nvPr/>
        </p:nvSpPr>
        <p:spPr bwMode="auto">
          <a:xfrm>
            <a:off x="6350000" y="32004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10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20574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2 lần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0292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2300" grpId="0"/>
      <p:bldP spid="12301" grpId="0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/>
      <p:bldP spid="12311" grpId="0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  <p:bldP spid="12319" grpId="0" animBg="1"/>
      <p:bldP spid="12320" grpId="0"/>
      <p:bldP spid="12321" grpId="0"/>
      <p:bldP spid="12326" grpId="0" animBg="1"/>
      <p:bldP spid="12327" grpId="0" animBg="1"/>
      <p:bldP spid="12328" grpId="0" animBg="1"/>
      <p:bldP spid="12329" grpId="0" animBg="1"/>
      <p:bldP spid="12330" grpId="0" animBg="1"/>
      <p:bldP spid="12331" grpId="0" animBg="1"/>
      <p:bldP spid="12332" grpId="0" animBg="1"/>
      <p:bldP spid="12333" grpId="0" animBg="1"/>
      <p:bldP spid="12334" grpId="0"/>
      <p:bldP spid="123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0"/>
            <a:ext cx="2819400" cy="808038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CC00"/>
                </a:solidFill>
              </a:rPr>
              <a:t>Dặn dò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6294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b="1" smtClean="0">
                <a:solidFill>
                  <a:srgbClr val="FF0000"/>
                </a:solidFill>
              </a:rPr>
              <a:t>Về nhà điền lại bài số 3 vào sách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b="1" smtClean="0">
                <a:solidFill>
                  <a:srgbClr val="FF0000"/>
                </a:solidFill>
              </a:rPr>
              <a:t>Chuẩn bị: Xem trước bài: Luyện tập trang 52.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5&quot;/&gt;&lt;/object&gt;&lt;object type=&quot;3&quot; unique_id=&quot;10006&quot;&gt;&lt;property id=&quot;20148&quot; value=&quot;5&quot;/&gt;&lt;property id=&quot;20300&quot; value=&quot;Slide 2&quot;/&gt;&lt;property id=&quot;20307&quot; value=&quot;278&quot;/&gt;&lt;/object&gt;&lt;object type=&quot;3&quot; unique_id=&quot;10009&quot;&gt;&lt;property id=&quot;20148&quot; value=&quot;5&quot;/&gt;&lt;property id=&quot;20300&quot; value=&quot;Slide 3&quot;/&gt;&lt;property id=&quot;20307&quot; value=&quot;264&quot;/&gt;&lt;/object&gt;&lt;object type=&quot;3&quot; unique_id=&quot;10010&quot;&gt;&lt;property id=&quot;20148&quot; value=&quot;5&quot;/&gt;&lt;property id=&quot;20300&quot; value=&quot;Slide 4&quot;/&gt;&lt;property id=&quot;20307&quot; value=&quot;261&quot;/&gt;&lt;/object&gt;&lt;object type=&quot;3&quot; unique_id=&quot;10014&quot;&gt;&lt;property id=&quot;20148&quot; value=&quot;5&quot;/&gt;&lt;property id=&quot;20300&quot; value=&quot;Slide 8&quot;/&gt;&lt;property id=&quot;20307&quot; value=&quot;270&quot;/&gt;&lt;/object&gt;&lt;object type=&quot;3&quot; unique_id=&quot;10015&quot;&gt;&lt;property id=&quot;20148&quot; value=&quot;5&quot;/&gt;&lt;property id=&quot;20300&quot; value=&quot;Slide 9&quot;/&gt;&lt;property id=&quot;20307&quot; value=&quot;271&quot;/&gt;&lt;/object&gt;&lt;object type=&quot;3&quot; unique_id=&quot;10016&quot;&gt;&lt;property id=&quot;20148&quot; value=&quot;5&quot;/&gt;&lt;property id=&quot;20300&quot; value=&quot;Slide 10&quot;/&gt;&lt;property id=&quot;20307&quot; value=&quot;272&quot;/&gt;&lt;/object&gt;&lt;object type=&quot;3&quot; unique_id=&quot;10019&quot;&gt;&lt;property id=&quot;20148&quot; value=&quot;5&quot;/&gt;&lt;property id=&quot;20300&quot; value=&quot;Slide 11 - &amp;quot;Dặn dò&amp;quot;&quot;/&gt;&lt;property id=&quot;20307&quot; value=&quot;266&quot;/&gt;&lt;/object&gt;&lt;object type=&quot;3&quot; unique_id=&quot;10020&quot;&gt;&lt;property id=&quot;20148&quot; value=&quot;5&quot;/&gt;&lt;property id=&quot;20300&quot; value=&quot;Slide 12&quot;/&gt;&lt;property id=&quot;20307&quot; value=&quot;280&quot;/&gt;&lt;/object&gt;&lt;object type=&quot;3&quot; unique_id=&quot;10206&quot;&gt;&lt;property id=&quot;20148&quot; value=&quot;5&quot;/&gt;&lt;property id=&quot;20300&quot; value=&quot;Slide 7&quot;/&gt;&lt;property id=&quot;20307&quot; value=&quot;285&quot;/&gt;&lt;/object&gt;&lt;object type=&quot;3&quot; unique_id=&quot;10400&quot;&gt;&lt;property id=&quot;20148&quot; value=&quot;5&quot;/&gt;&lt;property id=&quot;20300&quot; value=&quot;Slide 5&quot;/&gt;&lt;property id=&quot;20307&quot; value=&quot;286&quot;/&gt;&lt;/object&gt;&lt;object type=&quot;3&quot; unique_id=&quot;10401&quot;&gt;&lt;property id=&quot;20148&quot; value=&quot;5&quot;/&gt;&lt;property id=&quot;20300&quot; value=&quot;Slide 6&quot;/&gt;&lt;property id=&quot;20307&quot; value=&quot;28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452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Default Design</vt:lpstr>
      <vt:lpstr>1_Default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Dặn dò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Huynh Kieu</dc:creator>
  <cp:lastModifiedBy>CSTeam</cp:lastModifiedBy>
  <cp:revision>149</cp:revision>
  <dcterms:created xsi:type="dcterms:W3CDTF">2009-10-26T15:34:09Z</dcterms:created>
  <dcterms:modified xsi:type="dcterms:W3CDTF">2016-06-29T10:27:48Z</dcterms:modified>
</cp:coreProperties>
</file>