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ppt" ContentType="application/vnd.ms-powerpoi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69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allowPng="1" imgSz="1024x768" encoding="windows-1252"/>
  <p:clrMru>
    <a:srgbClr val="800000"/>
    <a:srgbClr val="FFCCFF"/>
    <a:srgbClr val="FF0000"/>
    <a:srgbClr val="EEFBA3"/>
    <a:srgbClr val="A4FAC5"/>
    <a:srgbClr val="0000FF"/>
    <a:srgbClr val="A4F8FA"/>
    <a:srgbClr val="DADDC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229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321AB7A-A22C-463E-9F59-F6BECCF5EAA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BC47AD-D54B-4EB3-80C3-401AC934FD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5D07A9-F650-4154-A53D-85F93DDDBF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1DFF7-C2B6-4F9E-853C-6AEF9194D6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EB22E4-DC3C-4127-9E2B-35F17FE96E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93E96D-A66A-4810-9C58-9382F97CF0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13ABB-09B7-4861-BDC4-730A9927B0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30A27-70E0-43FF-949C-FDC272CCC0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B0B7E9-8535-4FD3-AB37-2D71E9846B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53C439-7C7F-44CC-9B3D-D8C6305DCD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E928D-CF5D-410C-80A7-E6E178BEAD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653D19-862E-4203-B075-4BF637465E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1502A3-3B17-431B-BF6A-EB96AD4565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FAA82506-655C-486B-AABF-BFD3D9AD7EA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5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2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3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4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304800" y="1371600"/>
            <a:ext cx="6781800" cy="1524000"/>
          </a:xfrm>
          <a:prstGeom prst="cloudCallout">
            <a:avLst>
              <a:gd name="adj1" fmla="val 45435"/>
              <a:gd name="adj2" fmla="val 105940"/>
            </a:avLst>
          </a:prstGeom>
          <a:solidFill>
            <a:srgbClr val="BEB3E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charset="0"/>
              </a:rPr>
              <a:t>Bài cũ:</a:t>
            </a:r>
          </a:p>
        </p:txBody>
      </p:sp>
      <p:sp>
        <p:nvSpPr>
          <p:cNvPr id="7171" name="Text Box 16"/>
          <p:cNvSpPr txBox="1">
            <a:spLocks noChangeArrowheads="1"/>
          </p:cNvSpPr>
          <p:nvPr/>
        </p:nvSpPr>
        <p:spPr bwMode="auto">
          <a:xfrm>
            <a:off x="1600200" y="238125"/>
            <a:ext cx="563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sz="2800" b="1" u="sng">
                <a:latin typeface="Arial" charset="0"/>
              </a:rPr>
              <a:t>Toán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457200" y="3595688"/>
            <a:ext cx="807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FF"/>
                </a:solidFill>
                <a:latin typeface="Arial" charset="0"/>
              </a:rPr>
              <a:t>Xem tranh trả lời câu hỏi sau: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9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122" name="Presentation" r:id="rId3" imgW="5367470" imgH="4024876" progId="PowerPoint.Show.8">
              <p:embed/>
            </p:oleObj>
          </a:graphicData>
        </a:graphic>
      </p:graphicFrame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28600" y="10668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>
                <a:latin typeface="Arial" charset="0"/>
              </a:rPr>
              <a:t>Bài</a:t>
            </a:r>
            <a:r>
              <a:rPr lang="en-US" b="1">
                <a:latin typeface="Arial" charset="0"/>
              </a:rPr>
              <a:t>:</a:t>
            </a:r>
          </a:p>
        </p:txBody>
      </p:sp>
      <p:sp>
        <p:nvSpPr>
          <p:cNvPr id="5124" name="WordArt 5"/>
          <p:cNvSpPr>
            <a:spLocks noChangeArrowheads="1" noChangeShapeType="1" noTextEdit="1"/>
          </p:cNvSpPr>
          <p:nvPr/>
        </p:nvSpPr>
        <p:spPr bwMode="auto">
          <a:xfrm rot="449934">
            <a:off x="1371600" y="381000"/>
            <a:ext cx="7505700" cy="18272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Bài toán liên quan đến rút về đơn vị</a:t>
            </a:r>
            <a:endParaRPr lang="en-US" sz="32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125" name="Text Box 12"/>
          <p:cNvSpPr txBox="1">
            <a:spLocks noChangeArrowheads="1"/>
          </p:cNvSpPr>
          <p:nvPr/>
        </p:nvSpPr>
        <p:spPr bwMode="auto">
          <a:xfrm>
            <a:off x="1676400" y="1905000"/>
            <a:ext cx="1168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 b="1">
              <a:latin typeface="Arial" charset="0"/>
            </a:endParaRPr>
          </a:p>
        </p:txBody>
      </p:sp>
      <p:sp>
        <p:nvSpPr>
          <p:cNvPr id="5126" name="AutoShape 28"/>
          <p:cNvSpPr>
            <a:spLocks noChangeArrowheads="1"/>
          </p:cNvSpPr>
          <p:nvPr/>
        </p:nvSpPr>
        <p:spPr bwMode="auto">
          <a:xfrm>
            <a:off x="304800" y="1692275"/>
            <a:ext cx="8382000" cy="3870325"/>
          </a:xfrm>
          <a:prstGeom prst="horizontalScroll">
            <a:avLst>
              <a:gd name="adj" fmla="val 12500"/>
            </a:avLst>
          </a:prstGeom>
          <a:solidFill>
            <a:srgbClr val="EEFBA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Arial" charset="0"/>
            </a:endParaRPr>
          </a:p>
        </p:txBody>
      </p:sp>
      <p:sp>
        <p:nvSpPr>
          <p:cNvPr id="5127" name="Text Box 29"/>
          <p:cNvSpPr txBox="1">
            <a:spLocks noChangeArrowheads="1"/>
          </p:cNvSpPr>
          <p:nvPr/>
        </p:nvSpPr>
        <p:spPr bwMode="auto">
          <a:xfrm>
            <a:off x="838200" y="2362200"/>
            <a:ext cx="6705600" cy="708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Khi giải “Bài toán liên quan đến rút về đơn vị “ thường tiến hành theo 2 bước:</a:t>
            </a:r>
            <a:endParaRPr 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128" name="Text Box 30"/>
          <p:cNvSpPr txBox="1">
            <a:spLocks noChangeArrowheads="1"/>
          </p:cNvSpPr>
          <p:nvPr/>
        </p:nvSpPr>
        <p:spPr bwMode="auto">
          <a:xfrm>
            <a:off x="609600" y="3397250"/>
            <a:ext cx="777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2000" b="1">
                <a:solidFill>
                  <a:srgbClr val="FF0000"/>
                </a:solidFill>
                <a:latin typeface="Arial" charset="0"/>
              </a:rPr>
              <a:t>* Bước 1: Tìm giá trị một phần (thực hiện phép  chia)</a:t>
            </a:r>
            <a:endParaRPr lang="en-US" sz="2000">
              <a:latin typeface="Arial" charset="0"/>
            </a:endParaRPr>
          </a:p>
        </p:txBody>
      </p:sp>
      <p:sp>
        <p:nvSpPr>
          <p:cNvPr id="5129" name="Text Box 31"/>
          <p:cNvSpPr txBox="1">
            <a:spLocks noChangeArrowheads="1"/>
          </p:cNvSpPr>
          <p:nvPr/>
        </p:nvSpPr>
        <p:spPr bwMode="auto">
          <a:xfrm>
            <a:off x="609600" y="4191000"/>
            <a:ext cx="845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2000" b="1">
                <a:solidFill>
                  <a:srgbClr val="FF0000"/>
                </a:solidFill>
                <a:latin typeface="Arial" charset="0"/>
              </a:rPr>
              <a:t>* Bước 2:Tìm giá trị nhiêu phần đó (thực hiện</a:t>
            </a:r>
            <a:r>
              <a:rPr lang="en-US" sz="2000" b="1">
                <a:latin typeface="Arial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Arial" charset="0"/>
              </a:rPr>
              <a:t>phép  nhân)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3429000"/>
            <a:ext cx="2895600" cy="2286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0487" name="Picture 7" descr="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228600"/>
            <a:ext cx="2895600" cy="2057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0488" name="Picture 8" descr="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228600"/>
            <a:ext cx="2743200" cy="2057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0489" name="Picture 9" descr="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228600"/>
            <a:ext cx="3048000" cy="2057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0490" name="Picture 10" descr="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3429000"/>
            <a:ext cx="2819400" cy="2286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0491" name="Picture 11" descr="0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0" y="3429000"/>
            <a:ext cx="2895600" cy="2286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228600" y="2514600"/>
            <a:ext cx="2438400" cy="674688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800" b="1">
                <a:solidFill>
                  <a:srgbClr val="0000FF"/>
                </a:solidFill>
                <a:latin typeface="Arial" charset="0"/>
              </a:rPr>
              <a:t>a)An tập thể dục lúc</a:t>
            </a:r>
          </a:p>
          <a:p>
            <a:pPr>
              <a:spcBef>
                <a:spcPct val="10000"/>
              </a:spcBef>
            </a:pPr>
            <a:r>
              <a:rPr lang="en-US" sz="1800" b="1">
                <a:solidFill>
                  <a:srgbClr val="0000FF"/>
                </a:solidFill>
                <a:latin typeface="Arial" charset="0"/>
              </a:rPr>
              <a:t> mấy giờ?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228600" y="2489200"/>
            <a:ext cx="2590800" cy="6461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Arial" charset="0"/>
              </a:rPr>
              <a:t>a) An tập thể dục lúc</a:t>
            </a:r>
          </a:p>
          <a:p>
            <a:r>
              <a:rPr lang="en-US" sz="1800" b="1">
                <a:solidFill>
                  <a:srgbClr val="FF0000"/>
                </a:solidFill>
                <a:latin typeface="Arial" charset="0"/>
              </a:rPr>
              <a:t> 6 giờ 10 phút.</a:t>
            </a:r>
            <a:endParaRPr lang="en-US" sz="18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3200400" y="2514600"/>
            <a:ext cx="2667000" cy="6746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800" b="1">
                <a:solidFill>
                  <a:srgbClr val="0000FF"/>
                </a:solidFill>
                <a:latin typeface="Arial" charset="0"/>
              </a:rPr>
              <a:t>b) An đến trường lúc</a:t>
            </a:r>
          </a:p>
          <a:p>
            <a:pPr>
              <a:spcBef>
                <a:spcPct val="10000"/>
              </a:spcBef>
            </a:pPr>
            <a:r>
              <a:rPr lang="en-US" sz="1800" b="1">
                <a:solidFill>
                  <a:srgbClr val="0000FF"/>
                </a:solidFill>
                <a:latin typeface="Arial" charset="0"/>
              </a:rPr>
              <a:t> mấy giờ?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3200400" y="2459038"/>
            <a:ext cx="2590800" cy="6746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b) An đến trường lúc</a:t>
            </a:r>
          </a:p>
          <a:p>
            <a:pPr>
              <a:spcBef>
                <a:spcPct val="10000"/>
              </a:spcBef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 7  giờ 12 phút.</a:t>
            </a: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6400800" y="2438400"/>
            <a:ext cx="2590800" cy="6746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800" b="1">
                <a:solidFill>
                  <a:srgbClr val="0000FF"/>
                </a:solidFill>
                <a:latin typeface="Arial" charset="0"/>
              </a:rPr>
              <a:t>c) An đang học bài ở</a:t>
            </a:r>
          </a:p>
          <a:p>
            <a:pPr>
              <a:spcBef>
                <a:spcPct val="10000"/>
              </a:spcBef>
            </a:pPr>
            <a:r>
              <a:rPr lang="en-US" sz="1800" b="1">
                <a:solidFill>
                  <a:srgbClr val="0000FF"/>
                </a:solidFill>
                <a:latin typeface="Arial" charset="0"/>
              </a:rPr>
              <a:t> lớp lúc mấy giờ?</a:t>
            </a: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6400800" y="2438400"/>
            <a:ext cx="2590800" cy="6746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c) 10 giờ 24 phút An </a:t>
            </a:r>
          </a:p>
          <a:p>
            <a:pPr>
              <a:spcBef>
                <a:spcPct val="10000"/>
              </a:spcBef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đang học bài ở lớp .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152400" y="5888038"/>
            <a:ext cx="2438400" cy="6746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800" b="1">
                <a:solidFill>
                  <a:srgbClr val="0000FF"/>
                </a:solidFill>
                <a:latin typeface="Arial" charset="0"/>
              </a:rPr>
              <a:t>d) An ăn cơm chiều</a:t>
            </a:r>
          </a:p>
          <a:p>
            <a:pPr>
              <a:spcBef>
                <a:spcPct val="10000"/>
              </a:spcBef>
            </a:pPr>
            <a:r>
              <a:rPr lang="en-US" sz="1800" b="1">
                <a:solidFill>
                  <a:srgbClr val="0000FF"/>
                </a:solidFill>
                <a:latin typeface="Arial" charset="0"/>
              </a:rPr>
              <a:t> lúc mấy giờ?</a:t>
            </a:r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152400" y="5918200"/>
            <a:ext cx="2590800" cy="6461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d) 6 giờ kém 15 phút chiều An ăn cơm .</a:t>
            </a:r>
          </a:p>
        </p:txBody>
      </p:sp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3048000" y="5888038"/>
            <a:ext cx="2819400" cy="6746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800" b="1">
                <a:solidFill>
                  <a:srgbClr val="0000FF"/>
                </a:solidFill>
                <a:latin typeface="Arial" charset="0"/>
              </a:rPr>
              <a:t>e) An đang xem truyền</a:t>
            </a:r>
          </a:p>
          <a:p>
            <a:pPr>
              <a:spcBef>
                <a:spcPct val="10000"/>
              </a:spcBef>
            </a:pPr>
            <a:r>
              <a:rPr lang="en-US" sz="1800" b="1">
                <a:solidFill>
                  <a:srgbClr val="0000FF"/>
                </a:solidFill>
                <a:latin typeface="Arial" charset="0"/>
              </a:rPr>
              <a:t> hình lúc mấy giờ?</a:t>
            </a: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3048000" y="5867400"/>
            <a:ext cx="2971800" cy="6746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e)  An đang xem truyền</a:t>
            </a:r>
          </a:p>
          <a:p>
            <a:pPr>
              <a:spcBef>
                <a:spcPct val="10000"/>
              </a:spcBef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 hình lúc 8 giờ 7 phút tối.</a:t>
            </a:r>
          </a:p>
        </p:txBody>
      </p:sp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6172200" y="5867400"/>
            <a:ext cx="2759075" cy="6461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FF"/>
                </a:solidFill>
                <a:latin typeface="Arial" charset="0"/>
              </a:rPr>
              <a:t>g) An đang ngủ lúc </a:t>
            </a:r>
          </a:p>
          <a:p>
            <a:r>
              <a:rPr lang="en-US" sz="1800" b="1">
                <a:solidFill>
                  <a:srgbClr val="0000FF"/>
                </a:solidFill>
                <a:latin typeface="Arial" charset="0"/>
              </a:rPr>
              <a:t>mấy giờ?</a:t>
            </a: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6248400" y="5867400"/>
            <a:ext cx="2759075" cy="6461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Arial" charset="0"/>
              </a:rPr>
              <a:t>g) 10 giờ kém 5 phút đêm An đang ngủ.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2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3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 animBg="1"/>
      <p:bldP spid="20492" grpId="1" animBg="1"/>
      <p:bldP spid="20493" grpId="0" animBg="1"/>
      <p:bldP spid="20495" grpId="0" animBg="1"/>
      <p:bldP spid="20495" grpId="1" animBg="1"/>
      <p:bldP spid="20496" grpId="0" animBg="1"/>
      <p:bldP spid="20497" grpId="0" animBg="1"/>
      <p:bldP spid="20497" grpId="1" animBg="1"/>
      <p:bldP spid="20498" grpId="0" animBg="1"/>
      <p:bldP spid="20499" grpId="0" animBg="1"/>
      <p:bldP spid="20499" grpId="1" animBg="1"/>
      <p:bldP spid="20500" grpId="0" animBg="1"/>
      <p:bldP spid="20501" grpId="0" animBg="1"/>
      <p:bldP spid="20501" grpId="1" animBg="1"/>
      <p:bldP spid="20502" grpId="0" animBg="1"/>
      <p:bldP spid="20503" grpId="0" animBg="1"/>
      <p:bldP spid="20503" grpId="1" animBg="1"/>
      <p:bldP spid="2050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6" name="Presentation" r:id="rId3" imgW="5367470" imgH="4024876" progId="PowerPoint.Show.8">
              <p:embed/>
            </p:oleObj>
          </a:graphicData>
        </a:graphic>
      </p:graphicFrame>
      <p:sp>
        <p:nvSpPr>
          <p:cNvPr id="1027" name="Text Box 5"/>
          <p:cNvSpPr txBox="1">
            <a:spLocks noChangeArrowheads="1"/>
          </p:cNvSpPr>
          <p:nvPr/>
        </p:nvSpPr>
        <p:spPr bwMode="auto">
          <a:xfrm>
            <a:off x="1600200" y="76200"/>
            <a:ext cx="5638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b="1" u="sng">
                <a:latin typeface="Arial" charset="0"/>
              </a:rPr>
              <a:t>Toán</a:t>
            </a:r>
          </a:p>
        </p:txBody>
      </p:sp>
      <p:sp>
        <p:nvSpPr>
          <p:cNvPr id="1028" name="Text Box 6"/>
          <p:cNvSpPr txBox="1">
            <a:spLocks noChangeArrowheads="1"/>
          </p:cNvSpPr>
          <p:nvPr/>
        </p:nvSpPr>
        <p:spPr bwMode="auto">
          <a:xfrm>
            <a:off x="228600" y="10668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>
                <a:latin typeface="Arial" charset="0"/>
              </a:rPr>
              <a:t>Bài</a:t>
            </a:r>
            <a:r>
              <a:rPr lang="en-US" b="1">
                <a:latin typeface="Arial" charset="0"/>
              </a:rPr>
              <a:t>: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304800" y="1828800"/>
            <a:ext cx="6400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2000" b="1" u="sng">
                <a:latin typeface="Arial" charset="0"/>
              </a:rPr>
              <a:t>Bài  toán 1</a:t>
            </a:r>
            <a:r>
              <a:rPr lang="en-US" sz="2000">
                <a:latin typeface="Arial" charset="0"/>
              </a:rPr>
              <a:t>:    Có 35</a:t>
            </a:r>
            <a:r>
              <a:rPr lang="en-US" sz="2000" i="1">
                <a:latin typeface="Arial" charset="0"/>
              </a:rPr>
              <a:t>l</a:t>
            </a:r>
            <a:r>
              <a:rPr lang="en-US" sz="2000">
                <a:latin typeface="Arial" charset="0"/>
              </a:rPr>
              <a:t>  mật ong chia đều vào 7 can. </a:t>
            </a:r>
          </a:p>
          <a:p>
            <a:pPr>
              <a:spcBef>
                <a:spcPct val="10000"/>
              </a:spcBef>
            </a:pPr>
            <a:r>
              <a:rPr lang="en-US" sz="2000">
                <a:latin typeface="Arial" charset="0"/>
              </a:rPr>
              <a:t>                        Hỏi mỗi can có mấy lít mật ong?</a:t>
            </a:r>
          </a:p>
        </p:txBody>
      </p:sp>
      <p:sp>
        <p:nvSpPr>
          <p:cNvPr id="7194" name="AutoShape 26"/>
          <p:cNvSpPr>
            <a:spLocks noChangeArrowheads="1"/>
          </p:cNvSpPr>
          <p:nvPr/>
        </p:nvSpPr>
        <p:spPr bwMode="auto">
          <a:xfrm>
            <a:off x="228600" y="2819400"/>
            <a:ext cx="457200" cy="609600"/>
          </a:xfrm>
          <a:prstGeom prst="flowChartPunchedCard">
            <a:avLst/>
          </a:prstGeom>
          <a:solidFill>
            <a:srgbClr val="FBCFA3"/>
          </a:solidFill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04800" y="2971800"/>
            <a:ext cx="304800" cy="381000"/>
          </a:xfrm>
          <a:prstGeom prst="flowChartPunchedCard">
            <a:avLst/>
          </a:prstGeom>
          <a:solidFill>
            <a:srgbClr val="FBCFA3"/>
          </a:solidFill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196" name="Oval 28"/>
          <p:cNvSpPr>
            <a:spLocks noChangeArrowheads="1"/>
          </p:cNvSpPr>
          <p:nvPr/>
        </p:nvSpPr>
        <p:spPr bwMode="auto">
          <a:xfrm flipV="1">
            <a:off x="228600" y="2819400"/>
            <a:ext cx="152400" cy="152400"/>
          </a:xfrm>
          <a:prstGeom prst="ellipse">
            <a:avLst/>
          </a:prstGeom>
          <a:solidFill>
            <a:srgbClr val="8000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03" name="AutoShape 35"/>
          <p:cNvSpPr>
            <a:spLocks noChangeArrowheads="1"/>
          </p:cNvSpPr>
          <p:nvPr/>
        </p:nvSpPr>
        <p:spPr bwMode="auto">
          <a:xfrm>
            <a:off x="838200" y="2819400"/>
            <a:ext cx="457200" cy="609600"/>
          </a:xfrm>
          <a:prstGeom prst="flowChartPunchedCard">
            <a:avLst/>
          </a:prstGeom>
          <a:solidFill>
            <a:srgbClr val="FBCFA3"/>
          </a:solidFill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04" name="AutoShape 36"/>
          <p:cNvSpPr>
            <a:spLocks noChangeArrowheads="1"/>
          </p:cNvSpPr>
          <p:nvPr/>
        </p:nvSpPr>
        <p:spPr bwMode="auto">
          <a:xfrm>
            <a:off x="914400" y="2971800"/>
            <a:ext cx="304800" cy="381000"/>
          </a:xfrm>
          <a:prstGeom prst="flowChartPunchedCard">
            <a:avLst/>
          </a:prstGeom>
          <a:solidFill>
            <a:srgbClr val="FBCFA3"/>
          </a:solidFill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05" name="Oval 37"/>
          <p:cNvSpPr>
            <a:spLocks noChangeArrowheads="1"/>
          </p:cNvSpPr>
          <p:nvPr/>
        </p:nvSpPr>
        <p:spPr bwMode="auto">
          <a:xfrm flipV="1">
            <a:off x="838200" y="2819400"/>
            <a:ext cx="152400" cy="152400"/>
          </a:xfrm>
          <a:prstGeom prst="ellipse">
            <a:avLst/>
          </a:prstGeom>
          <a:solidFill>
            <a:srgbClr val="8000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06" name="AutoShape 38"/>
          <p:cNvSpPr>
            <a:spLocks noChangeArrowheads="1"/>
          </p:cNvSpPr>
          <p:nvPr/>
        </p:nvSpPr>
        <p:spPr bwMode="auto">
          <a:xfrm>
            <a:off x="1447800" y="2819400"/>
            <a:ext cx="457200" cy="609600"/>
          </a:xfrm>
          <a:prstGeom prst="flowChartPunchedCard">
            <a:avLst/>
          </a:prstGeom>
          <a:solidFill>
            <a:srgbClr val="FBCFA3"/>
          </a:solidFill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07" name="AutoShape 39"/>
          <p:cNvSpPr>
            <a:spLocks noChangeArrowheads="1"/>
          </p:cNvSpPr>
          <p:nvPr/>
        </p:nvSpPr>
        <p:spPr bwMode="auto">
          <a:xfrm>
            <a:off x="1524000" y="2971800"/>
            <a:ext cx="304800" cy="381000"/>
          </a:xfrm>
          <a:prstGeom prst="flowChartPunchedCard">
            <a:avLst/>
          </a:prstGeom>
          <a:solidFill>
            <a:srgbClr val="FBCFA3"/>
          </a:solidFill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08" name="Oval 40"/>
          <p:cNvSpPr>
            <a:spLocks noChangeArrowheads="1"/>
          </p:cNvSpPr>
          <p:nvPr/>
        </p:nvSpPr>
        <p:spPr bwMode="auto">
          <a:xfrm flipV="1">
            <a:off x="1447800" y="2819400"/>
            <a:ext cx="152400" cy="152400"/>
          </a:xfrm>
          <a:prstGeom prst="ellipse">
            <a:avLst/>
          </a:prstGeom>
          <a:solidFill>
            <a:srgbClr val="8000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09" name="AutoShape 41"/>
          <p:cNvSpPr>
            <a:spLocks noChangeArrowheads="1"/>
          </p:cNvSpPr>
          <p:nvPr/>
        </p:nvSpPr>
        <p:spPr bwMode="auto">
          <a:xfrm>
            <a:off x="2057400" y="2819400"/>
            <a:ext cx="457200" cy="609600"/>
          </a:xfrm>
          <a:prstGeom prst="flowChartPunchedCard">
            <a:avLst/>
          </a:prstGeom>
          <a:solidFill>
            <a:srgbClr val="FBCFA3"/>
          </a:solidFill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10" name="AutoShape 42"/>
          <p:cNvSpPr>
            <a:spLocks noChangeArrowheads="1"/>
          </p:cNvSpPr>
          <p:nvPr/>
        </p:nvSpPr>
        <p:spPr bwMode="auto">
          <a:xfrm>
            <a:off x="2133600" y="2971800"/>
            <a:ext cx="304800" cy="381000"/>
          </a:xfrm>
          <a:prstGeom prst="flowChartPunchedCard">
            <a:avLst/>
          </a:prstGeom>
          <a:solidFill>
            <a:srgbClr val="FBCFA3"/>
          </a:solidFill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11" name="Oval 43"/>
          <p:cNvSpPr>
            <a:spLocks noChangeArrowheads="1"/>
          </p:cNvSpPr>
          <p:nvPr/>
        </p:nvSpPr>
        <p:spPr bwMode="auto">
          <a:xfrm flipV="1">
            <a:off x="2057400" y="2819400"/>
            <a:ext cx="152400" cy="152400"/>
          </a:xfrm>
          <a:prstGeom prst="ellipse">
            <a:avLst/>
          </a:prstGeom>
          <a:solidFill>
            <a:srgbClr val="8000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12" name="AutoShape 44"/>
          <p:cNvSpPr>
            <a:spLocks noChangeArrowheads="1"/>
          </p:cNvSpPr>
          <p:nvPr/>
        </p:nvSpPr>
        <p:spPr bwMode="auto">
          <a:xfrm>
            <a:off x="228600" y="3657600"/>
            <a:ext cx="457200" cy="609600"/>
          </a:xfrm>
          <a:prstGeom prst="flowChartPunchedCard">
            <a:avLst/>
          </a:prstGeom>
          <a:solidFill>
            <a:srgbClr val="FBCFA3"/>
          </a:solidFill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13" name="AutoShape 45"/>
          <p:cNvSpPr>
            <a:spLocks noChangeArrowheads="1"/>
          </p:cNvSpPr>
          <p:nvPr/>
        </p:nvSpPr>
        <p:spPr bwMode="auto">
          <a:xfrm>
            <a:off x="304800" y="3810000"/>
            <a:ext cx="304800" cy="381000"/>
          </a:xfrm>
          <a:prstGeom prst="flowChartPunchedCard">
            <a:avLst/>
          </a:prstGeom>
          <a:solidFill>
            <a:srgbClr val="FBCFA3"/>
          </a:solidFill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14" name="Oval 46"/>
          <p:cNvSpPr>
            <a:spLocks noChangeArrowheads="1"/>
          </p:cNvSpPr>
          <p:nvPr/>
        </p:nvSpPr>
        <p:spPr bwMode="auto">
          <a:xfrm flipV="1">
            <a:off x="228600" y="3657600"/>
            <a:ext cx="152400" cy="152400"/>
          </a:xfrm>
          <a:prstGeom prst="ellipse">
            <a:avLst/>
          </a:prstGeom>
          <a:solidFill>
            <a:srgbClr val="8000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15" name="AutoShape 47"/>
          <p:cNvSpPr>
            <a:spLocks noChangeArrowheads="1"/>
          </p:cNvSpPr>
          <p:nvPr/>
        </p:nvSpPr>
        <p:spPr bwMode="auto">
          <a:xfrm>
            <a:off x="838200" y="3657600"/>
            <a:ext cx="457200" cy="609600"/>
          </a:xfrm>
          <a:prstGeom prst="flowChartPunchedCard">
            <a:avLst/>
          </a:prstGeom>
          <a:solidFill>
            <a:srgbClr val="FBCFA3"/>
          </a:solidFill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16" name="AutoShape 48"/>
          <p:cNvSpPr>
            <a:spLocks noChangeArrowheads="1"/>
          </p:cNvSpPr>
          <p:nvPr/>
        </p:nvSpPr>
        <p:spPr bwMode="auto">
          <a:xfrm>
            <a:off x="914400" y="3810000"/>
            <a:ext cx="304800" cy="381000"/>
          </a:xfrm>
          <a:prstGeom prst="flowChartPunchedCard">
            <a:avLst/>
          </a:prstGeom>
          <a:solidFill>
            <a:srgbClr val="FBCFA3"/>
          </a:solidFill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17" name="Oval 49"/>
          <p:cNvSpPr>
            <a:spLocks noChangeArrowheads="1"/>
          </p:cNvSpPr>
          <p:nvPr/>
        </p:nvSpPr>
        <p:spPr bwMode="auto">
          <a:xfrm flipV="1">
            <a:off x="838200" y="3657600"/>
            <a:ext cx="152400" cy="152400"/>
          </a:xfrm>
          <a:prstGeom prst="ellipse">
            <a:avLst/>
          </a:prstGeom>
          <a:solidFill>
            <a:srgbClr val="8000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18" name="AutoShape 50"/>
          <p:cNvSpPr>
            <a:spLocks noChangeArrowheads="1"/>
          </p:cNvSpPr>
          <p:nvPr/>
        </p:nvSpPr>
        <p:spPr bwMode="auto">
          <a:xfrm>
            <a:off x="1447800" y="3657600"/>
            <a:ext cx="457200" cy="609600"/>
          </a:xfrm>
          <a:prstGeom prst="flowChartPunchedCard">
            <a:avLst/>
          </a:prstGeom>
          <a:solidFill>
            <a:srgbClr val="FBCFA3"/>
          </a:solidFill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19" name="AutoShape 51"/>
          <p:cNvSpPr>
            <a:spLocks noChangeArrowheads="1"/>
          </p:cNvSpPr>
          <p:nvPr/>
        </p:nvSpPr>
        <p:spPr bwMode="auto">
          <a:xfrm>
            <a:off x="1524000" y="3810000"/>
            <a:ext cx="304800" cy="381000"/>
          </a:xfrm>
          <a:prstGeom prst="flowChartPunchedCard">
            <a:avLst/>
          </a:prstGeom>
          <a:solidFill>
            <a:srgbClr val="FBCFA3"/>
          </a:solidFill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20" name="Oval 52"/>
          <p:cNvSpPr>
            <a:spLocks noChangeArrowheads="1"/>
          </p:cNvSpPr>
          <p:nvPr/>
        </p:nvSpPr>
        <p:spPr bwMode="auto">
          <a:xfrm flipV="1">
            <a:off x="1447800" y="3657600"/>
            <a:ext cx="152400" cy="152400"/>
          </a:xfrm>
          <a:prstGeom prst="ellipse">
            <a:avLst/>
          </a:prstGeom>
          <a:solidFill>
            <a:srgbClr val="8000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21" name="AutoShape 53"/>
          <p:cNvSpPr>
            <a:spLocks/>
          </p:cNvSpPr>
          <p:nvPr/>
        </p:nvSpPr>
        <p:spPr bwMode="auto">
          <a:xfrm>
            <a:off x="2590800" y="2743200"/>
            <a:ext cx="304800" cy="1600200"/>
          </a:xfrm>
          <a:prstGeom prst="rightBrace">
            <a:avLst>
              <a:gd name="adj1" fmla="val 437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22" name="Text Box 54"/>
          <p:cNvSpPr txBox="1">
            <a:spLocks noChangeArrowheads="1"/>
          </p:cNvSpPr>
          <p:nvPr/>
        </p:nvSpPr>
        <p:spPr bwMode="auto">
          <a:xfrm>
            <a:off x="2895600" y="3200400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charset="0"/>
              </a:rPr>
              <a:t>35</a:t>
            </a:r>
            <a:r>
              <a:rPr lang="en-US" sz="2000" i="1">
                <a:latin typeface="Arial" charset="0"/>
              </a:rPr>
              <a:t>l</a:t>
            </a:r>
          </a:p>
        </p:txBody>
      </p:sp>
      <p:sp>
        <p:nvSpPr>
          <p:cNvPr id="7223" name="Line 55"/>
          <p:cNvSpPr>
            <a:spLocks noChangeShapeType="1"/>
          </p:cNvSpPr>
          <p:nvPr/>
        </p:nvSpPr>
        <p:spPr bwMode="auto">
          <a:xfrm>
            <a:off x="2667000" y="22098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4" name="Line 56"/>
          <p:cNvSpPr>
            <a:spLocks noChangeShapeType="1"/>
          </p:cNvSpPr>
          <p:nvPr/>
        </p:nvSpPr>
        <p:spPr bwMode="auto">
          <a:xfrm>
            <a:off x="5791200" y="2209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5" name="Line 57"/>
          <p:cNvSpPr>
            <a:spLocks noChangeShapeType="1"/>
          </p:cNvSpPr>
          <p:nvPr/>
        </p:nvSpPr>
        <p:spPr bwMode="auto">
          <a:xfrm>
            <a:off x="2895600" y="2667000"/>
            <a:ext cx="2971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7" name="AutoShape 59"/>
          <p:cNvSpPr>
            <a:spLocks noChangeArrowheads="1"/>
          </p:cNvSpPr>
          <p:nvPr/>
        </p:nvSpPr>
        <p:spPr bwMode="auto">
          <a:xfrm>
            <a:off x="1447800" y="3657600"/>
            <a:ext cx="457200" cy="609600"/>
          </a:xfrm>
          <a:prstGeom prst="flowChartPunchedCard">
            <a:avLst/>
          </a:prstGeom>
          <a:solidFill>
            <a:srgbClr val="FBCFA3"/>
          </a:solidFill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28" name="AutoShape 60"/>
          <p:cNvSpPr>
            <a:spLocks noChangeArrowheads="1"/>
          </p:cNvSpPr>
          <p:nvPr/>
        </p:nvSpPr>
        <p:spPr bwMode="auto">
          <a:xfrm>
            <a:off x="1524000" y="3810000"/>
            <a:ext cx="304800" cy="381000"/>
          </a:xfrm>
          <a:prstGeom prst="flowChartPunchedCard">
            <a:avLst/>
          </a:prstGeom>
          <a:solidFill>
            <a:srgbClr val="FBCFA3"/>
          </a:solidFill>
          <a:ln w="1905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29" name="Oval 61"/>
          <p:cNvSpPr>
            <a:spLocks noChangeArrowheads="1"/>
          </p:cNvSpPr>
          <p:nvPr/>
        </p:nvSpPr>
        <p:spPr bwMode="auto">
          <a:xfrm flipV="1">
            <a:off x="1447800" y="3657600"/>
            <a:ext cx="152400" cy="152400"/>
          </a:xfrm>
          <a:prstGeom prst="ellipse">
            <a:avLst/>
          </a:prstGeom>
          <a:solidFill>
            <a:srgbClr val="800000"/>
          </a:solidFill>
          <a:ln w="19050">
            <a:solidFill>
              <a:srgbClr val="99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7230" name="Text Box 62"/>
          <p:cNvSpPr txBox="1">
            <a:spLocks noChangeArrowheads="1"/>
          </p:cNvSpPr>
          <p:nvPr/>
        </p:nvSpPr>
        <p:spPr bwMode="auto">
          <a:xfrm>
            <a:off x="4876800" y="2895600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sng">
                <a:solidFill>
                  <a:srgbClr val="0000FF"/>
                </a:solidFill>
                <a:latin typeface="Arial" charset="0"/>
              </a:rPr>
              <a:t>Bài giải</a:t>
            </a:r>
          </a:p>
        </p:txBody>
      </p:sp>
      <p:sp>
        <p:nvSpPr>
          <p:cNvPr id="7231" name="Text Box 63"/>
          <p:cNvSpPr txBox="1">
            <a:spLocks noChangeArrowheads="1"/>
          </p:cNvSpPr>
          <p:nvPr/>
        </p:nvSpPr>
        <p:spPr bwMode="auto">
          <a:xfrm>
            <a:off x="3886200" y="3276600"/>
            <a:ext cx="434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Arial" charset="0"/>
              </a:rPr>
              <a:t>Số lít mật ong trong mỗi can là:</a:t>
            </a:r>
          </a:p>
        </p:txBody>
      </p:sp>
      <p:sp>
        <p:nvSpPr>
          <p:cNvPr id="7232" name="Text Box 64"/>
          <p:cNvSpPr txBox="1">
            <a:spLocks noChangeArrowheads="1"/>
          </p:cNvSpPr>
          <p:nvPr/>
        </p:nvSpPr>
        <p:spPr bwMode="auto">
          <a:xfrm>
            <a:off x="4495800" y="3657600"/>
            <a:ext cx="2286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Arial" charset="0"/>
              </a:rPr>
              <a:t>35 :7 = 5 </a:t>
            </a:r>
            <a:r>
              <a:rPr lang="en-US" sz="2000" i="1">
                <a:solidFill>
                  <a:srgbClr val="0000FF"/>
                </a:solidFill>
                <a:latin typeface="Arial" charset="0"/>
              </a:rPr>
              <a:t>(l)</a:t>
            </a:r>
            <a:r>
              <a:rPr lang="en-US" sz="2000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7233" name="Text Box 65"/>
          <p:cNvSpPr txBox="1">
            <a:spLocks noChangeArrowheads="1"/>
          </p:cNvSpPr>
          <p:nvPr/>
        </p:nvSpPr>
        <p:spPr bwMode="auto">
          <a:xfrm>
            <a:off x="4876800" y="4038600"/>
            <a:ext cx="3048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Arial" charset="0"/>
              </a:rPr>
              <a:t>Đáp số: 5</a:t>
            </a:r>
            <a:r>
              <a:rPr lang="en-US" sz="2000" i="1">
                <a:solidFill>
                  <a:srgbClr val="0000FF"/>
                </a:solidFill>
                <a:latin typeface="Arial" charset="0"/>
              </a:rPr>
              <a:t>l</a:t>
            </a:r>
            <a:r>
              <a:rPr lang="en-US" sz="2000">
                <a:solidFill>
                  <a:srgbClr val="0000FF"/>
                </a:solidFill>
                <a:latin typeface="Arial" charset="0"/>
              </a:rPr>
              <a:t> mật ong.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7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20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20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5" dur="20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8" dur="20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1" dur="20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4" dur="2000"/>
                                        <p:tgtEl>
                                          <p:spTgt spid="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7" dur="20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0" dur="20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3" dur="20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6" dur="20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9" dur="20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2" dur="2000"/>
                                        <p:tgtEl>
                                          <p:spTgt spid="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5" dur="2000"/>
                                        <p:tgtEl>
                                          <p:spTgt spid="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8" dur="2000"/>
                                        <p:tgtEl>
                                          <p:spTgt spid="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1" dur="2000"/>
                                        <p:tgtEl>
                                          <p:spTgt spid="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4" dur="2000"/>
                                        <p:tgtEl>
                                          <p:spTgt spid="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7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7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7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72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7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7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/>
      <p:bldP spid="7194" grpId="0" animBg="1"/>
      <p:bldP spid="7195" grpId="0" animBg="1"/>
      <p:bldP spid="7196" grpId="0" animBg="1"/>
      <p:bldP spid="7203" grpId="0" animBg="1"/>
      <p:bldP spid="7204" grpId="0" animBg="1"/>
      <p:bldP spid="7205" grpId="0" animBg="1"/>
      <p:bldP spid="7206" grpId="0" animBg="1"/>
      <p:bldP spid="7207" grpId="0" animBg="1"/>
      <p:bldP spid="7208" grpId="0" animBg="1"/>
      <p:bldP spid="7209" grpId="0" animBg="1"/>
      <p:bldP spid="7210" grpId="0" animBg="1"/>
      <p:bldP spid="7211" grpId="0" animBg="1"/>
      <p:bldP spid="7212" grpId="0" animBg="1"/>
      <p:bldP spid="7213" grpId="0" animBg="1"/>
      <p:bldP spid="7214" grpId="0" animBg="1"/>
      <p:bldP spid="7215" grpId="0" animBg="1"/>
      <p:bldP spid="7216" grpId="0" animBg="1"/>
      <p:bldP spid="7217" grpId="0" animBg="1"/>
      <p:bldP spid="7218" grpId="0" animBg="1"/>
      <p:bldP spid="7218" grpId="1" animBg="1"/>
      <p:bldP spid="7219" grpId="0" animBg="1"/>
      <p:bldP spid="7219" grpId="1" animBg="1"/>
      <p:bldP spid="7220" grpId="0" animBg="1"/>
      <p:bldP spid="7220" grpId="1" animBg="1"/>
      <p:bldP spid="7221" grpId="0" animBg="1"/>
      <p:bldP spid="7222" grpId="0"/>
      <p:bldP spid="7223" grpId="0" animBg="1"/>
      <p:bldP spid="7224" grpId="0" animBg="1"/>
      <p:bldP spid="7225" grpId="0" animBg="1"/>
      <p:bldP spid="7227" grpId="0" animBg="1"/>
      <p:bldP spid="7228" grpId="0" animBg="1"/>
      <p:bldP spid="7229" grpId="0" animBg="1"/>
      <p:bldP spid="7230" grpId="0"/>
      <p:bldP spid="7231" grpId="0"/>
      <p:bldP spid="7232" grpId="0"/>
      <p:bldP spid="72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3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0" name="Presentation" r:id="rId3" imgW="5367470" imgH="4024876" progId="PowerPoint.Show.8">
              <p:embed/>
            </p:oleObj>
          </a:graphicData>
        </a:graphic>
      </p:graphicFrame>
      <p:sp>
        <p:nvSpPr>
          <p:cNvPr id="2051" name="Text Box 14"/>
          <p:cNvSpPr txBox="1">
            <a:spLocks noChangeArrowheads="1"/>
          </p:cNvSpPr>
          <p:nvPr/>
        </p:nvSpPr>
        <p:spPr bwMode="auto">
          <a:xfrm>
            <a:off x="1600200" y="76200"/>
            <a:ext cx="5638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b="1" u="sng">
                <a:latin typeface="Arial" charset="0"/>
              </a:rPr>
              <a:t>Toán</a:t>
            </a:r>
          </a:p>
        </p:txBody>
      </p:sp>
      <p:sp>
        <p:nvSpPr>
          <p:cNvPr id="2052" name="Text Box 15"/>
          <p:cNvSpPr txBox="1">
            <a:spLocks noChangeArrowheads="1"/>
          </p:cNvSpPr>
          <p:nvPr/>
        </p:nvSpPr>
        <p:spPr bwMode="auto">
          <a:xfrm>
            <a:off x="228600" y="10668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>
                <a:latin typeface="Arial" charset="0"/>
              </a:rPr>
              <a:t>Bài</a:t>
            </a:r>
            <a:r>
              <a:rPr lang="en-US" b="1">
                <a:latin typeface="Arial" charset="0"/>
              </a:rPr>
              <a:t>:</a:t>
            </a:r>
          </a:p>
        </p:txBody>
      </p:sp>
      <p:sp>
        <p:nvSpPr>
          <p:cNvPr id="9232" name="WordArt 16"/>
          <p:cNvSpPr>
            <a:spLocks noChangeArrowheads="1" noChangeShapeType="1" noTextEdit="1"/>
          </p:cNvSpPr>
          <p:nvPr/>
        </p:nvSpPr>
        <p:spPr bwMode="auto">
          <a:xfrm rot="449934">
            <a:off x="1371600" y="381000"/>
            <a:ext cx="7505700" cy="18272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Bài toán liên quan đến rút về đơn vị</a:t>
            </a:r>
            <a:endParaRPr lang="en-US" sz="32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054" name="Text Box 17"/>
          <p:cNvSpPr txBox="1">
            <a:spLocks noChangeArrowheads="1"/>
          </p:cNvSpPr>
          <p:nvPr/>
        </p:nvSpPr>
        <p:spPr bwMode="auto">
          <a:xfrm>
            <a:off x="0" y="1828800"/>
            <a:ext cx="304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400" b="1" u="sng">
                <a:latin typeface="Arial" charset="0"/>
              </a:rPr>
              <a:t>Bài  toán 1:</a:t>
            </a:r>
            <a:r>
              <a:rPr lang="en-US" sz="1400" b="1">
                <a:latin typeface="Arial" charset="0"/>
              </a:rPr>
              <a:t>Có 35</a:t>
            </a:r>
            <a:r>
              <a:rPr lang="en-US" sz="1400" b="1" i="1">
                <a:latin typeface="Arial" charset="0"/>
              </a:rPr>
              <a:t>l</a:t>
            </a:r>
            <a:r>
              <a:rPr lang="en-US" sz="1400" b="1">
                <a:latin typeface="Arial" charset="0"/>
              </a:rPr>
              <a:t>  mật ong chia đều vào 7 can. Hỏi mỗi can có mấy lít mật ong?</a:t>
            </a:r>
          </a:p>
        </p:txBody>
      </p:sp>
      <p:sp>
        <p:nvSpPr>
          <p:cNvPr id="2055" name="Text Box 18"/>
          <p:cNvSpPr txBox="1">
            <a:spLocks noChangeArrowheads="1"/>
          </p:cNvSpPr>
          <p:nvPr/>
        </p:nvSpPr>
        <p:spPr bwMode="auto">
          <a:xfrm>
            <a:off x="914400" y="2743200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u="sng">
                <a:solidFill>
                  <a:srgbClr val="0000FF"/>
                </a:solidFill>
                <a:latin typeface="Arial" charset="0"/>
              </a:rPr>
              <a:t>Bài giải</a:t>
            </a:r>
          </a:p>
        </p:txBody>
      </p:sp>
      <p:sp>
        <p:nvSpPr>
          <p:cNvPr id="2056" name="Text Box 19"/>
          <p:cNvSpPr txBox="1">
            <a:spLocks noChangeArrowheads="1"/>
          </p:cNvSpPr>
          <p:nvPr/>
        </p:nvSpPr>
        <p:spPr bwMode="auto">
          <a:xfrm>
            <a:off x="-76200" y="3124200"/>
            <a:ext cx="327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Số lít mật ong trong mỗi can là:</a:t>
            </a:r>
          </a:p>
        </p:txBody>
      </p:sp>
      <p:sp>
        <p:nvSpPr>
          <p:cNvPr id="2057" name="Text Box 20"/>
          <p:cNvSpPr txBox="1">
            <a:spLocks noChangeArrowheads="1"/>
          </p:cNvSpPr>
          <p:nvPr/>
        </p:nvSpPr>
        <p:spPr bwMode="auto">
          <a:xfrm>
            <a:off x="533400" y="3505200"/>
            <a:ext cx="2286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35 :7 = 5 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(l)</a:t>
            </a:r>
            <a:r>
              <a:rPr lang="en-US" sz="1400" b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2058" name="Text Box 21"/>
          <p:cNvSpPr txBox="1">
            <a:spLocks noChangeArrowheads="1"/>
          </p:cNvSpPr>
          <p:nvPr/>
        </p:nvSpPr>
        <p:spPr bwMode="auto">
          <a:xfrm>
            <a:off x="914400" y="3886200"/>
            <a:ext cx="2057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Đáp số: 5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l</a:t>
            </a:r>
            <a:r>
              <a:rPr lang="en-US" sz="1400" b="1">
                <a:solidFill>
                  <a:srgbClr val="0000FF"/>
                </a:solidFill>
                <a:latin typeface="Arial" charset="0"/>
              </a:rPr>
              <a:t> mật ong.</a:t>
            </a:r>
          </a:p>
        </p:txBody>
      </p:sp>
      <p:sp>
        <p:nvSpPr>
          <p:cNvPr id="2059" name="Line 22"/>
          <p:cNvSpPr>
            <a:spLocks noChangeShapeType="1"/>
          </p:cNvSpPr>
          <p:nvPr/>
        </p:nvSpPr>
        <p:spPr bwMode="auto">
          <a:xfrm>
            <a:off x="2971800" y="1905000"/>
            <a:ext cx="0" cy="28956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0" name="Text Box 23"/>
          <p:cNvSpPr txBox="1">
            <a:spLocks noChangeArrowheads="1"/>
          </p:cNvSpPr>
          <p:nvPr/>
        </p:nvSpPr>
        <p:spPr bwMode="auto">
          <a:xfrm>
            <a:off x="3505200" y="1905000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latin typeface="Arial" charset="0"/>
            </a:endParaRP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3124200" y="1752600"/>
            <a:ext cx="6019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sng">
                <a:latin typeface="Arial" charset="0"/>
              </a:rPr>
              <a:t>Bài toán 2</a:t>
            </a:r>
            <a:r>
              <a:rPr lang="en-US" sz="2000">
                <a:latin typeface="Arial" charset="0"/>
              </a:rPr>
              <a:t>: Có 35</a:t>
            </a:r>
            <a:r>
              <a:rPr lang="en-US" sz="2000" i="1">
                <a:latin typeface="Arial" charset="0"/>
              </a:rPr>
              <a:t>l </a:t>
            </a:r>
            <a:r>
              <a:rPr lang="en-US" sz="2000">
                <a:latin typeface="Arial" charset="0"/>
              </a:rPr>
              <a:t>mật ong chia đều vào 7 can. Hỏi 2 can có mấy lít mật ong?</a:t>
            </a:r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>
            <a:off x="4800600" y="20574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>
            <a:off x="7772400" y="2133600"/>
            <a:ext cx="609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>
            <a:off x="3200400" y="2438400"/>
            <a:ext cx="2971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3276600" y="25146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solidFill>
                  <a:srgbClr val="0000FF"/>
                </a:solidFill>
                <a:latin typeface="Arial" charset="0"/>
              </a:rPr>
              <a:t>Tóm tắt</a:t>
            </a:r>
            <a:r>
              <a:rPr lang="en-US" sz="2000" b="1">
                <a:latin typeface="Arial" charset="0"/>
              </a:rPr>
              <a:t>:</a:t>
            </a:r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4800600" y="251460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Arial" charset="0"/>
              </a:rPr>
              <a:t>7 can: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5715000" y="2514600"/>
            <a:ext cx="53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Arial" charset="0"/>
              </a:rPr>
              <a:t>35</a:t>
            </a:r>
            <a:r>
              <a:rPr lang="en-US" sz="2000" i="1">
                <a:solidFill>
                  <a:srgbClr val="0000FF"/>
                </a:solidFill>
                <a:latin typeface="Arial" charset="0"/>
              </a:rPr>
              <a:t>l</a:t>
            </a:r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4800600" y="281940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Arial" charset="0"/>
              </a:rPr>
              <a:t>2 can:</a:t>
            </a:r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5638800" y="281940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Arial" charset="0"/>
              </a:rPr>
              <a:t>…</a:t>
            </a:r>
            <a:r>
              <a:rPr lang="en-US" sz="2000" i="1">
                <a:solidFill>
                  <a:srgbClr val="0000FF"/>
                </a:solidFill>
                <a:latin typeface="Arial" charset="0"/>
              </a:rPr>
              <a:t>l ?</a:t>
            </a:r>
          </a:p>
        </p:txBody>
      </p:sp>
      <p:sp>
        <p:nvSpPr>
          <p:cNvPr id="9249" name="Text Box 33"/>
          <p:cNvSpPr txBox="1">
            <a:spLocks noChangeArrowheads="1"/>
          </p:cNvSpPr>
          <p:nvPr/>
        </p:nvSpPr>
        <p:spPr bwMode="auto">
          <a:xfrm>
            <a:off x="4953000" y="3124200"/>
            <a:ext cx="1838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solidFill>
                  <a:srgbClr val="0000FF"/>
                </a:solidFill>
                <a:latin typeface="Arial" charset="0"/>
              </a:rPr>
              <a:t>Bài giải</a:t>
            </a: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3657600" y="3505200"/>
            <a:ext cx="495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Arial" charset="0"/>
              </a:rPr>
              <a:t>Số lít mật ong trong mỗi can là:</a:t>
            </a:r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4572000" y="3810000"/>
            <a:ext cx="3243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Arial" charset="0"/>
              </a:rPr>
              <a:t>35 :7 = 5 </a:t>
            </a:r>
            <a:r>
              <a:rPr lang="en-US" sz="2000" i="1">
                <a:solidFill>
                  <a:srgbClr val="0000FF"/>
                </a:solidFill>
                <a:latin typeface="Arial" charset="0"/>
              </a:rPr>
              <a:t>(l)</a:t>
            </a:r>
            <a:r>
              <a:rPr lang="en-US" sz="2000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9252" name="Text Box 36"/>
          <p:cNvSpPr txBox="1">
            <a:spLocks noChangeArrowheads="1"/>
          </p:cNvSpPr>
          <p:nvPr/>
        </p:nvSpPr>
        <p:spPr bwMode="auto">
          <a:xfrm>
            <a:off x="4953000" y="4724400"/>
            <a:ext cx="3352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Arial" charset="0"/>
              </a:rPr>
              <a:t>Đáp số: 10</a:t>
            </a:r>
            <a:r>
              <a:rPr lang="en-US" sz="2000" i="1">
                <a:solidFill>
                  <a:srgbClr val="0000FF"/>
                </a:solidFill>
                <a:latin typeface="Arial" charset="0"/>
              </a:rPr>
              <a:t>l</a:t>
            </a:r>
            <a:r>
              <a:rPr lang="en-US" sz="2000">
                <a:solidFill>
                  <a:srgbClr val="0000FF"/>
                </a:solidFill>
                <a:latin typeface="Arial" charset="0"/>
              </a:rPr>
              <a:t> mật ong.</a:t>
            </a:r>
          </a:p>
        </p:txBody>
      </p:sp>
      <p:sp>
        <p:nvSpPr>
          <p:cNvPr id="9253" name="Text Box 37"/>
          <p:cNvSpPr txBox="1">
            <a:spLocks noChangeArrowheads="1"/>
          </p:cNvSpPr>
          <p:nvPr/>
        </p:nvSpPr>
        <p:spPr bwMode="auto">
          <a:xfrm>
            <a:off x="3733800" y="4114800"/>
            <a:ext cx="4953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Arial" charset="0"/>
              </a:rPr>
              <a:t>Số lít mật ong trong hai can là:</a:t>
            </a:r>
          </a:p>
        </p:txBody>
      </p:sp>
      <p:sp>
        <p:nvSpPr>
          <p:cNvPr id="9254" name="Text Box 38"/>
          <p:cNvSpPr txBox="1">
            <a:spLocks noChangeArrowheads="1"/>
          </p:cNvSpPr>
          <p:nvPr/>
        </p:nvSpPr>
        <p:spPr bwMode="auto">
          <a:xfrm>
            <a:off x="4572000" y="4419600"/>
            <a:ext cx="3243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Arial" charset="0"/>
              </a:rPr>
              <a:t>5 x 2 = 10 </a:t>
            </a:r>
            <a:r>
              <a:rPr lang="en-US" sz="2000" i="1">
                <a:solidFill>
                  <a:srgbClr val="0000FF"/>
                </a:solidFill>
                <a:latin typeface="Arial" charset="0"/>
              </a:rPr>
              <a:t>(l)</a:t>
            </a:r>
            <a:r>
              <a:rPr lang="en-US" sz="2000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4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9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2" grpId="0" animBg="1"/>
      <p:bldP spid="9240" grpId="0"/>
      <p:bldP spid="9241" grpId="0" animBg="1"/>
      <p:bldP spid="9242" grpId="0" animBg="1"/>
      <p:bldP spid="9243" grpId="0" animBg="1"/>
      <p:bldP spid="9244" grpId="0"/>
      <p:bldP spid="9245" grpId="0"/>
      <p:bldP spid="9246" grpId="0"/>
      <p:bldP spid="9247" grpId="0"/>
      <p:bldP spid="9248" grpId="0"/>
      <p:bldP spid="9249" grpId="0"/>
      <p:bldP spid="9250" grpId="0"/>
      <p:bldP spid="9251" grpId="0"/>
      <p:bldP spid="9252" grpId="0"/>
      <p:bldP spid="9253" grpId="0"/>
      <p:bldP spid="92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0" y="0"/>
          <a:ext cx="8915400" cy="6858000"/>
        </p:xfrm>
        <a:graphic>
          <a:graphicData uri="http://schemas.openxmlformats.org/presentationml/2006/ole">
            <p:oleObj spid="_x0000_s3074" name="Presentation" r:id="rId3" imgW="5367470" imgH="4024876" progId="PowerPoint.Show.8">
              <p:embed/>
            </p:oleObj>
          </a:graphicData>
        </a:graphic>
      </p:graphicFrame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600200" y="76200"/>
            <a:ext cx="5638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b="1" u="sng">
                <a:latin typeface="Arial" charset="0"/>
              </a:rPr>
              <a:t>Toán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228600" y="10668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>
                <a:latin typeface="Arial" charset="0"/>
              </a:rPr>
              <a:t>Bài</a:t>
            </a:r>
            <a:r>
              <a:rPr lang="en-US" b="1">
                <a:latin typeface="Arial" charset="0"/>
              </a:rPr>
              <a:t>:</a:t>
            </a:r>
          </a:p>
        </p:txBody>
      </p:sp>
      <p:sp>
        <p:nvSpPr>
          <p:cNvPr id="3077" name="WordArt 7"/>
          <p:cNvSpPr>
            <a:spLocks noChangeArrowheads="1" noChangeShapeType="1" noTextEdit="1"/>
          </p:cNvSpPr>
          <p:nvPr/>
        </p:nvSpPr>
        <p:spPr bwMode="auto">
          <a:xfrm rot="449934">
            <a:off x="1371600" y="381000"/>
            <a:ext cx="7505700" cy="18272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Bài toán liên quan đến rút về đơn vị</a:t>
            </a:r>
            <a:endParaRPr lang="en-US" sz="32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0" y="1676400"/>
            <a:ext cx="304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400" b="1" u="sng">
                <a:latin typeface="Arial" charset="0"/>
              </a:rPr>
              <a:t>Bài  toán 1:</a:t>
            </a:r>
            <a:r>
              <a:rPr lang="en-US" sz="1400" b="1">
                <a:latin typeface="Arial" charset="0"/>
              </a:rPr>
              <a:t>Có 35</a:t>
            </a:r>
            <a:r>
              <a:rPr lang="en-US" sz="1400" b="1" i="1">
                <a:latin typeface="Arial" charset="0"/>
              </a:rPr>
              <a:t>l</a:t>
            </a:r>
            <a:r>
              <a:rPr lang="en-US" sz="1400" b="1">
                <a:latin typeface="Arial" charset="0"/>
              </a:rPr>
              <a:t>  mật ong chia đều vào 7 can. Hỏi mỗi can có mấy lít mật ong?</a:t>
            </a:r>
          </a:p>
        </p:txBody>
      </p:sp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914400" y="2438400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u="sng">
                <a:solidFill>
                  <a:srgbClr val="0000FF"/>
                </a:solidFill>
                <a:latin typeface="Arial" charset="0"/>
              </a:rPr>
              <a:t>Bài giải</a:t>
            </a:r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533400" y="2971800"/>
            <a:ext cx="2286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35 :7 = 5 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(l)</a:t>
            </a:r>
            <a:r>
              <a:rPr lang="en-US" sz="1400" b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914400" y="3276600"/>
            <a:ext cx="2057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Đáp số: 5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l</a:t>
            </a:r>
            <a:r>
              <a:rPr lang="en-US" sz="1400" b="1">
                <a:solidFill>
                  <a:srgbClr val="0000FF"/>
                </a:solidFill>
                <a:latin typeface="Arial" charset="0"/>
              </a:rPr>
              <a:t> mật ong.</a:t>
            </a:r>
          </a:p>
        </p:txBody>
      </p:sp>
      <p:sp>
        <p:nvSpPr>
          <p:cNvPr id="3082" name="Line 12"/>
          <p:cNvSpPr>
            <a:spLocks noChangeShapeType="1"/>
          </p:cNvSpPr>
          <p:nvPr/>
        </p:nvSpPr>
        <p:spPr bwMode="auto">
          <a:xfrm>
            <a:off x="3429000" y="1905000"/>
            <a:ext cx="0" cy="4953000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-76200" y="2667000"/>
            <a:ext cx="327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Số lít mật ong trong mỗi can là:</a:t>
            </a:r>
          </a:p>
        </p:txBody>
      </p:sp>
      <p:sp>
        <p:nvSpPr>
          <p:cNvPr id="3084" name="Text Box 14"/>
          <p:cNvSpPr txBox="1">
            <a:spLocks noChangeArrowheads="1"/>
          </p:cNvSpPr>
          <p:nvPr/>
        </p:nvSpPr>
        <p:spPr bwMode="auto">
          <a:xfrm>
            <a:off x="3505200" y="1905000"/>
            <a:ext cx="903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 b="1">
              <a:latin typeface="Arial" charset="0"/>
            </a:endParaRPr>
          </a:p>
        </p:txBody>
      </p:sp>
      <p:sp>
        <p:nvSpPr>
          <p:cNvPr id="3085" name="Text Box 18"/>
          <p:cNvSpPr txBox="1">
            <a:spLocks noChangeArrowheads="1"/>
          </p:cNvSpPr>
          <p:nvPr/>
        </p:nvSpPr>
        <p:spPr bwMode="auto">
          <a:xfrm>
            <a:off x="374650" y="4387850"/>
            <a:ext cx="1225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u="sng">
                <a:solidFill>
                  <a:srgbClr val="0000FF"/>
                </a:solidFill>
                <a:latin typeface="Arial" charset="0"/>
              </a:rPr>
              <a:t>Tóm tắt</a:t>
            </a:r>
            <a:r>
              <a:rPr lang="en-US" sz="1400" b="1">
                <a:latin typeface="Arial" charset="0"/>
              </a:rPr>
              <a:t>:</a:t>
            </a:r>
          </a:p>
        </p:txBody>
      </p:sp>
      <p:sp>
        <p:nvSpPr>
          <p:cNvPr id="3086" name="Text Box 19"/>
          <p:cNvSpPr txBox="1">
            <a:spLocks noChangeArrowheads="1"/>
          </p:cNvSpPr>
          <p:nvPr/>
        </p:nvSpPr>
        <p:spPr bwMode="auto">
          <a:xfrm>
            <a:off x="1219200" y="438785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7 can:</a:t>
            </a:r>
          </a:p>
        </p:txBody>
      </p:sp>
      <p:sp>
        <p:nvSpPr>
          <p:cNvPr id="3087" name="Text Box 20"/>
          <p:cNvSpPr txBox="1">
            <a:spLocks noChangeArrowheads="1"/>
          </p:cNvSpPr>
          <p:nvPr/>
        </p:nvSpPr>
        <p:spPr bwMode="auto">
          <a:xfrm>
            <a:off x="2133600" y="438785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35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l</a:t>
            </a:r>
          </a:p>
        </p:txBody>
      </p:sp>
      <p:sp>
        <p:nvSpPr>
          <p:cNvPr id="3088" name="Text Box 21"/>
          <p:cNvSpPr txBox="1">
            <a:spLocks noChangeArrowheads="1"/>
          </p:cNvSpPr>
          <p:nvPr/>
        </p:nvSpPr>
        <p:spPr bwMode="auto">
          <a:xfrm>
            <a:off x="1219200" y="469265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2 can:</a:t>
            </a:r>
          </a:p>
        </p:txBody>
      </p:sp>
      <p:sp>
        <p:nvSpPr>
          <p:cNvPr id="3089" name="Text Box 22"/>
          <p:cNvSpPr txBox="1">
            <a:spLocks noChangeArrowheads="1"/>
          </p:cNvSpPr>
          <p:nvPr/>
        </p:nvSpPr>
        <p:spPr bwMode="auto">
          <a:xfrm>
            <a:off x="2286000" y="469265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…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l ?</a:t>
            </a:r>
          </a:p>
        </p:txBody>
      </p:sp>
      <p:sp>
        <p:nvSpPr>
          <p:cNvPr id="3090" name="Text Box 23"/>
          <p:cNvSpPr txBox="1">
            <a:spLocks noChangeArrowheads="1"/>
          </p:cNvSpPr>
          <p:nvPr/>
        </p:nvSpPr>
        <p:spPr bwMode="auto">
          <a:xfrm>
            <a:off x="1371600" y="4997450"/>
            <a:ext cx="1555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u="sng">
                <a:solidFill>
                  <a:srgbClr val="0000FF"/>
                </a:solidFill>
                <a:latin typeface="Arial" charset="0"/>
              </a:rPr>
              <a:t>Bài giải</a:t>
            </a:r>
          </a:p>
        </p:txBody>
      </p:sp>
      <p:sp>
        <p:nvSpPr>
          <p:cNvPr id="3091" name="Text Box 24"/>
          <p:cNvSpPr txBox="1">
            <a:spLocks noChangeArrowheads="1"/>
          </p:cNvSpPr>
          <p:nvPr/>
        </p:nvSpPr>
        <p:spPr bwMode="auto">
          <a:xfrm>
            <a:off x="76200" y="5302250"/>
            <a:ext cx="4191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Số lít mật ong trong mỗi can là:</a:t>
            </a:r>
          </a:p>
        </p:txBody>
      </p:sp>
      <p:sp>
        <p:nvSpPr>
          <p:cNvPr id="3092" name="Text Box 25"/>
          <p:cNvSpPr txBox="1">
            <a:spLocks noChangeArrowheads="1"/>
          </p:cNvSpPr>
          <p:nvPr/>
        </p:nvSpPr>
        <p:spPr bwMode="auto">
          <a:xfrm>
            <a:off x="990600" y="5607050"/>
            <a:ext cx="2744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35 :7 = 5 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(l)</a:t>
            </a:r>
            <a:r>
              <a:rPr lang="en-US" sz="1400" b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3093" name="Text Box 26"/>
          <p:cNvSpPr txBox="1">
            <a:spLocks noChangeArrowheads="1"/>
          </p:cNvSpPr>
          <p:nvPr/>
        </p:nvSpPr>
        <p:spPr bwMode="auto">
          <a:xfrm>
            <a:off x="1371600" y="6248400"/>
            <a:ext cx="2836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Đáp số: 10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l</a:t>
            </a:r>
            <a:r>
              <a:rPr lang="en-US" sz="1400" b="1">
                <a:solidFill>
                  <a:srgbClr val="0000FF"/>
                </a:solidFill>
                <a:latin typeface="Arial" charset="0"/>
              </a:rPr>
              <a:t> mật ong.</a:t>
            </a:r>
          </a:p>
        </p:txBody>
      </p:sp>
      <p:sp>
        <p:nvSpPr>
          <p:cNvPr id="3094" name="Text Box 27"/>
          <p:cNvSpPr txBox="1">
            <a:spLocks noChangeArrowheads="1"/>
          </p:cNvSpPr>
          <p:nvPr/>
        </p:nvSpPr>
        <p:spPr bwMode="auto">
          <a:xfrm>
            <a:off x="152400" y="5759450"/>
            <a:ext cx="4191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Số lít mật ong trong hai can là:</a:t>
            </a:r>
          </a:p>
        </p:txBody>
      </p:sp>
      <p:sp>
        <p:nvSpPr>
          <p:cNvPr id="3095" name="Text Box 28"/>
          <p:cNvSpPr txBox="1">
            <a:spLocks noChangeArrowheads="1"/>
          </p:cNvSpPr>
          <p:nvPr/>
        </p:nvSpPr>
        <p:spPr bwMode="auto">
          <a:xfrm>
            <a:off x="912813" y="6019800"/>
            <a:ext cx="27447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5 x 2 = 10 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(l)</a:t>
            </a:r>
            <a:r>
              <a:rPr lang="en-US" sz="1400" b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3096" name="Text Box 29"/>
          <p:cNvSpPr txBox="1">
            <a:spLocks noChangeArrowheads="1"/>
          </p:cNvSpPr>
          <p:nvPr/>
        </p:nvSpPr>
        <p:spPr bwMode="auto">
          <a:xfrm>
            <a:off x="0" y="3581400"/>
            <a:ext cx="304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u="sng">
                <a:latin typeface="Arial" charset="0"/>
              </a:rPr>
              <a:t>Bài toán 2</a:t>
            </a:r>
            <a:r>
              <a:rPr lang="en-US" sz="1400" b="1">
                <a:latin typeface="Arial" charset="0"/>
              </a:rPr>
              <a:t>: Có 35</a:t>
            </a:r>
            <a:r>
              <a:rPr lang="en-US" sz="1400" b="1" i="1">
                <a:latin typeface="Arial" charset="0"/>
              </a:rPr>
              <a:t>l </a:t>
            </a:r>
            <a:r>
              <a:rPr lang="en-US" sz="1400" b="1">
                <a:latin typeface="Arial" charset="0"/>
              </a:rPr>
              <a:t>mật ong chia đều vào 7 can. Hỏi 2 can có mấy lít mật ong?</a:t>
            </a: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3962400" y="2286000"/>
            <a:ext cx="4876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Khi giải “Bài toán có liên quan đến rút về đơn vị”thường tiến hành qua mấy bước?</a:t>
            </a:r>
          </a:p>
        </p:txBody>
      </p:sp>
      <p:sp>
        <p:nvSpPr>
          <p:cNvPr id="11295" name="Text Box 31"/>
          <p:cNvSpPr txBox="1">
            <a:spLocks noChangeArrowheads="1"/>
          </p:cNvSpPr>
          <p:nvPr/>
        </p:nvSpPr>
        <p:spPr bwMode="auto">
          <a:xfrm>
            <a:off x="4114800" y="2438400"/>
            <a:ext cx="3352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Đó là những bước nào?</a:t>
            </a:r>
          </a:p>
        </p:txBody>
      </p:sp>
      <p:pic>
        <p:nvPicPr>
          <p:cNvPr id="11297" name="Picture 33" descr="13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514600"/>
            <a:ext cx="4714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04" name="AutoShape 40"/>
          <p:cNvSpPr>
            <a:spLocks noChangeArrowheads="1"/>
          </p:cNvSpPr>
          <p:nvPr/>
        </p:nvSpPr>
        <p:spPr bwMode="auto">
          <a:xfrm>
            <a:off x="3505200" y="1905000"/>
            <a:ext cx="5334000" cy="3733800"/>
          </a:xfrm>
          <a:prstGeom prst="horizontalScroll">
            <a:avLst>
              <a:gd name="adj" fmla="val 12500"/>
            </a:avLst>
          </a:prstGeom>
          <a:solidFill>
            <a:srgbClr val="EEFBA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Arial" charset="0"/>
            </a:endParaRPr>
          </a:p>
        </p:txBody>
      </p:sp>
      <p:sp>
        <p:nvSpPr>
          <p:cNvPr id="11306" name="Text Box 42"/>
          <p:cNvSpPr txBox="1">
            <a:spLocks noChangeArrowheads="1"/>
          </p:cNvSpPr>
          <p:nvPr/>
        </p:nvSpPr>
        <p:spPr bwMode="auto">
          <a:xfrm>
            <a:off x="3886200" y="2667000"/>
            <a:ext cx="5181600" cy="7080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Khi giải “Bài toán liên quan đến rút về đơn vị “ thường tiến hành theo 2 bước:</a:t>
            </a:r>
            <a:endParaRPr 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307" name="Text Box 43"/>
          <p:cNvSpPr txBox="1">
            <a:spLocks noChangeArrowheads="1"/>
          </p:cNvSpPr>
          <p:nvPr/>
        </p:nvSpPr>
        <p:spPr bwMode="auto">
          <a:xfrm>
            <a:off x="4114800" y="3352800"/>
            <a:ext cx="4267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2000" b="1">
                <a:solidFill>
                  <a:srgbClr val="FF0000"/>
                </a:solidFill>
                <a:latin typeface="Arial" charset="0"/>
              </a:rPr>
              <a:t>* Bước 1: Tìm giá trị một phần           (thực hiện phép  chia)</a:t>
            </a:r>
            <a:endParaRPr lang="en-US" sz="2000">
              <a:latin typeface="Arial" charset="0"/>
            </a:endParaRPr>
          </a:p>
        </p:txBody>
      </p:sp>
      <p:sp>
        <p:nvSpPr>
          <p:cNvPr id="11308" name="Text Box 44"/>
          <p:cNvSpPr txBox="1">
            <a:spLocks noChangeArrowheads="1"/>
          </p:cNvSpPr>
          <p:nvPr/>
        </p:nvSpPr>
        <p:spPr bwMode="auto">
          <a:xfrm>
            <a:off x="3984625" y="4191000"/>
            <a:ext cx="4930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2000" b="1">
                <a:solidFill>
                  <a:srgbClr val="FF0000"/>
                </a:solidFill>
                <a:latin typeface="Arial" charset="0"/>
              </a:rPr>
              <a:t>* Bước 2: Tìm giá trị nhiều phần đó (thực hiện phép  nhân)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1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4" grpId="0"/>
      <p:bldP spid="11294" grpId="1"/>
      <p:bldP spid="11295" grpId="0"/>
      <p:bldP spid="11295" grpId="1"/>
      <p:bldP spid="11304" grpId="0" animBg="1"/>
      <p:bldP spid="11306" grpId="0"/>
      <p:bldP spid="11307" grpId="0"/>
      <p:bldP spid="1130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8" name="Presentation" r:id="rId3" imgW="5367470" imgH="4024876" progId="PowerPoint.Show.8">
              <p:embed/>
            </p:oleObj>
          </a:graphicData>
        </a:graphic>
      </p:graphicFrame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228600" y="10668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>
                <a:latin typeface="Arial" charset="0"/>
              </a:rPr>
              <a:t>Bài</a:t>
            </a:r>
            <a:r>
              <a:rPr lang="en-US" b="1">
                <a:latin typeface="Arial" charset="0"/>
              </a:rPr>
              <a:t>:</a:t>
            </a:r>
          </a:p>
        </p:txBody>
      </p:sp>
      <p:sp>
        <p:nvSpPr>
          <p:cNvPr id="4100" name="WordArt 7"/>
          <p:cNvSpPr>
            <a:spLocks noChangeArrowheads="1" noChangeShapeType="1" noTextEdit="1"/>
          </p:cNvSpPr>
          <p:nvPr/>
        </p:nvSpPr>
        <p:spPr bwMode="auto">
          <a:xfrm rot="449934">
            <a:off x="1371600" y="381000"/>
            <a:ext cx="7505700" cy="18272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Bài toán liên quan đến rút về đơn vị</a:t>
            </a:r>
            <a:endParaRPr lang="en-US" sz="32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374650" y="2438400"/>
            <a:ext cx="1225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u="sng">
                <a:solidFill>
                  <a:srgbClr val="0000FF"/>
                </a:solidFill>
                <a:latin typeface="Arial" charset="0"/>
              </a:rPr>
              <a:t>Tóm tắt</a:t>
            </a:r>
            <a:r>
              <a:rPr lang="en-US" sz="1400" b="1">
                <a:latin typeface="Arial" charset="0"/>
              </a:rPr>
              <a:t>:</a:t>
            </a:r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1219200" y="243840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7 can:</a:t>
            </a:r>
          </a:p>
        </p:txBody>
      </p:sp>
      <p:sp>
        <p:nvSpPr>
          <p:cNvPr id="4103" name="Text Box 10"/>
          <p:cNvSpPr txBox="1">
            <a:spLocks noChangeArrowheads="1"/>
          </p:cNvSpPr>
          <p:nvPr/>
        </p:nvSpPr>
        <p:spPr bwMode="auto">
          <a:xfrm>
            <a:off x="2133600" y="243840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35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l</a:t>
            </a:r>
          </a:p>
        </p:txBody>
      </p:sp>
      <p:sp>
        <p:nvSpPr>
          <p:cNvPr id="4104" name="Text Box 11"/>
          <p:cNvSpPr txBox="1">
            <a:spLocks noChangeArrowheads="1"/>
          </p:cNvSpPr>
          <p:nvPr/>
        </p:nvSpPr>
        <p:spPr bwMode="auto">
          <a:xfrm>
            <a:off x="1219200" y="266700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2 can:</a:t>
            </a:r>
          </a:p>
        </p:txBody>
      </p:sp>
      <p:sp>
        <p:nvSpPr>
          <p:cNvPr id="4105" name="Text Box 12"/>
          <p:cNvSpPr txBox="1">
            <a:spLocks noChangeArrowheads="1"/>
          </p:cNvSpPr>
          <p:nvPr/>
        </p:nvSpPr>
        <p:spPr bwMode="auto">
          <a:xfrm>
            <a:off x="2286000" y="266700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…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l ?</a:t>
            </a:r>
          </a:p>
        </p:txBody>
      </p:sp>
      <p:sp>
        <p:nvSpPr>
          <p:cNvPr id="4106" name="Text Box 13"/>
          <p:cNvSpPr txBox="1">
            <a:spLocks noChangeArrowheads="1"/>
          </p:cNvSpPr>
          <p:nvPr/>
        </p:nvSpPr>
        <p:spPr bwMode="auto">
          <a:xfrm>
            <a:off x="1371600" y="2895600"/>
            <a:ext cx="1555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u="sng">
                <a:solidFill>
                  <a:srgbClr val="0000FF"/>
                </a:solidFill>
                <a:latin typeface="Arial" charset="0"/>
              </a:rPr>
              <a:t>Bài giải</a:t>
            </a:r>
          </a:p>
        </p:txBody>
      </p:sp>
      <p:sp>
        <p:nvSpPr>
          <p:cNvPr id="4107" name="Text Box 14"/>
          <p:cNvSpPr txBox="1">
            <a:spLocks noChangeArrowheads="1"/>
          </p:cNvSpPr>
          <p:nvPr/>
        </p:nvSpPr>
        <p:spPr bwMode="auto">
          <a:xfrm>
            <a:off x="76200" y="3200400"/>
            <a:ext cx="2971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Số lít mật ong trong mỗi can là:</a:t>
            </a:r>
          </a:p>
        </p:txBody>
      </p:sp>
      <p:sp>
        <p:nvSpPr>
          <p:cNvPr id="4108" name="Text Box 15"/>
          <p:cNvSpPr txBox="1">
            <a:spLocks noChangeArrowheads="1"/>
          </p:cNvSpPr>
          <p:nvPr/>
        </p:nvSpPr>
        <p:spPr bwMode="auto">
          <a:xfrm>
            <a:off x="990600" y="3429000"/>
            <a:ext cx="2744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35 :7 = 5 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(l)</a:t>
            </a:r>
            <a:r>
              <a:rPr lang="en-US" sz="1400" b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4109" name="Text Box 16"/>
          <p:cNvSpPr txBox="1">
            <a:spLocks noChangeArrowheads="1"/>
          </p:cNvSpPr>
          <p:nvPr/>
        </p:nvSpPr>
        <p:spPr bwMode="auto">
          <a:xfrm>
            <a:off x="1295400" y="4191000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Đáp số: 10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l</a:t>
            </a:r>
            <a:r>
              <a:rPr lang="en-US" sz="1400" b="1">
                <a:solidFill>
                  <a:srgbClr val="0000FF"/>
                </a:solidFill>
                <a:latin typeface="Arial" charset="0"/>
              </a:rPr>
              <a:t> mật ong.</a:t>
            </a:r>
          </a:p>
        </p:txBody>
      </p:sp>
      <p:sp>
        <p:nvSpPr>
          <p:cNvPr id="4110" name="Text Box 17"/>
          <p:cNvSpPr txBox="1">
            <a:spLocks noChangeArrowheads="1"/>
          </p:cNvSpPr>
          <p:nvPr/>
        </p:nvSpPr>
        <p:spPr bwMode="auto">
          <a:xfrm>
            <a:off x="0" y="3657600"/>
            <a:ext cx="3048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Số lít mật ong trong hai can là:</a:t>
            </a:r>
          </a:p>
        </p:txBody>
      </p:sp>
      <p:sp>
        <p:nvSpPr>
          <p:cNvPr id="4111" name="Text Box 18"/>
          <p:cNvSpPr txBox="1">
            <a:spLocks noChangeArrowheads="1"/>
          </p:cNvSpPr>
          <p:nvPr/>
        </p:nvSpPr>
        <p:spPr bwMode="auto">
          <a:xfrm>
            <a:off x="990600" y="3886200"/>
            <a:ext cx="1447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5 x 2 = 10 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(l)</a:t>
            </a:r>
            <a:r>
              <a:rPr lang="en-US" sz="1400" b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4112" name="Text Box 19"/>
          <p:cNvSpPr txBox="1">
            <a:spLocks noChangeArrowheads="1"/>
          </p:cNvSpPr>
          <p:nvPr/>
        </p:nvSpPr>
        <p:spPr bwMode="auto">
          <a:xfrm>
            <a:off x="0" y="1676400"/>
            <a:ext cx="304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u="sng">
                <a:latin typeface="Arial" charset="0"/>
              </a:rPr>
              <a:t>Bài toán 2</a:t>
            </a:r>
            <a:r>
              <a:rPr lang="en-US" sz="1400" b="1">
                <a:latin typeface="Arial" charset="0"/>
              </a:rPr>
              <a:t>: Có 35</a:t>
            </a:r>
            <a:r>
              <a:rPr lang="en-US" sz="1400" b="1" i="1">
                <a:latin typeface="Arial" charset="0"/>
              </a:rPr>
              <a:t>l </a:t>
            </a:r>
            <a:r>
              <a:rPr lang="en-US" sz="1400" b="1">
                <a:latin typeface="Arial" charset="0"/>
              </a:rPr>
              <a:t>mật ong chia đều vào 7 can. Hỏi 2 can có mấy lít mật ong?</a:t>
            </a:r>
          </a:p>
        </p:txBody>
      </p:sp>
      <p:sp>
        <p:nvSpPr>
          <p:cNvPr id="4113" name="AutoShape 23"/>
          <p:cNvSpPr>
            <a:spLocks noChangeArrowheads="1"/>
          </p:cNvSpPr>
          <p:nvPr/>
        </p:nvSpPr>
        <p:spPr bwMode="auto">
          <a:xfrm>
            <a:off x="76200" y="4191000"/>
            <a:ext cx="3429000" cy="2667000"/>
          </a:xfrm>
          <a:prstGeom prst="horizontalScroll">
            <a:avLst>
              <a:gd name="adj" fmla="val 12500"/>
            </a:avLst>
          </a:prstGeom>
          <a:solidFill>
            <a:srgbClr val="EEFBA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Arial" charset="0"/>
            </a:endParaRPr>
          </a:p>
        </p:txBody>
      </p:sp>
      <p:sp>
        <p:nvSpPr>
          <p:cNvPr id="4114" name="Text Box 24"/>
          <p:cNvSpPr txBox="1">
            <a:spLocks noChangeArrowheads="1"/>
          </p:cNvSpPr>
          <p:nvPr/>
        </p:nvSpPr>
        <p:spPr bwMode="auto">
          <a:xfrm>
            <a:off x="381000" y="4572000"/>
            <a:ext cx="2895600" cy="73818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</a:rPr>
              <a:t>Khi giải “Bài toán liên quan đến rút về đơn vị “ thường tiến hành theo 2 bước:</a:t>
            </a:r>
            <a:endParaRPr lang="en-US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115" name="Text Box 25"/>
          <p:cNvSpPr txBox="1">
            <a:spLocks noChangeArrowheads="1"/>
          </p:cNvSpPr>
          <p:nvPr/>
        </p:nvSpPr>
        <p:spPr bwMode="auto">
          <a:xfrm>
            <a:off x="381000" y="5334000"/>
            <a:ext cx="271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  <a:buFontTx/>
              <a:buChar char="•"/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Bước 1: Tìm giá trị một phần(thực hiện phép  chia)</a:t>
            </a:r>
            <a:endParaRPr lang="en-US" sz="1400">
              <a:latin typeface="Arial" charset="0"/>
            </a:endParaRPr>
          </a:p>
        </p:txBody>
      </p:sp>
      <p:sp>
        <p:nvSpPr>
          <p:cNvPr id="4116" name="Text Box 26"/>
          <p:cNvSpPr txBox="1">
            <a:spLocks noChangeArrowheads="1"/>
          </p:cNvSpPr>
          <p:nvPr/>
        </p:nvSpPr>
        <p:spPr bwMode="auto">
          <a:xfrm>
            <a:off x="457200" y="5867400"/>
            <a:ext cx="320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  <a:buFontTx/>
              <a:buChar char="•"/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Bước 2: Tìm giá trị nhiêu phần đó (thực hiện</a:t>
            </a:r>
            <a:r>
              <a:rPr lang="en-US" sz="1400" b="1">
                <a:latin typeface="Arial" charset="0"/>
              </a:rPr>
              <a:t> </a:t>
            </a:r>
            <a:r>
              <a:rPr lang="en-US" sz="1400" b="1">
                <a:solidFill>
                  <a:srgbClr val="FF0000"/>
                </a:solidFill>
                <a:latin typeface="Arial" charset="0"/>
              </a:rPr>
              <a:t>phép  nhân)</a:t>
            </a:r>
          </a:p>
        </p:txBody>
      </p:sp>
      <p:sp>
        <p:nvSpPr>
          <p:cNvPr id="4117" name="Line 27"/>
          <p:cNvSpPr>
            <a:spLocks noChangeShapeType="1"/>
          </p:cNvSpPr>
          <p:nvPr/>
        </p:nvSpPr>
        <p:spPr bwMode="auto">
          <a:xfrm>
            <a:off x="3581400" y="1981200"/>
            <a:ext cx="0" cy="38100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19" name="Text Box 31"/>
          <p:cNvSpPr txBox="1">
            <a:spLocks noChangeArrowheads="1"/>
          </p:cNvSpPr>
          <p:nvPr/>
        </p:nvSpPr>
        <p:spPr bwMode="auto">
          <a:xfrm>
            <a:off x="3962400" y="1676400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9900CC"/>
                </a:solidFill>
                <a:latin typeface="Arial" charset="0"/>
              </a:rPr>
              <a:t>Thực hành</a:t>
            </a:r>
          </a:p>
        </p:txBody>
      </p:sp>
      <p:sp>
        <p:nvSpPr>
          <p:cNvPr id="12320" name="Text Box 32"/>
          <p:cNvSpPr txBox="1">
            <a:spLocks noChangeArrowheads="1"/>
          </p:cNvSpPr>
          <p:nvPr/>
        </p:nvSpPr>
        <p:spPr bwMode="auto">
          <a:xfrm>
            <a:off x="3657600" y="2286000"/>
            <a:ext cx="518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800">
                <a:latin typeface="Arial" charset="0"/>
              </a:rPr>
              <a:t>Bài 1: Có 24 viên  thuốc chứa đều trong 4 vỉ. Hỏi 3 vỉ thuốc đó có bao nhiêu viên thuốc?</a:t>
            </a:r>
          </a:p>
        </p:txBody>
      </p:sp>
      <p:sp>
        <p:nvSpPr>
          <p:cNvPr id="12321" name="Text Box 33"/>
          <p:cNvSpPr txBox="1">
            <a:spLocks noChangeArrowheads="1"/>
          </p:cNvSpPr>
          <p:nvPr/>
        </p:nvSpPr>
        <p:spPr bwMode="auto">
          <a:xfrm>
            <a:off x="304800" y="457200"/>
            <a:ext cx="1447800" cy="369888"/>
          </a:xfrm>
          <a:prstGeom prst="rect">
            <a:avLst/>
          </a:prstGeom>
          <a:solidFill>
            <a:srgbClr val="A4FAC5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 SGK/128</a:t>
            </a:r>
          </a:p>
        </p:txBody>
      </p:sp>
      <p:sp>
        <p:nvSpPr>
          <p:cNvPr id="12323" name="Line 35"/>
          <p:cNvSpPr>
            <a:spLocks noChangeShapeType="1"/>
          </p:cNvSpPr>
          <p:nvPr/>
        </p:nvSpPr>
        <p:spPr bwMode="auto">
          <a:xfrm>
            <a:off x="4724400" y="2590800"/>
            <a:ext cx="685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24" name="Line 36"/>
          <p:cNvSpPr>
            <a:spLocks noChangeShapeType="1"/>
          </p:cNvSpPr>
          <p:nvPr/>
        </p:nvSpPr>
        <p:spPr bwMode="auto">
          <a:xfrm>
            <a:off x="3657600" y="2895600"/>
            <a:ext cx="45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25" name="Line 37"/>
          <p:cNvSpPr>
            <a:spLocks noChangeShapeType="1"/>
          </p:cNvSpPr>
          <p:nvPr/>
        </p:nvSpPr>
        <p:spPr bwMode="auto">
          <a:xfrm>
            <a:off x="5181600" y="2895600"/>
            <a:ext cx="2514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26" name="Text Box 38"/>
          <p:cNvSpPr txBox="1">
            <a:spLocks noChangeArrowheads="1"/>
          </p:cNvSpPr>
          <p:nvPr/>
        </p:nvSpPr>
        <p:spPr bwMode="auto">
          <a:xfrm>
            <a:off x="4038600" y="3124200"/>
            <a:ext cx="1371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sng">
                <a:latin typeface="Arial" charset="0"/>
              </a:rPr>
              <a:t>Tóm tắt</a:t>
            </a:r>
            <a:r>
              <a:rPr lang="en-US" sz="2000">
                <a:latin typeface="Arial" charset="0"/>
              </a:rPr>
              <a:t>:</a:t>
            </a:r>
          </a:p>
        </p:txBody>
      </p:sp>
      <p:sp>
        <p:nvSpPr>
          <p:cNvPr id="12328" name="Text Box 40"/>
          <p:cNvSpPr txBox="1">
            <a:spLocks noChangeArrowheads="1"/>
          </p:cNvSpPr>
          <p:nvPr/>
        </p:nvSpPr>
        <p:spPr bwMode="auto">
          <a:xfrm>
            <a:off x="5257800" y="3124200"/>
            <a:ext cx="213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charset="0"/>
              </a:rPr>
              <a:t>4 vỉ : 24 viên</a:t>
            </a:r>
          </a:p>
        </p:txBody>
      </p:sp>
      <p:sp>
        <p:nvSpPr>
          <p:cNvPr id="12329" name="Text Box 41"/>
          <p:cNvSpPr txBox="1">
            <a:spLocks noChangeArrowheads="1"/>
          </p:cNvSpPr>
          <p:nvPr/>
        </p:nvSpPr>
        <p:spPr bwMode="auto">
          <a:xfrm>
            <a:off x="5334000" y="3505200"/>
            <a:ext cx="213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charset="0"/>
              </a:rPr>
              <a:t>3 vỉ : …viên ?</a:t>
            </a:r>
          </a:p>
        </p:txBody>
      </p:sp>
      <p:sp>
        <p:nvSpPr>
          <p:cNvPr id="12330" name="Text Box 42"/>
          <p:cNvSpPr txBox="1">
            <a:spLocks noChangeArrowheads="1"/>
          </p:cNvSpPr>
          <p:nvPr/>
        </p:nvSpPr>
        <p:spPr bwMode="auto">
          <a:xfrm>
            <a:off x="5334000" y="3886200"/>
            <a:ext cx="125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solidFill>
                  <a:srgbClr val="0000FF"/>
                </a:solidFill>
                <a:latin typeface="Arial" charset="0"/>
              </a:rPr>
              <a:t>Bài giải</a:t>
            </a:r>
          </a:p>
        </p:txBody>
      </p:sp>
      <p:sp>
        <p:nvSpPr>
          <p:cNvPr id="12331" name="Text Box 43"/>
          <p:cNvSpPr txBox="1">
            <a:spLocks noChangeArrowheads="1"/>
          </p:cNvSpPr>
          <p:nvPr/>
        </p:nvSpPr>
        <p:spPr bwMode="auto">
          <a:xfrm>
            <a:off x="4114800" y="4267200"/>
            <a:ext cx="426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Số viên thuốc trong mỗi vỉ là:</a:t>
            </a:r>
          </a:p>
        </p:txBody>
      </p:sp>
      <p:sp>
        <p:nvSpPr>
          <p:cNvPr id="12332" name="Text Box 44"/>
          <p:cNvSpPr txBox="1">
            <a:spLocks noChangeArrowheads="1"/>
          </p:cNvSpPr>
          <p:nvPr/>
        </p:nvSpPr>
        <p:spPr bwMode="auto">
          <a:xfrm>
            <a:off x="4648200" y="4648200"/>
            <a:ext cx="251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24 : 4 = 6 (viên)</a:t>
            </a:r>
          </a:p>
        </p:txBody>
      </p:sp>
      <p:sp>
        <p:nvSpPr>
          <p:cNvPr id="12333" name="Text Box 45"/>
          <p:cNvSpPr txBox="1">
            <a:spLocks noChangeArrowheads="1"/>
          </p:cNvSpPr>
          <p:nvPr/>
        </p:nvSpPr>
        <p:spPr bwMode="auto">
          <a:xfrm>
            <a:off x="4191000" y="4953000"/>
            <a:ext cx="426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Số viên thuốc trong ba vỉ là:</a:t>
            </a:r>
          </a:p>
        </p:txBody>
      </p:sp>
      <p:sp>
        <p:nvSpPr>
          <p:cNvPr id="12334" name="Text Box 46"/>
          <p:cNvSpPr txBox="1">
            <a:spLocks noChangeArrowheads="1"/>
          </p:cNvSpPr>
          <p:nvPr/>
        </p:nvSpPr>
        <p:spPr bwMode="auto">
          <a:xfrm>
            <a:off x="4724400" y="5334000"/>
            <a:ext cx="251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6 x 3 = 18 (viên)</a:t>
            </a:r>
          </a:p>
        </p:txBody>
      </p:sp>
      <p:sp>
        <p:nvSpPr>
          <p:cNvPr id="12335" name="Text Box 47"/>
          <p:cNvSpPr txBox="1">
            <a:spLocks noChangeArrowheads="1"/>
          </p:cNvSpPr>
          <p:nvPr/>
        </p:nvSpPr>
        <p:spPr bwMode="auto">
          <a:xfrm>
            <a:off x="5334000" y="5715000"/>
            <a:ext cx="3276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Đáp số: 18 viên thuốc.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3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1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12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2000"/>
                                        <p:tgtEl>
                                          <p:spTgt spid="12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9" grpId="0"/>
      <p:bldP spid="12320" grpId="0"/>
      <p:bldP spid="12321" grpId="0" animBg="1"/>
      <p:bldP spid="12323" grpId="0" animBg="1"/>
      <p:bldP spid="12324" grpId="0" animBg="1"/>
      <p:bldP spid="12325" grpId="0" animBg="1"/>
      <p:bldP spid="12326" grpId="0"/>
      <p:bldP spid="12328" grpId="0"/>
      <p:bldP spid="12329" grpId="0"/>
      <p:bldP spid="12330" grpId="0"/>
      <p:bldP spid="12331" grpId="0"/>
      <p:bldP spid="12332" grpId="0"/>
      <p:bldP spid="12333" grpId="0"/>
      <p:bldP spid="12334" grpId="0"/>
      <p:bldP spid="123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228600" y="10668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>
                <a:latin typeface="Arial" charset="0"/>
              </a:rPr>
              <a:t>Bài</a:t>
            </a:r>
            <a:r>
              <a:rPr lang="en-US" b="1">
                <a:latin typeface="Arial" charset="0"/>
              </a:rPr>
              <a:t>:</a:t>
            </a:r>
          </a:p>
        </p:txBody>
      </p:sp>
      <p:sp>
        <p:nvSpPr>
          <p:cNvPr id="9219" name="WordArt 6"/>
          <p:cNvSpPr>
            <a:spLocks noChangeArrowheads="1" noChangeShapeType="1" noTextEdit="1"/>
          </p:cNvSpPr>
          <p:nvPr/>
        </p:nvSpPr>
        <p:spPr bwMode="auto">
          <a:xfrm rot="449934">
            <a:off x="1371600" y="381000"/>
            <a:ext cx="7505700" cy="18272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Bài toán liên quan đến rút về đơn vị</a:t>
            </a:r>
            <a:endParaRPr lang="en-US" sz="32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304800" y="457200"/>
            <a:ext cx="1447800" cy="369888"/>
          </a:xfrm>
          <a:prstGeom prst="rect">
            <a:avLst/>
          </a:prstGeom>
          <a:solidFill>
            <a:srgbClr val="A4FAC5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 SGK/128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374650" y="2438400"/>
            <a:ext cx="12255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u="sng">
                <a:solidFill>
                  <a:srgbClr val="0000FF"/>
                </a:solidFill>
                <a:latin typeface="Arial" charset="0"/>
              </a:rPr>
              <a:t>Tóm tắt</a:t>
            </a:r>
            <a:r>
              <a:rPr lang="en-US" sz="1400" b="1">
                <a:latin typeface="Arial" charset="0"/>
              </a:rPr>
              <a:t>:</a:t>
            </a:r>
          </a:p>
        </p:txBody>
      </p:sp>
      <p:sp>
        <p:nvSpPr>
          <p:cNvPr id="9222" name="Text Box 9"/>
          <p:cNvSpPr txBox="1">
            <a:spLocks noChangeArrowheads="1"/>
          </p:cNvSpPr>
          <p:nvPr/>
        </p:nvSpPr>
        <p:spPr bwMode="auto">
          <a:xfrm>
            <a:off x="1219200" y="243840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7 can:</a:t>
            </a:r>
          </a:p>
        </p:txBody>
      </p:sp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2133600" y="243840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35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l</a:t>
            </a:r>
          </a:p>
        </p:txBody>
      </p:sp>
      <p:sp>
        <p:nvSpPr>
          <p:cNvPr id="9224" name="Text Box 11"/>
          <p:cNvSpPr txBox="1">
            <a:spLocks noChangeArrowheads="1"/>
          </p:cNvSpPr>
          <p:nvPr/>
        </p:nvSpPr>
        <p:spPr bwMode="auto">
          <a:xfrm>
            <a:off x="1219200" y="266700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2 can:</a:t>
            </a:r>
          </a:p>
        </p:txBody>
      </p:sp>
      <p:sp>
        <p:nvSpPr>
          <p:cNvPr id="9225" name="Text Box 12"/>
          <p:cNvSpPr txBox="1">
            <a:spLocks noChangeArrowheads="1"/>
          </p:cNvSpPr>
          <p:nvPr/>
        </p:nvSpPr>
        <p:spPr bwMode="auto">
          <a:xfrm>
            <a:off x="2286000" y="2667000"/>
            <a:ext cx="838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…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l ?</a:t>
            </a:r>
          </a:p>
        </p:txBody>
      </p:sp>
      <p:sp>
        <p:nvSpPr>
          <p:cNvPr id="9226" name="Text Box 13"/>
          <p:cNvSpPr txBox="1">
            <a:spLocks noChangeArrowheads="1"/>
          </p:cNvSpPr>
          <p:nvPr/>
        </p:nvSpPr>
        <p:spPr bwMode="auto">
          <a:xfrm>
            <a:off x="1371600" y="2895600"/>
            <a:ext cx="1555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u="sng">
                <a:solidFill>
                  <a:srgbClr val="0000FF"/>
                </a:solidFill>
                <a:latin typeface="Arial" charset="0"/>
              </a:rPr>
              <a:t>Bài giải</a:t>
            </a:r>
          </a:p>
        </p:txBody>
      </p:sp>
      <p:sp>
        <p:nvSpPr>
          <p:cNvPr id="9227" name="Text Box 14"/>
          <p:cNvSpPr txBox="1">
            <a:spLocks noChangeArrowheads="1"/>
          </p:cNvSpPr>
          <p:nvPr/>
        </p:nvSpPr>
        <p:spPr bwMode="auto">
          <a:xfrm>
            <a:off x="76200" y="3200400"/>
            <a:ext cx="2971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Số lít mật ong trong mỗi can là:</a:t>
            </a:r>
          </a:p>
        </p:txBody>
      </p:sp>
      <p:sp>
        <p:nvSpPr>
          <p:cNvPr id="9228" name="Text Box 15"/>
          <p:cNvSpPr txBox="1">
            <a:spLocks noChangeArrowheads="1"/>
          </p:cNvSpPr>
          <p:nvPr/>
        </p:nvSpPr>
        <p:spPr bwMode="auto">
          <a:xfrm>
            <a:off x="990600" y="3429000"/>
            <a:ext cx="2744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35 :7 = 5 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(l)</a:t>
            </a:r>
            <a:r>
              <a:rPr lang="en-US" sz="1400" b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9229" name="Text Box 16"/>
          <p:cNvSpPr txBox="1">
            <a:spLocks noChangeArrowheads="1"/>
          </p:cNvSpPr>
          <p:nvPr/>
        </p:nvSpPr>
        <p:spPr bwMode="auto">
          <a:xfrm>
            <a:off x="1295400" y="4191000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Đáp số: 10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l</a:t>
            </a:r>
            <a:r>
              <a:rPr lang="en-US" sz="1400" b="1">
                <a:solidFill>
                  <a:srgbClr val="0000FF"/>
                </a:solidFill>
                <a:latin typeface="Arial" charset="0"/>
              </a:rPr>
              <a:t> mật ong</a:t>
            </a:r>
          </a:p>
        </p:txBody>
      </p:sp>
      <p:sp>
        <p:nvSpPr>
          <p:cNvPr id="9230" name="Text Box 17"/>
          <p:cNvSpPr txBox="1">
            <a:spLocks noChangeArrowheads="1"/>
          </p:cNvSpPr>
          <p:nvPr/>
        </p:nvSpPr>
        <p:spPr bwMode="auto">
          <a:xfrm>
            <a:off x="0" y="3657600"/>
            <a:ext cx="3048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Số lít mật ong trong hai can là:</a:t>
            </a:r>
          </a:p>
        </p:txBody>
      </p:sp>
      <p:sp>
        <p:nvSpPr>
          <p:cNvPr id="9231" name="Text Box 18"/>
          <p:cNvSpPr txBox="1">
            <a:spLocks noChangeArrowheads="1"/>
          </p:cNvSpPr>
          <p:nvPr/>
        </p:nvSpPr>
        <p:spPr bwMode="auto">
          <a:xfrm>
            <a:off x="990600" y="3886200"/>
            <a:ext cx="1447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000FF"/>
                </a:solidFill>
                <a:latin typeface="Arial" charset="0"/>
              </a:rPr>
              <a:t>5 x 2 = 10 </a:t>
            </a:r>
            <a:r>
              <a:rPr lang="en-US" sz="1400" b="1" i="1">
                <a:solidFill>
                  <a:srgbClr val="0000FF"/>
                </a:solidFill>
                <a:latin typeface="Arial" charset="0"/>
              </a:rPr>
              <a:t>(l)</a:t>
            </a:r>
            <a:r>
              <a:rPr lang="en-US" sz="1400" b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9232" name="Text Box 19"/>
          <p:cNvSpPr txBox="1">
            <a:spLocks noChangeArrowheads="1"/>
          </p:cNvSpPr>
          <p:nvPr/>
        </p:nvSpPr>
        <p:spPr bwMode="auto">
          <a:xfrm>
            <a:off x="0" y="1676400"/>
            <a:ext cx="3048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u="sng">
                <a:latin typeface="Arial" charset="0"/>
              </a:rPr>
              <a:t>Bài toán 2</a:t>
            </a:r>
            <a:r>
              <a:rPr lang="en-US" sz="1400" b="1">
                <a:latin typeface="Arial" charset="0"/>
              </a:rPr>
              <a:t>: Có 35</a:t>
            </a:r>
            <a:r>
              <a:rPr lang="en-US" sz="1400" b="1" i="1">
                <a:latin typeface="Arial" charset="0"/>
              </a:rPr>
              <a:t>l </a:t>
            </a:r>
            <a:r>
              <a:rPr lang="en-US" sz="1400" b="1">
                <a:latin typeface="Arial" charset="0"/>
              </a:rPr>
              <a:t>mật ong chia đều vào 7 can. Hỏi 2 can có mấy lít mật ong?</a:t>
            </a:r>
          </a:p>
        </p:txBody>
      </p:sp>
      <p:sp>
        <p:nvSpPr>
          <p:cNvPr id="9233" name="AutoShape 20"/>
          <p:cNvSpPr>
            <a:spLocks noChangeArrowheads="1"/>
          </p:cNvSpPr>
          <p:nvPr/>
        </p:nvSpPr>
        <p:spPr bwMode="auto">
          <a:xfrm>
            <a:off x="76200" y="4191000"/>
            <a:ext cx="3429000" cy="2667000"/>
          </a:xfrm>
          <a:prstGeom prst="horizontalScroll">
            <a:avLst>
              <a:gd name="adj" fmla="val 12500"/>
            </a:avLst>
          </a:prstGeom>
          <a:solidFill>
            <a:srgbClr val="EEFBA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000">
              <a:latin typeface="Arial" charset="0"/>
            </a:endParaRPr>
          </a:p>
        </p:txBody>
      </p:sp>
      <p:sp>
        <p:nvSpPr>
          <p:cNvPr id="9234" name="Text Box 21"/>
          <p:cNvSpPr txBox="1">
            <a:spLocks noChangeArrowheads="1"/>
          </p:cNvSpPr>
          <p:nvPr/>
        </p:nvSpPr>
        <p:spPr bwMode="auto">
          <a:xfrm>
            <a:off x="381000" y="4572000"/>
            <a:ext cx="2895600" cy="73818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sz="1400" b="1">
                <a:solidFill>
                  <a:schemeClr val="tx2"/>
                </a:solidFill>
                <a:latin typeface="Arial" charset="0"/>
              </a:rPr>
              <a:t>Khi giải “Bài toán liên quan đến rút về đơn vị “ thường tiến hành theo 2 bước:</a:t>
            </a:r>
            <a:endParaRPr lang="en-US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235" name="Text Box 22"/>
          <p:cNvSpPr txBox="1">
            <a:spLocks noChangeArrowheads="1"/>
          </p:cNvSpPr>
          <p:nvPr/>
        </p:nvSpPr>
        <p:spPr bwMode="auto">
          <a:xfrm>
            <a:off x="381000" y="5334000"/>
            <a:ext cx="271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  <a:buFontTx/>
              <a:buChar char="•"/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Bước 1: Tìm giá trị một phần(thực hiện phép  chia)</a:t>
            </a:r>
            <a:endParaRPr lang="en-US" sz="1400">
              <a:latin typeface="Arial" charset="0"/>
            </a:endParaRPr>
          </a:p>
        </p:txBody>
      </p:sp>
      <p:sp>
        <p:nvSpPr>
          <p:cNvPr id="9236" name="Text Box 23"/>
          <p:cNvSpPr txBox="1">
            <a:spLocks noChangeArrowheads="1"/>
          </p:cNvSpPr>
          <p:nvPr/>
        </p:nvSpPr>
        <p:spPr bwMode="auto">
          <a:xfrm>
            <a:off x="457200" y="5867400"/>
            <a:ext cx="320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10000"/>
              </a:spcBef>
              <a:buFontTx/>
              <a:buChar char="•"/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Bước 2: Tìm giá trị nhiêu phần đó (thực hiện</a:t>
            </a:r>
            <a:r>
              <a:rPr lang="en-US" sz="1400" b="1">
                <a:latin typeface="Arial" charset="0"/>
              </a:rPr>
              <a:t> </a:t>
            </a:r>
            <a:r>
              <a:rPr lang="en-US" sz="1400" b="1">
                <a:solidFill>
                  <a:srgbClr val="FF0000"/>
                </a:solidFill>
                <a:latin typeface="Arial" charset="0"/>
              </a:rPr>
              <a:t>phép  nhân)</a:t>
            </a:r>
          </a:p>
        </p:txBody>
      </p:sp>
      <p:sp>
        <p:nvSpPr>
          <p:cNvPr id="9237" name="Line 24"/>
          <p:cNvSpPr>
            <a:spLocks noChangeShapeType="1"/>
          </p:cNvSpPr>
          <p:nvPr/>
        </p:nvSpPr>
        <p:spPr bwMode="auto">
          <a:xfrm>
            <a:off x="3581400" y="1981200"/>
            <a:ext cx="0" cy="38100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9" name="Text Box 25"/>
          <p:cNvSpPr txBox="1">
            <a:spLocks noChangeArrowheads="1"/>
          </p:cNvSpPr>
          <p:nvPr/>
        </p:nvSpPr>
        <p:spPr bwMode="auto">
          <a:xfrm>
            <a:off x="3962400" y="1676400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9900CC"/>
                </a:solidFill>
                <a:latin typeface="Arial" charset="0"/>
              </a:rPr>
              <a:t>Thực hành</a:t>
            </a:r>
          </a:p>
        </p:txBody>
      </p:sp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3581400" y="220980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solidFill>
                  <a:srgbClr val="0000FF"/>
                </a:solidFill>
                <a:latin typeface="Arial" charset="0"/>
              </a:rPr>
              <a:t>Bài 1</a:t>
            </a:r>
          </a:p>
        </p:txBody>
      </p:sp>
      <p:sp>
        <p:nvSpPr>
          <p:cNvPr id="13339" name="Rectangle 27"/>
          <p:cNvSpPr>
            <a:spLocks noChangeArrowheads="1"/>
          </p:cNvSpPr>
          <p:nvPr/>
        </p:nvSpPr>
        <p:spPr bwMode="auto">
          <a:xfrm>
            <a:off x="3581400" y="2606675"/>
            <a:ext cx="5410200" cy="70802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00FF"/>
                </a:solidFill>
                <a:latin typeface="Arial" charset="0"/>
              </a:rPr>
              <a:t>Bài 2</a:t>
            </a:r>
            <a:r>
              <a:rPr lang="en-US" sz="2000">
                <a:latin typeface="Arial" charset="0"/>
              </a:rPr>
              <a:t>: Có 28kg gạo đựng đều trong 7 bao. Hỏi 5 bao đó có bao nhiêu ki-lô-gam gao?</a:t>
            </a:r>
          </a:p>
        </p:txBody>
      </p:sp>
      <p:sp>
        <p:nvSpPr>
          <p:cNvPr id="13344" name="Line 32"/>
          <p:cNvSpPr>
            <a:spLocks noChangeShapeType="1"/>
          </p:cNvSpPr>
          <p:nvPr/>
        </p:nvSpPr>
        <p:spPr bwMode="auto">
          <a:xfrm>
            <a:off x="4724400" y="2895600"/>
            <a:ext cx="990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5" name="Line 33"/>
          <p:cNvSpPr>
            <a:spLocks noChangeShapeType="1"/>
          </p:cNvSpPr>
          <p:nvPr/>
        </p:nvSpPr>
        <p:spPr bwMode="auto">
          <a:xfrm>
            <a:off x="7696200" y="2895600"/>
            <a:ext cx="685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6" name="Line 34"/>
          <p:cNvSpPr>
            <a:spLocks noChangeShapeType="1"/>
          </p:cNvSpPr>
          <p:nvPr/>
        </p:nvSpPr>
        <p:spPr bwMode="auto">
          <a:xfrm>
            <a:off x="3657600" y="3200400"/>
            <a:ext cx="434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3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9" grpId="0"/>
      <p:bldP spid="13344" grpId="0" animBg="1"/>
      <p:bldP spid="13345" grpId="0" animBg="1"/>
      <p:bldP spid="133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8"/>
          <p:cNvSpPr txBox="1">
            <a:spLocks noChangeArrowheads="1"/>
          </p:cNvSpPr>
          <p:nvPr/>
        </p:nvSpPr>
        <p:spPr bwMode="auto">
          <a:xfrm>
            <a:off x="228600" y="1066800"/>
            <a:ext cx="83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sng">
                <a:latin typeface="Arial" charset="0"/>
              </a:rPr>
              <a:t>Bài</a:t>
            </a:r>
            <a:r>
              <a:rPr lang="en-US" b="1">
                <a:latin typeface="Arial" charset="0"/>
              </a:rPr>
              <a:t>:</a:t>
            </a:r>
          </a:p>
        </p:txBody>
      </p:sp>
      <p:sp>
        <p:nvSpPr>
          <p:cNvPr id="10243" name="WordArt 9"/>
          <p:cNvSpPr>
            <a:spLocks noChangeArrowheads="1" noChangeShapeType="1" noTextEdit="1"/>
          </p:cNvSpPr>
          <p:nvPr/>
        </p:nvSpPr>
        <p:spPr bwMode="auto">
          <a:xfrm rot="449934">
            <a:off x="1371600" y="381000"/>
            <a:ext cx="7505700" cy="18272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Bài toán liên quan đến rút về đơn vị</a:t>
            </a:r>
            <a:endParaRPr lang="en-US" sz="32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304800" y="457200"/>
            <a:ext cx="1447800" cy="369888"/>
          </a:xfrm>
          <a:prstGeom prst="rect">
            <a:avLst/>
          </a:prstGeom>
          <a:solidFill>
            <a:srgbClr val="A4FAC5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prstShdw prst="shdw17" dist="17961" dir="2700000">
              <a:srgbClr val="000099"/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Arial" charset="0"/>
              </a:rPr>
              <a:t> SGK/128</a:t>
            </a:r>
          </a:p>
        </p:txBody>
      </p:sp>
      <p:sp>
        <p:nvSpPr>
          <p:cNvPr id="10246" name="Text Box 11"/>
          <p:cNvSpPr txBox="1">
            <a:spLocks noChangeArrowheads="1"/>
          </p:cNvSpPr>
          <p:nvPr/>
        </p:nvSpPr>
        <p:spPr bwMode="auto">
          <a:xfrm>
            <a:off x="381000" y="1676400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9900CC"/>
                </a:solidFill>
                <a:latin typeface="Arial" charset="0"/>
              </a:rPr>
              <a:t>Thực hành</a:t>
            </a:r>
          </a:p>
        </p:txBody>
      </p:sp>
      <p:sp>
        <p:nvSpPr>
          <p:cNvPr id="2" name="Rectangle 13"/>
          <p:cNvSpPr>
            <a:spLocks noChangeArrowheads="1"/>
          </p:cNvSpPr>
          <p:nvPr/>
        </p:nvSpPr>
        <p:spPr bwMode="auto">
          <a:xfrm>
            <a:off x="914400" y="2286000"/>
            <a:ext cx="7315200" cy="7080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u="sng">
                <a:solidFill>
                  <a:srgbClr val="0000FF"/>
                </a:solidFill>
                <a:latin typeface="Arial" charset="0"/>
              </a:rPr>
              <a:t>Bài 2</a:t>
            </a:r>
            <a:r>
              <a:rPr lang="en-US" sz="2000">
                <a:latin typeface="Arial" charset="0"/>
              </a:rPr>
              <a:t>: Có 28kg gạo đựng đều trong 7 bao. Hỏi 5 bao đó có bao nhiêu ki-lô-gam gao?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0" y="3352800"/>
            <a:ext cx="1371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latin typeface="Arial" charset="0"/>
              </a:rPr>
              <a:t>Tóm tắt</a:t>
            </a:r>
            <a:r>
              <a:rPr lang="en-US" sz="2000" b="1">
                <a:latin typeface="Arial" charset="0"/>
              </a:rPr>
              <a:t>: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1295400" y="3352800"/>
            <a:ext cx="213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7 bao : 28kg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1371600" y="3810000"/>
            <a:ext cx="213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5 bao : …kg ?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4724400" y="3352800"/>
            <a:ext cx="1250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>
                <a:solidFill>
                  <a:srgbClr val="0000FF"/>
                </a:solidFill>
                <a:latin typeface="Arial" charset="0"/>
              </a:rPr>
              <a:t>Bài giải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3352800" y="3886200"/>
            <a:ext cx="502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Số ki-lô-gam gạo trong mỗi bao là: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4038600" y="4267200"/>
            <a:ext cx="251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28 : 7 = 4 (kg)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3429000" y="4648200"/>
            <a:ext cx="487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Số ki-lô-gam gạo trong năm bao là:</a:t>
            </a: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4114800" y="5105400"/>
            <a:ext cx="251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4 x 5 = 20 (kg)</a:t>
            </a: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auto">
          <a:xfrm>
            <a:off x="4495800" y="5486400"/>
            <a:ext cx="3276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FF"/>
                </a:solidFill>
                <a:latin typeface="Arial" charset="0"/>
              </a:rPr>
              <a:t>Đáp số: 20 kg gạo.</a:t>
            </a:r>
          </a:p>
        </p:txBody>
      </p:sp>
      <p:sp>
        <p:nvSpPr>
          <p:cNvPr id="14360" name="Line 24"/>
          <p:cNvSpPr>
            <a:spLocks noChangeShapeType="1"/>
          </p:cNvSpPr>
          <p:nvPr/>
        </p:nvSpPr>
        <p:spPr bwMode="auto">
          <a:xfrm>
            <a:off x="3352800" y="3429000"/>
            <a:ext cx="0" cy="2514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1" grpId="0"/>
      <p:bldP spid="14352" grpId="0"/>
      <p:bldP spid="14353" grpId="0"/>
      <p:bldP spid="14354" grpId="0"/>
      <p:bldP spid="14355" grpId="0"/>
      <p:bldP spid="14356" grpId="0"/>
      <p:bldP spid="14357" grpId="0"/>
      <p:bldP spid="14358" grpId="0"/>
      <p:bldP spid="14359" grpId="0"/>
      <p:bldP spid="143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990600" y="228600"/>
            <a:ext cx="6629400" cy="6096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00FF"/>
              </a:extrusionClr>
            </a:sp3d>
          </a:bodyPr>
          <a:lstStyle/>
          <a:p>
            <a:pPr algn="ctr"/>
            <a:r>
              <a:rPr lang="vi-VN" sz="3200" i="1" kern="10">
                <a:ln w="9525">
                  <a:round/>
                  <a:headEnd/>
                  <a:tailEnd/>
                </a:ln>
                <a:solidFill>
                  <a:srgbClr val="FF00FF"/>
                </a:solidFill>
                <a:latin typeface="Arial"/>
                <a:cs typeface="Arial"/>
              </a:rPr>
              <a:t>AI NHANH HƠN ?</a:t>
            </a:r>
            <a:endParaRPr lang="en-US" sz="3200" i="1" kern="10">
              <a:ln w="9525">
                <a:round/>
                <a:headEnd/>
                <a:tailEnd/>
              </a:ln>
              <a:solidFill>
                <a:srgbClr val="FF00FF"/>
              </a:solidFill>
              <a:latin typeface="Arial"/>
              <a:cs typeface="Arial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28600" y="1143000"/>
            <a:ext cx="2971800" cy="708025"/>
          </a:xfrm>
          <a:prstGeom prst="rect">
            <a:avLst/>
          </a:prstGeom>
          <a:noFill/>
          <a:ln w="9525">
            <a:solidFill>
              <a:srgbClr val="99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Cho 8 hình tam giác, mỗi hình như sau: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685800" y="2057400"/>
            <a:ext cx="990600" cy="1066800"/>
          </a:xfrm>
          <a:prstGeom prst="rtTriangl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H="1">
            <a:off x="4114800" y="1676400"/>
            <a:ext cx="0" cy="4876800"/>
          </a:xfrm>
          <a:prstGeom prst="line">
            <a:avLst/>
          </a:prstGeom>
          <a:noFill/>
          <a:ln w="28575">
            <a:solidFill>
              <a:srgbClr val="99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0" y="3352800"/>
            <a:ext cx="3886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Arial" charset="0"/>
              </a:rPr>
              <a:t>Hãy xếp thành hình sau:</a:t>
            </a:r>
          </a:p>
        </p:txBody>
      </p:sp>
      <p:sp>
        <p:nvSpPr>
          <p:cNvPr id="16407" name="AutoShape 23"/>
          <p:cNvSpPr>
            <a:spLocks noChangeArrowheads="1"/>
          </p:cNvSpPr>
          <p:nvPr/>
        </p:nvSpPr>
        <p:spPr bwMode="auto">
          <a:xfrm>
            <a:off x="1600200" y="4191000"/>
            <a:ext cx="990600" cy="1066800"/>
          </a:xfrm>
          <a:prstGeom prst="rtTriangle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6408" name="AutoShape 24"/>
          <p:cNvSpPr>
            <a:spLocks noChangeArrowheads="1"/>
          </p:cNvSpPr>
          <p:nvPr/>
        </p:nvSpPr>
        <p:spPr bwMode="auto">
          <a:xfrm rot="10800000">
            <a:off x="1600200" y="4191000"/>
            <a:ext cx="990600" cy="1066800"/>
          </a:xfrm>
          <a:prstGeom prst="rtTriangle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6409" name="AutoShape 25"/>
          <p:cNvSpPr>
            <a:spLocks noChangeArrowheads="1"/>
          </p:cNvSpPr>
          <p:nvPr/>
        </p:nvSpPr>
        <p:spPr bwMode="auto">
          <a:xfrm rot="10800000">
            <a:off x="609600" y="4191000"/>
            <a:ext cx="990600" cy="1066800"/>
          </a:xfrm>
          <a:prstGeom prst="rtTriangle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6410" name="AutoShape 26"/>
          <p:cNvSpPr>
            <a:spLocks noChangeArrowheads="1"/>
          </p:cNvSpPr>
          <p:nvPr/>
        </p:nvSpPr>
        <p:spPr bwMode="auto">
          <a:xfrm rot="5400000">
            <a:off x="2590800" y="4191000"/>
            <a:ext cx="1066800" cy="1066800"/>
          </a:xfrm>
          <a:prstGeom prst="rtTriangle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6411" name="AutoShape 27"/>
          <p:cNvSpPr>
            <a:spLocks noChangeArrowheads="1"/>
          </p:cNvSpPr>
          <p:nvPr/>
        </p:nvSpPr>
        <p:spPr bwMode="auto">
          <a:xfrm rot="10800000">
            <a:off x="1600200" y="5257800"/>
            <a:ext cx="990600" cy="1066800"/>
          </a:xfrm>
          <a:prstGeom prst="rtTriangle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6412" name="AutoShape 28"/>
          <p:cNvSpPr>
            <a:spLocks noChangeArrowheads="1"/>
          </p:cNvSpPr>
          <p:nvPr/>
        </p:nvSpPr>
        <p:spPr bwMode="auto">
          <a:xfrm>
            <a:off x="1600200" y="5257800"/>
            <a:ext cx="990600" cy="1066800"/>
          </a:xfrm>
          <a:prstGeom prst="rtTriangle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6413" name="AutoShape 29"/>
          <p:cNvSpPr>
            <a:spLocks noChangeArrowheads="1"/>
          </p:cNvSpPr>
          <p:nvPr/>
        </p:nvSpPr>
        <p:spPr bwMode="auto">
          <a:xfrm rot="-5400000">
            <a:off x="552450" y="5276850"/>
            <a:ext cx="1028700" cy="1066800"/>
          </a:xfrm>
          <a:prstGeom prst="rtTriangle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6414" name="AutoShape 30"/>
          <p:cNvSpPr>
            <a:spLocks noChangeArrowheads="1"/>
          </p:cNvSpPr>
          <p:nvPr/>
        </p:nvSpPr>
        <p:spPr bwMode="auto">
          <a:xfrm>
            <a:off x="2590800" y="5257800"/>
            <a:ext cx="1066800" cy="1066800"/>
          </a:xfrm>
          <a:prstGeom prst="rtTriangle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6415" name="Line 31"/>
          <p:cNvSpPr>
            <a:spLocks noChangeShapeType="1"/>
          </p:cNvSpPr>
          <p:nvPr/>
        </p:nvSpPr>
        <p:spPr bwMode="auto">
          <a:xfrm>
            <a:off x="533400" y="6324600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auto">
          <a:xfrm flipV="1">
            <a:off x="533400" y="5257800"/>
            <a:ext cx="1066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 flipH="1" flipV="1">
            <a:off x="609600" y="4191000"/>
            <a:ext cx="990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 flipV="1">
            <a:off x="609600" y="4191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V="1">
            <a:off x="2590800" y="4191000"/>
            <a:ext cx="1066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20" name="Line 36"/>
          <p:cNvSpPr>
            <a:spLocks noChangeShapeType="1"/>
          </p:cNvSpPr>
          <p:nvPr/>
        </p:nvSpPr>
        <p:spPr bwMode="auto">
          <a:xfrm flipH="1" flipV="1">
            <a:off x="2590800" y="5257800"/>
            <a:ext cx="1066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3" name="AutoShape 69"/>
          <p:cNvSpPr>
            <a:spLocks noChangeArrowheads="1"/>
          </p:cNvSpPr>
          <p:nvPr/>
        </p:nvSpPr>
        <p:spPr bwMode="auto">
          <a:xfrm rot="5400000">
            <a:off x="6973094" y="2858294"/>
            <a:ext cx="1065212" cy="1143000"/>
          </a:xfrm>
          <a:prstGeom prst="rtTriangl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6454" name="AutoShape 70"/>
          <p:cNvSpPr>
            <a:spLocks noChangeArrowheads="1"/>
          </p:cNvSpPr>
          <p:nvPr/>
        </p:nvSpPr>
        <p:spPr bwMode="auto">
          <a:xfrm rot="5400000">
            <a:off x="5867400" y="2895600"/>
            <a:ext cx="1066800" cy="1066800"/>
          </a:xfrm>
          <a:prstGeom prst="rtTriangl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6455" name="AutoShape 71"/>
          <p:cNvSpPr>
            <a:spLocks noChangeArrowheads="1"/>
          </p:cNvSpPr>
          <p:nvPr/>
        </p:nvSpPr>
        <p:spPr bwMode="auto">
          <a:xfrm rot="10800000">
            <a:off x="4876800" y="2895600"/>
            <a:ext cx="990600" cy="1066800"/>
          </a:xfrm>
          <a:prstGeom prst="rtTriangl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6456" name="AutoShape 72"/>
          <p:cNvSpPr>
            <a:spLocks noChangeArrowheads="1"/>
          </p:cNvSpPr>
          <p:nvPr/>
        </p:nvSpPr>
        <p:spPr bwMode="auto">
          <a:xfrm rot="-5400000">
            <a:off x="5867400" y="2895600"/>
            <a:ext cx="1066800" cy="1066800"/>
          </a:xfrm>
          <a:prstGeom prst="rtTriangl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6457" name="AutoShape 73"/>
          <p:cNvSpPr>
            <a:spLocks noChangeArrowheads="1"/>
          </p:cNvSpPr>
          <p:nvPr/>
        </p:nvSpPr>
        <p:spPr bwMode="auto">
          <a:xfrm>
            <a:off x="5867400" y="3962400"/>
            <a:ext cx="1066800" cy="1066800"/>
          </a:xfrm>
          <a:prstGeom prst="rtTriangl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6458" name="AutoShape 74"/>
          <p:cNvSpPr>
            <a:spLocks noChangeArrowheads="1"/>
          </p:cNvSpPr>
          <p:nvPr/>
        </p:nvSpPr>
        <p:spPr bwMode="auto">
          <a:xfrm>
            <a:off x="6934200" y="3962400"/>
            <a:ext cx="1081088" cy="1066800"/>
          </a:xfrm>
          <a:prstGeom prst="rtTriangl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6459" name="AutoShape 75"/>
          <p:cNvSpPr>
            <a:spLocks noChangeArrowheads="1"/>
          </p:cNvSpPr>
          <p:nvPr/>
        </p:nvSpPr>
        <p:spPr bwMode="auto">
          <a:xfrm rot="-5400000">
            <a:off x="4800600" y="3962400"/>
            <a:ext cx="1066800" cy="1066800"/>
          </a:xfrm>
          <a:prstGeom prst="rtTriangl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6460" name="AutoShape 76"/>
          <p:cNvSpPr>
            <a:spLocks noChangeArrowheads="1"/>
          </p:cNvSpPr>
          <p:nvPr/>
        </p:nvSpPr>
        <p:spPr bwMode="auto">
          <a:xfrm rot="10800000">
            <a:off x="5867400" y="3962400"/>
            <a:ext cx="1066800" cy="1066800"/>
          </a:xfrm>
          <a:prstGeom prst="rtTriangle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>
              <a:latin typeface="Arial" charset="0"/>
            </a:endParaRPr>
          </a:p>
        </p:txBody>
      </p:sp>
      <p:sp>
        <p:nvSpPr>
          <p:cNvPr id="16461" name="Text Box 77"/>
          <p:cNvSpPr txBox="1">
            <a:spLocks noChangeArrowheads="1"/>
          </p:cNvSpPr>
          <p:nvPr/>
        </p:nvSpPr>
        <p:spPr bwMode="auto">
          <a:xfrm>
            <a:off x="4572000" y="1143000"/>
            <a:ext cx="342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Arial" charset="0"/>
              </a:rPr>
              <a:t>Có thể xếp như sau: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6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6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6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4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6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4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6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4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6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4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6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6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6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6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6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6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6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6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6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6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6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6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6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6389" grpId="0" animBg="1"/>
      <p:bldP spid="16390" grpId="0" animBg="1"/>
      <p:bldP spid="16391" grpId="0" animBg="1"/>
      <p:bldP spid="16392" grpId="0"/>
      <p:bldP spid="16407" grpId="0" animBg="1"/>
      <p:bldP spid="16408" grpId="0" animBg="1"/>
      <p:bldP spid="16409" grpId="0" animBg="1"/>
      <p:bldP spid="16410" grpId="0" animBg="1"/>
      <p:bldP spid="16411" grpId="0" animBg="1"/>
      <p:bldP spid="16412" grpId="0" animBg="1"/>
      <p:bldP spid="16413" grpId="0" animBg="1"/>
      <p:bldP spid="16414" grpId="0" animBg="1"/>
      <p:bldP spid="16415" grpId="0" animBg="1"/>
      <p:bldP spid="16416" grpId="0" animBg="1"/>
      <p:bldP spid="16417" grpId="0" animBg="1"/>
      <p:bldP spid="16418" grpId="0" animBg="1"/>
      <p:bldP spid="16419" grpId="0" animBg="1"/>
      <p:bldP spid="16420" grpId="0" animBg="1"/>
      <p:bldP spid="16453" grpId="0" animBg="1"/>
      <p:bldP spid="16454" grpId="0" animBg="1"/>
      <p:bldP spid="16455" grpId="0" animBg="1"/>
      <p:bldP spid="16456" grpId="0" animBg="1"/>
      <p:bldP spid="16457" grpId="0" animBg="1"/>
      <p:bldP spid="16458" grpId="0" animBg="1"/>
      <p:bldP spid="16459" grpId="0" animBg="1"/>
      <p:bldP spid="16460" grpId="0" animBg="1"/>
      <p:bldP spid="16461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1121</Words>
  <Application>Microsoft Office PowerPoint</Application>
  <PresentationFormat>On-screen Show (4:3)</PresentationFormat>
  <Paragraphs>152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Times New Roman</vt:lpstr>
      <vt:lpstr>Arial</vt:lpstr>
      <vt:lpstr>Default Design</vt:lpstr>
      <vt:lpstr>Microsoft PowerPoint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CSTeam</cp:lastModifiedBy>
  <cp:revision>34</cp:revision>
  <dcterms:created xsi:type="dcterms:W3CDTF">2009-02-16T12:29:33Z</dcterms:created>
  <dcterms:modified xsi:type="dcterms:W3CDTF">2016-06-29T10:29:47Z</dcterms:modified>
</cp:coreProperties>
</file>