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74" r:id="rId2"/>
    <p:sldId id="259" r:id="rId3"/>
    <p:sldId id="262" r:id="rId4"/>
    <p:sldId id="263" r:id="rId5"/>
    <p:sldId id="264" r:id="rId6"/>
    <p:sldId id="265" r:id="rId7"/>
    <p:sldId id="266" r:id="rId8"/>
    <p:sldId id="267" r:id="rId9"/>
    <p:sldId id="275" r:id="rId10"/>
    <p:sldId id="276" r:id="rId11"/>
    <p:sldId id="268" r:id="rId12"/>
    <p:sldId id="277" r:id="rId13"/>
    <p:sldId id="278" r:id="rId14"/>
    <p:sldId id="279" r:id="rId15"/>
    <p:sldId id="280" r:id="rId16"/>
    <p:sldId id="269" r:id="rId17"/>
    <p:sldId id="271" r:id="rId18"/>
    <p:sldId id="281" r:id="rId19"/>
    <p:sldId id="282" r:id="rId20"/>
    <p:sldId id="272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FF"/>
    <a:srgbClr val="FF0000"/>
    <a:srgbClr val="00FF00"/>
    <a:srgbClr val="3333FF"/>
    <a:srgbClr val="FF0066"/>
    <a:srgbClr val="FFFF00"/>
    <a:srgbClr val="33CC33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1417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418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</a:lstStyle>
          <a:p>
            <a:fld id="{F40E39FD-14B6-4310-8F43-CE71FCE67E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E93D65-8724-4AFB-9572-8F87F40B52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B2CA5B-4A9F-425E-9C0F-7175777D42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600200"/>
            <a:ext cx="4194175" cy="2173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194175" cy="2173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01625" y="3925888"/>
            <a:ext cx="4194175" cy="2173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25888"/>
            <a:ext cx="4194175" cy="2173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7FA0AD-8A40-4621-85BC-7E5C376892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194175" cy="2173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5888"/>
            <a:ext cx="4194175" cy="2173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6129D8-E517-400E-A6F8-F4D83B23F0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1625" y="1600200"/>
            <a:ext cx="8540750" cy="449897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89F2AD-15AF-4FA4-A22C-E1365D16BB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74C09-ACD2-42D9-AFEA-0E794C7B20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750E63-B653-4D52-902C-7124359F70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5B0841-17CF-408C-A99C-1422D92AF3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FFE4BB-3FED-4023-ADB9-4353A1DF33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CE8515-D21D-4A17-A102-31DEB3F5D6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D3013B-37D9-44B3-AAE7-A1A0AF9D5C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CC32DF-487D-4E16-94DF-B6764E60DD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8EC13F-6CDB-4D9F-903A-97898553C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615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169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0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1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2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3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4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5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6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7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8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9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0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1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5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03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1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2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393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4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95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96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fld id="{697A7A06-8617-4779-BF93-BECC32D6909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97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5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628650"/>
            <a:ext cx="8540750" cy="11430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dirty="0" err="1" smtClean="0">
                <a:latin typeface="Arial"/>
              </a:rPr>
              <a:t>các</a:t>
            </a:r>
            <a:r>
              <a:rPr lang="en-US" sz="3600" dirty="0" smtClean="0">
                <a:latin typeface="Arial"/>
              </a:rPr>
              <a:t> </a:t>
            </a:r>
            <a:r>
              <a:rPr lang="en-US" sz="3600" dirty="0" err="1" smtClean="0">
                <a:latin typeface="Arial"/>
              </a:rPr>
              <a:t>số</a:t>
            </a:r>
            <a:r>
              <a:rPr lang="en-US" sz="3600" dirty="0" smtClean="0">
                <a:latin typeface="Arial"/>
              </a:rPr>
              <a:t> </a:t>
            </a:r>
            <a:r>
              <a:rPr lang="en-US" sz="3600" dirty="0" err="1" smtClean="0">
                <a:latin typeface="Arial"/>
              </a:rPr>
              <a:t>có</a:t>
            </a:r>
            <a:r>
              <a:rPr lang="en-US" sz="3600" dirty="0" smtClean="0">
                <a:latin typeface="Arial"/>
              </a:rPr>
              <a:t> </a:t>
            </a:r>
            <a:r>
              <a:rPr lang="en-US" sz="3600" dirty="0" err="1" smtClean="0">
                <a:latin typeface="Arial"/>
              </a:rPr>
              <a:t>bốn</a:t>
            </a:r>
            <a:r>
              <a:rPr lang="en-US" sz="3600" dirty="0" smtClean="0">
                <a:latin typeface="Arial"/>
              </a:rPr>
              <a:t> </a:t>
            </a:r>
            <a:r>
              <a:rPr lang="en-US" sz="3600" dirty="0" err="1" smtClean="0">
                <a:latin typeface="Arial"/>
              </a:rPr>
              <a:t>chữ</a:t>
            </a:r>
            <a:r>
              <a:rPr lang="en-US" sz="3600" dirty="0" smtClean="0">
                <a:latin typeface="Arial"/>
              </a:rPr>
              <a:t> </a:t>
            </a:r>
            <a:r>
              <a:rPr lang="en-US" sz="3600" dirty="0" err="1" smtClean="0">
                <a:latin typeface="Arial"/>
              </a:rPr>
              <a:t>số</a:t>
            </a:r>
            <a:r>
              <a:rPr lang="en-US" sz="3600" dirty="0" smtClean="0">
                <a:latin typeface="Arial"/>
              </a:rPr>
              <a:t> (</a:t>
            </a:r>
            <a:r>
              <a:rPr lang="en-US" sz="3600" dirty="0" err="1" smtClean="0">
                <a:latin typeface="Arial"/>
              </a:rPr>
              <a:t>tiếp</a:t>
            </a:r>
            <a:r>
              <a:rPr lang="en-US" sz="3600" dirty="0" smtClean="0">
                <a:latin typeface="Arial"/>
              </a:rPr>
              <a:t> </a:t>
            </a:r>
            <a:r>
              <a:rPr lang="en-US" sz="3600" dirty="0" err="1" smtClean="0">
                <a:latin typeface="Arial"/>
              </a:rPr>
              <a:t>theo</a:t>
            </a:r>
            <a:r>
              <a:rPr lang="en-US" sz="3600" dirty="0" smtClean="0">
                <a:latin typeface="Arial"/>
              </a:rPr>
              <a:t>)</a:t>
            </a:r>
          </a:p>
        </p:txBody>
      </p:sp>
      <p:sp>
        <p:nvSpPr>
          <p:cNvPr id="40965" name="Rectangle 5"/>
          <p:cNvSpPr>
            <a:spLocks noRot="1" noChangeArrowheads="1"/>
          </p:cNvSpPr>
          <p:nvPr/>
        </p:nvSpPr>
        <p:spPr bwMode="auto">
          <a:xfrm>
            <a:off x="454025" y="-9525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24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4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4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Môn :</a:t>
            </a:r>
            <a:r>
              <a:rPr lang="en-US" sz="24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Toán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558800"/>
            <a:ext cx="8540750" cy="1143000"/>
          </a:xfrm>
        </p:spPr>
        <p:txBody>
          <a:bodyPr/>
          <a:lstStyle/>
          <a:p>
            <a:pPr marL="342900" indent="-342900" algn="l" eaLnBrk="1" hangingPunct="1"/>
            <a:r>
              <a:rPr lang="en-US" sz="3600" smtClean="0">
                <a:latin typeface="Arial" charset="0"/>
              </a:rPr>
              <a:t>các số có bốn chữ số (tiếp theo)</a:t>
            </a:r>
            <a:br>
              <a:rPr lang="en-US" sz="3600" smtClean="0">
                <a:latin typeface="Arial" charset="0"/>
              </a:rPr>
            </a:br>
            <a:endParaRPr lang="en-US" sz="2400" b="1" u="sng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46083" name="Group 3"/>
          <p:cNvGraphicFramePr>
            <a:graphicFrameLocks noGrp="1"/>
          </p:cNvGraphicFramePr>
          <p:nvPr>
            <p:ph sz="half" idx="1"/>
          </p:nvPr>
        </p:nvGraphicFramePr>
        <p:xfrm>
          <a:off x="0" y="1600200"/>
          <a:ext cx="9144000" cy="4721225"/>
        </p:xfrm>
        <a:graphic>
          <a:graphicData uri="http://schemas.openxmlformats.org/drawingml/2006/table">
            <a:tbl>
              <a:tblPr/>
              <a:tblGrid>
                <a:gridCol w="1100138"/>
                <a:gridCol w="981075"/>
                <a:gridCol w="954087"/>
                <a:gridCol w="839788"/>
                <a:gridCol w="1093787"/>
                <a:gridCol w="4175125"/>
              </a:tblGrid>
              <a:tr h="5207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Hàng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Viết số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Đọc số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50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Nghìn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Trăm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Chục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Đơn vị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2000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Hai ngh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ìn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2700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Hai nghìn bảy trăm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2750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Hai nghìn bảy trăm năm mươi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Hai nghìn không trăm hai mươi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2402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Hai nghìn bốn trăm linh hai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2005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Hai nghìn không trăm linh năm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6143" name="Rectangle 63"/>
          <p:cNvSpPr>
            <a:spLocks noRot="1" noChangeArrowheads="1"/>
          </p:cNvSpPr>
          <p:nvPr/>
        </p:nvSpPr>
        <p:spPr bwMode="auto">
          <a:xfrm>
            <a:off x="301625" y="-2667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24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4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4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Môn :</a:t>
            </a:r>
            <a:r>
              <a:rPr lang="en-US" sz="24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Toán 3</a:t>
            </a:r>
          </a:p>
        </p:txBody>
      </p:sp>
      <p:graphicFrame>
        <p:nvGraphicFramePr>
          <p:cNvPr id="46158" name="Group 78"/>
          <p:cNvGraphicFramePr>
            <a:graphicFrameLocks noGrp="1"/>
          </p:cNvGraphicFramePr>
          <p:nvPr>
            <p:ph sz="half" idx="2"/>
          </p:nvPr>
        </p:nvGraphicFramePr>
        <p:xfrm>
          <a:off x="0" y="5715000"/>
          <a:ext cx="3832225" cy="609600"/>
        </p:xfrm>
        <a:graphic>
          <a:graphicData uri="http://schemas.openxmlformats.org/drawingml/2006/table">
            <a:tbl>
              <a:tblPr/>
              <a:tblGrid>
                <a:gridCol w="1073150"/>
                <a:gridCol w="996950"/>
                <a:gridCol w="919163"/>
                <a:gridCol w="842962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</a:tbl>
          </a:graphicData>
        </a:graphic>
      </p:graphicFrame>
      <p:sp>
        <p:nvSpPr>
          <p:cNvPr id="46156" name="Rectangle 76"/>
          <p:cNvSpPr>
            <a:spLocks noChangeArrowheads="1"/>
          </p:cNvSpPr>
          <p:nvPr/>
        </p:nvSpPr>
        <p:spPr bwMode="auto">
          <a:xfrm>
            <a:off x="2057400" y="5715000"/>
            <a:ext cx="990600" cy="5810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  <p:sp>
        <p:nvSpPr>
          <p:cNvPr id="46157" name="Rectangle 77"/>
          <p:cNvSpPr>
            <a:spLocks noChangeArrowheads="1"/>
          </p:cNvSpPr>
          <p:nvPr/>
        </p:nvSpPr>
        <p:spPr bwMode="auto">
          <a:xfrm>
            <a:off x="1066800" y="5715000"/>
            <a:ext cx="1066800" cy="5953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56" grpId="0" animBg="1" autoUpdateAnimBg="0"/>
      <p:bldP spid="46157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58" name="Rectangle 62"/>
          <p:cNvSpPr>
            <a:spLocks noGrp="1" noRot="1" noChangeArrowheads="1"/>
          </p:cNvSpPr>
          <p:nvPr>
            <p:ph type="title"/>
          </p:nvPr>
        </p:nvSpPr>
        <p:spPr>
          <a:xfrm>
            <a:off x="301625" y="647700"/>
            <a:ext cx="8540750" cy="1143000"/>
          </a:xfrm>
        </p:spPr>
        <p:txBody>
          <a:bodyPr/>
          <a:lstStyle/>
          <a:p>
            <a:pPr marL="342900" indent="-342900" algn="l" eaLnBrk="1" hangingPunct="1"/>
            <a:r>
              <a:rPr lang="en-US" sz="3200" smtClean="0">
                <a:latin typeface="Arial" charset="0"/>
              </a:rPr>
              <a:t>các số có bốn chữ số (tiếp theo)</a:t>
            </a:r>
            <a:br>
              <a:rPr lang="en-US" sz="3200" smtClean="0">
                <a:latin typeface="Arial" charset="0"/>
              </a:rPr>
            </a:br>
            <a:r>
              <a:rPr lang="en-US" sz="3200" smtClean="0">
                <a:latin typeface="Arial" charset="0"/>
              </a:rPr>
              <a:t> </a:t>
            </a:r>
            <a:r>
              <a:rPr lang="en-US" sz="2000" b="1" smtClean="0">
                <a:solidFill>
                  <a:schemeClr val="tx1"/>
                </a:solidFill>
                <a:latin typeface="Arial" charset="0"/>
              </a:rPr>
              <a:t>3</a:t>
            </a:r>
            <a:r>
              <a:rPr lang="en-US" sz="2000" b="1" u="sng" smtClean="0">
                <a:solidFill>
                  <a:schemeClr val="tx1"/>
                </a:solidFill>
                <a:latin typeface="Arial" charset="0"/>
              </a:rPr>
              <a:t>. luyện tập</a:t>
            </a:r>
            <a:br>
              <a:rPr lang="en-US" sz="2000" b="1" u="sng" smtClean="0">
                <a:solidFill>
                  <a:schemeClr val="tx1"/>
                </a:solidFill>
                <a:latin typeface="Arial" charset="0"/>
              </a:rPr>
            </a:br>
            <a:endParaRPr lang="en-US" sz="2000" b="1" u="sng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9763" name="Rectangle 67"/>
          <p:cNvSpPr>
            <a:spLocks noRot="1" noChangeArrowheads="1"/>
          </p:cNvSpPr>
          <p:nvPr/>
        </p:nvSpPr>
        <p:spPr bwMode="auto">
          <a:xfrm>
            <a:off x="120650" y="1914525"/>
            <a:ext cx="90233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eaLnBrk="1" hangingPunct="1"/>
            <a:r>
              <a:rPr lang="en-US" sz="2400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Bài 1:</a:t>
            </a:r>
            <a:r>
              <a:rPr lang="en-US" sz="2000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Đọc các số:</a:t>
            </a:r>
            <a:endParaRPr lang="en-US" sz="20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graphicFrame>
        <p:nvGraphicFramePr>
          <p:cNvPr id="29764" name="Object 68"/>
          <p:cNvGraphicFramePr>
            <a:graphicFrameLocks noChangeAspect="1"/>
          </p:cNvGraphicFramePr>
          <p:nvPr>
            <p:ph idx="1"/>
          </p:nvPr>
        </p:nvGraphicFramePr>
        <p:xfrm>
          <a:off x="9525" y="1295400"/>
          <a:ext cx="850900" cy="914400"/>
        </p:xfrm>
        <a:graphic>
          <a:graphicData uri="http://schemas.openxmlformats.org/presentationml/2006/ole">
            <p:oleObj spid="_x0000_s1026" name="Image" r:id="rId3" imgW="850794" imgH="913963" progId="Photoshop.Image.7">
              <p:embed/>
            </p:oleObj>
          </a:graphicData>
        </a:graphic>
      </p:graphicFrame>
      <p:sp>
        <p:nvSpPr>
          <p:cNvPr id="29767" name="Rectangle 71"/>
          <p:cNvSpPr>
            <a:spLocks noRot="1" noChangeArrowheads="1"/>
          </p:cNvSpPr>
          <p:nvPr/>
        </p:nvSpPr>
        <p:spPr bwMode="auto">
          <a:xfrm>
            <a:off x="3171825" y="2420938"/>
            <a:ext cx="11080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eaLnBrk="1" hangingPunct="1">
              <a:defRPr/>
            </a:pPr>
            <a:r>
              <a:rPr lang="en-US" sz="28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7800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29772" name="Rectangle 76"/>
          <p:cNvSpPr>
            <a:spLocks noRot="1" noChangeArrowheads="1"/>
          </p:cNvSpPr>
          <p:nvPr/>
        </p:nvSpPr>
        <p:spPr bwMode="auto">
          <a:xfrm>
            <a:off x="939800" y="2400300"/>
            <a:ext cx="7823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eaLnBrk="1" hangingPunct="1"/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Mẫu: </a:t>
            </a:r>
            <a:r>
              <a:rPr lang="en-US" sz="28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 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đọc là</a:t>
            </a:r>
            <a:r>
              <a: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bảy nghìn tám </a:t>
            </a:r>
            <a:r>
              <a:rPr lang="en-US" sz="2800" b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trăm</a:t>
            </a:r>
          </a:p>
        </p:txBody>
      </p:sp>
      <p:sp>
        <p:nvSpPr>
          <p:cNvPr id="29777" name="Rectangle 81"/>
          <p:cNvSpPr>
            <a:spLocks noRot="1" noChangeArrowheads="1"/>
          </p:cNvSpPr>
          <p:nvPr/>
        </p:nvSpPr>
        <p:spPr bwMode="auto">
          <a:xfrm>
            <a:off x="454025" y="-20955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20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0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0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Môn :</a:t>
            </a:r>
            <a:r>
              <a:rPr lang="en-US" sz="20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Toán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9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9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00509E-7 L -0.1158 0.0968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97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" y="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9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63" grpId="0" build="allAtOnce"/>
      <p:bldP spid="29767" grpId="0"/>
      <p:bldP spid="2976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647700"/>
            <a:ext cx="8540750" cy="1143000"/>
          </a:xfrm>
        </p:spPr>
        <p:txBody>
          <a:bodyPr/>
          <a:lstStyle/>
          <a:p>
            <a:pPr marL="342900" indent="-342900" algn="l" eaLnBrk="1" hangingPunct="1"/>
            <a:r>
              <a:rPr lang="en-US" sz="3200" smtClean="0">
                <a:latin typeface="Arial" charset="0"/>
              </a:rPr>
              <a:t>các số có bốn chữ số (tiếp theo)</a:t>
            </a:r>
            <a:br>
              <a:rPr lang="en-US" sz="3200" smtClean="0">
                <a:latin typeface="Arial" charset="0"/>
              </a:rPr>
            </a:br>
            <a:r>
              <a:rPr lang="en-US" sz="3200" smtClean="0">
                <a:latin typeface="Arial" charset="0"/>
              </a:rPr>
              <a:t> </a:t>
            </a:r>
            <a:r>
              <a:rPr lang="en-US" sz="2000" b="1" smtClean="0">
                <a:solidFill>
                  <a:schemeClr val="tx1"/>
                </a:solidFill>
                <a:latin typeface="Arial" charset="0"/>
              </a:rPr>
              <a:t>3</a:t>
            </a:r>
            <a:r>
              <a:rPr lang="en-US" sz="2000" b="1" u="sng" smtClean="0">
                <a:solidFill>
                  <a:schemeClr val="tx1"/>
                </a:solidFill>
                <a:latin typeface="Arial" charset="0"/>
              </a:rPr>
              <a:t>. luyện tập</a:t>
            </a:r>
            <a:br>
              <a:rPr lang="en-US" sz="2000" b="1" u="sng" smtClean="0">
                <a:solidFill>
                  <a:schemeClr val="tx1"/>
                </a:solidFill>
                <a:latin typeface="Arial" charset="0"/>
              </a:rPr>
            </a:br>
            <a:endParaRPr lang="en-US" sz="2000" b="1" u="sng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7107" name="Rectangle 3"/>
          <p:cNvSpPr>
            <a:spLocks noRot="1" noChangeArrowheads="1"/>
          </p:cNvSpPr>
          <p:nvPr/>
        </p:nvSpPr>
        <p:spPr bwMode="auto">
          <a:xfrm>
            <a:off x="120650" y="1914525"/>
            <a:ext cx="90233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eaLnBrk="1" hangingPunct="1"/>
            <a:r>
              <a:rPr lang="en-US" sz="2400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Bài 1:</a:t>
            </a:r>
            <a:r>
              <a:rPr lang="en-US" sz="2000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Đọc các số:</a:t>
            </a:r>
            <a:endParaRPr lang="en-US" sz="20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idx="1"/>
          </p:nvPr>
        </p:nvGraphicFramePr>
        <p:xfrm>
          <a:off x="9525" y="1295400"/>
          <a:ext cx="850900" cy="914400"/>
        </p:xfrm>
        <a:graphic>
          <a:graphicData uri="http://schemas.openxmlformats.org/presentationml/2006/ole">
            <p:oleObj spid="_x0000_s2050" name="Image" r:id="rId3" imgW="850794" imgH="913963" progId="Photoshop.Image.7">
              <p:embed/>
            </p:oleObj>
          </a:graphicData>
        </a:graphic>
      </p:graphicFrame>
      <p:sp>
        <p:nvSpPr>
          <p:cNvPr id="47109" name="Rectangle 5"/>
          <p:cNvSpPr>
            <a:spLocks noRot="1" noChangeArrowheads="1"/>
          </p:cNvSpPr>
          <p:nvPr/>
        </p:nvSpPr>
        <p:spPr bwMode="auto">
          <a:xfrm>
            <a:off x="2141538" y="3109913"/>
            <a:ext cx="11080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eaLnBrk="1" hangingPunct="1"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7800 </a:t>
            </a:r>
          </a:p>
        </p:txBody>
      </p:sp>
      <p:sp>
        <p:nvSpPr>
          <p:cNvPr id="47110" name="Rectangle 6"/>
          <p:cNvSpPr>
            <a:spLocks noRot="1" noChangeArrowheads="1"/>
          </p:cNvSpPr>
          <p:nvPr/>
        </p:nvSpPr>
        <p:spPr bwMode="auto">
          <a:xfrm>
            <a:off x="4324350" y="2419350"/>
            <a:ext cx="11080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eaLnBrk="1" hangingPunct="1"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8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2460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47114" name="Rectangle 10"/>
          <p:cNvSpPr>
            <a:spLocks noRot="1" noChangeArrowheads="1"/>
          </p:cNvSpPr>
          <p:nvPr/>
        </p:nvSpPr>
        <p:spPr bwMode="auto">
          <a:xfrm>
            <a:off x="939800" y="2400300"/>
            <a:ext cx="7213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eaLnBrk="1" hangingPunct="1"/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Mẫu: </a:t>
            </a:r>
            <a:r>
              <a:rPr lang="en-US" sz="28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  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đọc là</a:t>
            </a:r>
            <a:r>
              <a: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bảy nghìn tám trăm.</a:t>
            </a:r>
          </a:p>
        </p:txBody>
      </p:sp>
      <p:sp>
        <p:nvSpPr>
          <p:cNvPr id="47115" name="Rectangle 11"/>
          <p:cNvSpPr>
            <a:spLocks noRot="1" noChangeArrowheads="1"/>
          </p:cNvSpPr>
          <p:nvPr/>
        </p:nvSpPr>
        <p:spPr bwMode="auto">
          <a:xfrm>
            <a:off x="3175" y="3175000"/>
            <a:ext cx="78073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eaLnBrk="1" hangingPunct="1"/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đọc là</a:t>
            </a:r>
            <a:r>
              <a: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hai nghìn bốn trăm sáu mươi</a:t>
            </a:r>
            <a:r>
              <a:rPr lang="en-US" sz="2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.</a:t>
            </a:r>
          </a:p>
        </p:txBody>
      </p:sp>
      <p:sp>
        <p:nvSpPr>
          <p:cNvPr id="47119" name="Rectangle 15"/>
          <p:cNvSpPr>
            <a:spLocks noRot="1" noChangeArrowheads="1"/>
          </p:cNvSpPr>
          <p:nvPr/>
        </p:nvSpPr>
        <p:spPr bwMode="auto">
          <a:xfrm>
            <a:off x="454025" y="-20955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20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0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0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Môn :</a:t>
            </a:r>
            <a:r>
              <a:rPr lang="en-US" sz="20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Toán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4 0.01803 L -0.4724 0.2177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7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0" grpId="0"/>
      <p:bldP spid="47110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647700"/>
            <a:ext cx="8540750" cy="1143000"/>
          </a:xfrm>
        </p:spPr>
        <p:txBody>
          <a:bodyPr/>
          <a:lstStyle/>
          <a:p>
            <a:pPr marL="342900" indent="-342900" algn="l" eaLnBrk="1" hangingPunct="1"/>
            <a:r>
              <a:rPr lang="en-US" sz="3200" smtClean="0">
                <a:latin typeface="Arial" charset="0"/>
              </a:rPr>
              <a:t>các số có bốn chữ số (tiếp theo)</a:t>
            </a:r>
            <a:br>
              <a:rPr lang="en-US" sz="3200" smtClean="0">
                <a:latin typeface="Arial" charset="0"/>
              </a:rPr>
            </a:br>
            <a:r>
              <a:rPr lang="en-US" sz="3200" smtClean="0">
                <a:latin typeface="Arial" charset="0"/>
              </a:rPr>
              <a:t> </a:t>
            </a:r>
            <a:r>
              <a:rPr lang="en-US" sz="2000" b="1" smtClean="0">
                <a:solidFill>
                  <a:schemeClr val="tx1"/>
                </a:solidFill>
                <a:latin typeface="Arial" charset="0"/>
              </a:rPr>
              <a:t>3</a:t>
            </a:r>
            <a:r>
              <a:rPr lang="en-US" sz="2000" b="1" u="sng" smtClean="0">
                <a:solidFill>
                  <a:schemeClr val="tx1"/>
                </a:solidFill>
                <a:latin typeface="Arial" charset="0"/>
              </a:rPr>
              <a:t>. luyện tập</a:t>
            </a:r>
            <a:br>
              <a:rPr lang="en-US" sz="2000" b="1" u="sng" smtClean="0">
                <a:solidFill>
                  <a:schemeClr val="tx1"/>
                </a:solidFill>
                <a:latin typeface="Arial" charset="0"/>
              </a:rPr>
            </a:br>
            <a:endParaRPr lang="en-US" sz="2000" b="1" u="sng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8131" name="Rectangle 3"/>
          <p:cNvSpPr>
            <a:spLocks noRot="1" noChangeArrowheads="1"/>
          </p:cNvSpPr>
          <p:nvPr/>
        </p:nvSpPr>
        <p:spPr bwMode="auto">
          <a:xfrm>
            <a:off x="120650" y="1914525"/>
            <a:ext cx="90233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eaLnBrk="1" hangingPunct="1"/>
            <a:r>
              <a:rPr lang="en-US" sz="2400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Bài 1:</a:t>
            </a:r>
            <a:r>
              <a:rPr lang="en-US" sz="2000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Đọc các số:</a:t>
            </a:r>
            <a:endParaRPr lang="en-US" sz="20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>
            <p:ph idx="1"/>
          </p:nvPr>
        </p:nvGraphicFramePr>
        <p:xfrm>
          <a:off x="9525" y="1295400"/>
          <a:ext cx="850900" cy="914400"/>
        </p:xfrm>
        <a:graphic>
          <a:graphicData uri="http://schemas.openxmlformats.org/presentationml/2006/ole">
            <p:oleObj spid="_x0000_s3074" name="Image" r:id="rId3" imgW="850794" imgH="913963" progId="Photoshop.Image.7">
              <p:embed/>
            </p:oleObj>
          </a:graphicData>
        </a:graphic>
      </p:graphicFrame>
      <p:sp>
        <p:nvSpPr>
          <p:cNvPr id="48133" name="Rectangle 5"/>
          <p:cNvSpPr>
            <a:spLocks noRot="1" noChangeArrowheads="1"/>
          </p:cNvSpPr>
          <p:nvPr/>
        </p:nvSpPr>
        <p:spPr bwMode="auto">
          <a:xfrm>
            <a:off x="2141538" y="3109913"/>
            <a:ext cx="11080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eaLnBrk="1" hangingPunct="1"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7800 </a:t>
            </a:r>
          </a:p>
        </p:txBody>
      </p:sp>
      <p:sp>
        <p:nvSpPr>
          <p:cNvPr id="48135" name="Rectangle 7"/>
          <p:cNvSpPr>
            <a:spLocks noRot="1" noChangeArrowheads="1"/>
          </p:cNvSpPr>
          <p:nvPr/>
        </p:nvSpPr>
        <p:spPr bwMode="auto">
          <a:xfrm>
            <a:off x="5457825" y="2419350"/>
            <a:ext cx="11080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eaLnBrk="1" hangingPunct="1"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8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3204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48138" name="Rectangle 10"/>
          <p:cNvSpPr>
            <a:spLocks noRot="1" noChangeArrowheads="1"/>
          </p:cNvSpPr>
          <p:nvPr/>
        </p:nvSpPr>
        <p:spPr bwMode="auto">
          <a:xfrm>
            <a:off x="939800" y="2400300"/>
            <a:ext cx="7213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eaLnBrk="1" hangingPunct="1"/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Mẫu: </a:t>
            </a:r>
            <a:r>
              <a:rPr lang="en-US" sz="28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  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đọc là</a:t>
            </a:r>
            <a:r>
              <a: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bảy nghìn tám trăm.</a:t>
            </a:r>
          </a:p>
        </p:txBody>
      </p:sp>
      <p:sp>
        <p:nvSpPr>
          <p:cNvPr id="48139" name="Rectangle 11"/>
          <p:cNvSpPr>
            <a:spLocks noRot="1" noChangeArrowheads="1"/>
          </p:cNvSpPr>
          <p:nvPr/>
        </p:nvSpPr>
        <p:spPr bwMode="auto">
          <a:xfrm>
            <a:off x="3175" y="3175000"/>
            <a:ext cx="78073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eaLnBrk="1" hangingPunct="1"/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2460 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đọc là</a:t>
            </a:r>
            <a:r>
              <a: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hai nghìn bốn trăm sáu mươi</a:t>
            </a:r>
            <a:r>
              <a:rPr lang="en-US" sz="2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.</a:t>
            </a:r>
          </a:p>
        </p:txBody>
      </p:sp>
      <p:sp>
        <p:nvSpPr>
          <p:cNvPr id="48140" name="Rectangle 12"/>
          <p:cNvSpPr>
            <a:spLocks noRot="1" noChangeArrowheads="1"/>
          </p:cNvSpPr>
          <p:nvPr/>
        </p:nvSpPr>
        <p:spPr bwMode="auto">
          <a:xfrm>
            <a:off x="-22225" y="3816350"/>
            <a:ext cx="7543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eaLnBrk="1" hangingPunct="1"/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đọc là</a:t>
            </a:r>
            <a:r>
              <a: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ba nghìn hai trăm linh bốn.</a:t>
            </a:r>
          </a:p>
        </p:txBody>
      </p:sp>
      <p:sp>
        <p:nvSpPr>
          <p:cNvPr id="48143" name="Rectangle 15"/>
          <p:cNvSpPr>
            <a:spLocks noRot="1" noChangeArrowheads="1"/>
          </p:cNvSpPr>
          <p:nvPr/>
        </p:nvSpPr>
        <p:spPr bwMode="auto">
          <a:xfrm>
            <a:off x="454025" y="-20955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20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0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0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Môn :</a:t>
            </a:r>
            <a:r>
              <a:rPr lang="en-US" sz="20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Toán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546 -0.00601 L -0.59792 0.3129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6" y="1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5" grpId="0" autoUpdateAnimBg="0"/>
      <p:bldP spid="48135" grpId="1"/>
      <p:bldP spid="4814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647700"/>
            <a:ext cx="8540750" cy="1143000"/>
          </a:xfrm>
        </p:spPr>
        <p:txBody>
          <a:bodyPr/>
          <a:lstStyle/>
          <a:p>
            <a:pPr marL="342900" indent="-342900" algn="l" eaLnBrk="1" hangingPunct="1"/>
            <a:r>
              <a:rPr lang="en-US" sz="3200" smtClean="0">
                <a:latin typeface="Arial" charset="0"/>
              </a:rPr>
              <a:t>các số có bốn chữ số (tiếp theo)</a:t>
            </a:r>
            <a:br>
              <a:rPr lang="en-US" sz="3200" smtClean="0">
                <a:latin typeface="Arial" charset="0"/>
              </a:rPr>
            </a:br>
            <a:r>
              <a:rPr lang="en-US" sz="3200" smtClean="0">
                <a:latin typeface="Arial" charset="0"/>
              </a:rPr>
              <a:t> </a:t>
            </a:r>
            <a:r>
              <a:rPr lang="en-US" sz="2000" b="1" smtClean="0">
                <a:solidFill>
                  <a:schemeClr val="tx1"/>
                </a:solidFill>
                <a:latin typeface="Arial" charset="0"/>
              </a:rPr>
              <a:t>3</a:t>
            </a:r>
            <a:r>
              <a:rPr lang="en-US" sz="2000" b="1" u="sng" smtClean="0">
                <a:solidFill>
                  <a:schemeClr val="tx1"/>
                </a:solidFill>
                <a:latin typeface="Arial" charset="0"/>
              </a:rPr>
              <a:t>. luyện tập</a:t>
            </a:r>
            <a:br>
              <a:rPr lang="en-US" sz="2000" b="1" u="sng" smtClean="0">
                <a:solidFill>
                  <a:schemeClr val="tx1"/>
                </a:solidFill>
                <a:latin typeface="Arial" charset="0"/>
              </a:rPr>
            </a:br>
            <a:endParaRPr lang="en-US" sz="2000" b="1" u="sng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9155" name="Rectangle 3"/>
          <p:cNvSpPr>
            <a:spLocks noRot="1" noChangeArrowheads="1"/>
          </p:cNvSpPr>
          <p:nvPr/>
        </p:nvSpPr>
        <p:spPr bwMode="auto">
          <a:xfrm>
            <a:off x="120650" y="1914525"/>
            <a:ext cx="90233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eaLnBrk="1" hangingPunct="1"/>
            <a:r>
              <a:rPr lang="en-US" sz="2400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Bài 1:</a:t>
            </a:r>
            <a:r>
              <a:rPr lang="en-US" sz="2000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Đọc các số:</a:t>
            </a:r>
            <a:endParaRPr lang="en-US" sz="20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>
            <p:ph idx="1"/>
          </p:nvPr>
        </p:nvGraphicFramePr>
        <p:xfrm>
          <a:off x="9525" y="1295400"/>
          <a:ext cx="850900" cy="914400"/>
        </p:xfrm>
        <a:graphic>
          <a:graphicData uri="http://schemas.openxmlformats.org/presentationml/2006/ole">
            <p:oleObj spid="_x0000_s4098" name="Image" r:id="rId3" imgW="850794" imgH="913963" progId="Photoshop.Image.7">
              <p:embed/>
            </p:oleObj>
          </a:graphicData>
        </a:graphic>
      </p:graphicFrame>
      <p:sp>
        <p:nvSpPr>
          <p:cNvPr id="49157" name="Rectangle 5"/>
          <p:cNvSpPr>
            <a:spLocks noRot="1" noChangeArrowheads="1"/>
          </p:cNvSpPr>
          <p:nvPr/>
        </p:nvSpPr>
        <p:spPr bwMode="auto">
          <a:xfrm>
            <a:off x="2141538" y="3109913"/>
            <a:ext cx="11080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eaLnBrk="1" hangingPunct="1"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7800 </a:t>
            </a:r>
          </a:p>
        </p:txBody>
      </p:sp>
      <p:sp>
        <p:nvSpPr>
          <p:cNvPr id="49159" name="Rectangle 7"/>
          <p:cNvSpPr>
            <a:spLocks noRot="1" noChangeArrowheads="1"/>
          </p:cNvSpPr>
          <p:nvPr/>
        </p:nvSpPr>
        <p:spPr bwMode="auto">
          <a:xfrm>
            <a:off x="6613525" y="2419350"/>
            <a:ext cx="11080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eaLnBrk="1" hangingPunct="1"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8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5081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49161" name="Rectangle 9"/>
          <p:cNvSpPr>
            <a:spLocks noRot="1" noChangeArrowheads="1"/>
          </p:cNvSpPr>
          <p:nvPr/>
        </p:nvSpPr>
        <p:spPr bwMode="auto">
          <a:xfrm>
            <a:off x="939800" y="2400300"/>
            <a:ext cx="7213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eaLnBrk="1" hangingPunct="1"/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Mẫu: </a:t>
            </a:r>
            <a:r>
              <a:rPr lang="en-US" sz="28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  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đọc là</a:t>
            </a:r>
            <a:r>
              <a: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bảy nghìn tám trăm.</a:t>
            </a:r>
          </a:p>
        </p:txBody>
      </p:sp>
      <p:sp>
        <p:nvSpPr>
          <p:cNvPr id="49162" name="Rectangle 10"/>
          <p:cNvSpPr>
            <a:spLocks noRot="1" noChangeArrowheads="1"/>
          </p:cNvSpPr>
          <p:nvPr/>
        </p:nvSpPr>
        <p:spPr bwMode="auto">
          <a:xfrm>
            <a:off x="3175" y="3175000"/>
            <a:ext cx="78073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eaLnBrk="1" hangingPunct="1"/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2460 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đọc là</a:t>
            </a:r>
            <a:r>
              <a: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hai nghìn bốn trăm sáu mươi</a:t>
            </a:r>
            <a:r>
              <a:rPr lang="en-US" sz="2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.</a:t>
            </a:r>
          </a:p>
        </p:txBody>
      </p:sp>
      <p:sp>
        <p:nvSpPr>
          <p:cNvPr id="49163" name="Rectangle 11"/>
          <p:cNvSpPr>
            <a:spLocks noRot="1" noChangeArrowheads="1"/>
          </p:cNvSpPr>
          <p:nvPr/>
        </p:nvSpPr>
        <p:spPr bwMode="auto">
          <a:xfrm>
            <a:off x="-22225" y="3816350"/>
            <a:ext cx="7543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eaLnBrk="1" hangingPunct="1"/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3204 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đọc là</a:t>
            </a:r>
            <a:r>
              <a: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ba nghìn hai trăm linh bốn.</a:t>
            </a:r>
          </a:p>
        </p:txBody>
      </p:sp>
      <p:sp>
        <p:nvSpPr>
          <p:cNvPr id="49164" name="Rectangle 12"/>
          <p:cNvSpPr>
            <a:spLocks noRot="1" noChangeArrowheads="1"/>
          </p:cNvSpPr>
          <p:nvPr/>
        </p:nvSpPr>
        <p:spPr bwMode="auto">
          <a:xfrm>
            <a:off x="0" y="4368800"/>
            <a:ext cx="9525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eaLnBrk="1" hangingPunct="1"/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đọc là</a:t>
            </a:r>
            <a:r>
              <a: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năm nghìn không trăm tám mươi mốt</a:t>
            </a:r>
            <a:r>
              <a:rPr lang="en-US" sz="2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.</a:t>
            </a:r>
          </a:p>
        </p:txBody>
      </p:sp>
      <p:sp>
        <p:nvSpPr>
          <p:cNvPr id="49166" name="Rectangle 14"/>
          <p:cNvSpPr>
            <a:spLocks noRot="1" noChangeArrowheads="1"/>
          </p:cNvSpPr>
          <p:nvPr/>
        </p:nvSpPr>
        <p:spPr bwMode="auto">
          <a:xfrm>
            <a:off x="454025" y="-20955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20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0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0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Môn :</a:t>
            </a:r>
            <a:r>
              <a:rPr lang="en-US" sz="20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Toán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51 -0.00601 L -0.7217 0.3906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9" y="1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9" grpId="0" autoUpdateAnimBg="0"/>
      <p:bldP spid="49159" grpId="1"/>
      <p:bldP spid="4916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647700"/>
            <a:ext cx="8540750" cy="1143000"/>
          </a:xfrm>
        </p:spPr>
        <p:txBody>
          <a:bodyPr/>
          <a:lstStyle/>
          <a:p>
            <a:pPr marL="342900" indent="-342900" algn="l" eaLnBrk="1" hangingPunct="1"/>
            <a:r>
              <a:rPr lang="en-US" sz="3200" smtClean="0">
                <a:latin typeface="Arial" charset="0"/>
              </a:rPr>
              <a:t>các số có bốn chữ số (tiếp theo)</a:t>
            </a:r>
            <a:br>
              <a:rPr lang="en-US" sz="3200" smtClean="0">
                <a:latin typeface="Arial" charset="0"/>
              </a:rPr>
            </a:br>
            <a:r>
              <a:rPr lang="en-US" sz="3200" smtClean="0">
                <a:latin typeface="Arial" charset="0"/>
              </a:rPr>
              <a:t> </a:t>
            </a:r>
            <a:r>
              <a:rPr lang="en-US" sz="2000" b="1" smtClean="0">
                <a:solidFill>
                  <a:schemeClr val="tx1"/>
                </a:solidFill>
                <a:latin typeface="Arial" charset="0"/>
              </a:rPr>
              <a:t>3</a:t>
            </a:r>
            <a:r>
              <a:rPr lang="en-US" sz="2000" b="1" u="sng" smtClean="0">
                <a:solidFill>
                  <a:schemeClr val="tx1"/>
                </a:solidFill>
                <a:latin typeface="Arial" charset="0"/>
              </a:rPr>
              <a:t>. luyện tập</a:t>
            </a:r>
            <a:br>
              <a:rPr lang="en-US" sz="2000" b="1" u="sng" smtClean="0">
                <a:solidFill>
                  <a:schemeClr val="tx1"/>
                </a:solidFill>
                <a:latin typeface="Arial" charset="0"/>
              </a:rPr>
            </a:br>
            <a:endParaRPr lang="en-US" sz="2000" b="1" u="sng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0179" name="Rectangle 3"/>
          <p:cNvSpPr>
            <a:spLocks noRot="1" noChangeArrowheads="1"/>
          </p:cNvSpPr>
          <p:nvPr/>
        </p:nvSpPr>
        <p:spPr bwMode="auto">
          <a:xfrm>
            <a:off x="120650" y="1914525"/>
            <a:ext cx="90233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eaLnBrk="1" hangingPunct="1"/>
            <a:r>
              <a:rPr lang="en-US" sz="2400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Bài 1:</a:t>
            </a:r>
            <a:r>
              <a:rPr lang="en-US" sz="2000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Đọc các số:</a:t>
            </a:r>
            <a:endParaRPr lang="en-US" sz="20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ph idx="1"/>
          </p:nvPr>
        </p:nvGraphicFramePr>
        <p:xfrm>
          <a:off x="9525" y="1295400"/>
          <a:ext cx="850900" cy="914400"/>
        </p:xfrm>
        <a:graphic>
          <a:graphicData uri="http://schemas.openxmlformats.org/presentationml/2006/ole">
            <p:oleObj spid="_x0000_s5122" name="Image" r:id="rId3" imgW="850794" imgH="913963" progId="Photoshop.Image.7">
              <p:embed/>
            </p:oleObj>
          </a:graphicData>
        </a:graphic>
      </p:graphicFrame>
      <p:sp>
        <p:nvSpPr>
          <p:cNvPr id="50181" name="Rectangle 5"/>
          <p:cNvSpPr>
            <a:spLocks noRot="1" noChangeArrowheads="1"/>
          </p:cNvSpPr>
          <p:nvPr/>
        </p:nvSpPr>
        <p:spPr bwMode="auto">
          <a:xfrm>
            <a:off x="2141538" y="3109913"/>
            <a:ext cx="11080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eaLnBrk="1" hangingPunct="1"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7800 </a:t>
            </a:r>
          </a:p>
        </p:txBody>
      </p:sp>
      <p:sp>
        <p:nvSpPr>
          <p:cNvPr id="50183" name="Rectangle 7"/>
          <p:cNvSpPr>
            <a:spLocks noRot="1" noChangeArrowheads="1"/>
          </p:cNvSpPr>
          <p:nvPr/>
        </p:nvSpPr>
        <p:spPr bwMode="auto">
          <a:xfrm>
            <a:off x="7791450" y="2419350"/>
            <a:ext cx="11080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eaLnBrk="1" hangingPunct="1"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8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6006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50184" name="Rectangle 8"/>
          <p:cNvSpPr>
            <a:spLocks noRot="1" noChangeArrowheads="1"/>
          </p:cNvSpPr>
          <p:nvPr/>
        </p:nvSpPr>
        <p:spPr bwMode="auto">
          <a:xfrm>
            <a:off x="939800" y="2400300"/>
            <a:ext cx="7213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eaLnBrk="1" hangingPunct="1"/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Mẫu: </a:t>
            </a:r>
            <a:r>
              <a:rPr lang="en-US" sz="28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  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đọc là</a:t>
            </a:r>
            <a:r>
              <a: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bảy nghìn tám trăm.</a:t>
            </a:r>
          </a:p>
        </p:txBody>
      </p:sp>
      <p:sp>
        <p:nvSpPr>
          <p:cNvPr id="50185" name="Rectangle 9"/>
          <p:cNvSpPr>
            <a:spLocks noRot="1" noChangeArrowheads="1"/>
          </p:cNvSpPr>
          <p:nvPr/>
        </p:nvSpPr>
        <p:spPr bwMode="auto">
          <a:xfrm>
            <a:off x="3175" y="3175000"/>
            <a:ext cx="78073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eaLnBrk="1" hangingPunct="1"/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2460 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đọc là</a:t>
            </a:r>
            <a:r>
              <a: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hai nghìn bốn trăm sáu mươi</a:t>
            </a:r>
            <a:r>
              <a:rPr lang="en-US" sz="2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.</a:t>
            </a:r>
          </a:p>
        </p:txBody>
      </p:sp>
      <p:sp>
        <p:nvSpPr>
          <p:cNvPr id="50186" name="Rectangle 10"/>
          <p:cNvSpPr>
            <a:spLocks noRot="1" noChangeArrowheads="1"/>
          </p:cNvSpPr>
          <p:nvPr/>
        </p:nvSpPr>
        <p:spPr bwMode="auto">
          <a:xfrm>
            <a:off x="-22225" y="3816350"/>
            <a:ext cx="7543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eaLnBrk="1" hangingPunct="1"/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3204 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đọc là</a:t>
            </a:r>
            <a:r>
              <a: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ba nghìn hai trăm linh bốn.</a:t>
            </a:r>
          </a:p>
        </p:txBody>
      </p:sp>
      <p:sp>
        <p:nvSpPr>
          <p:cNvPr id="50187" name="Rectangle 11"/>
          <p:cNvSpPr>
            <a:spLocks noRot="1" noChangeArrowheads="1"/>
          </p:cNvSpPr>
          <p:nvPr/>
        </p:nvSpPr>
        <p:spPr bwMode="auto">
          <a:xfrm>
            <a:off x="0" y="4368800"/>
            <a:ext cx="9525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eaLnBrk="1" hangingPunct="1"/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5081 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đọc là</a:t>
            </a:r>
            <a:r>
              <a: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năm nghìn không trăm tám mươi mốt</a:t>
            </a:r>
            <a:r>
              <a:rPr lang="en-US" sz="2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.</a:t>
            </a:r>
          </a:p>
        </p:txBody>
      </p:sp>
      <p:sp>
        <p:nvSpPr>
          <p:cNvPr id="50188" name="Rectangle 12"/>
          <p:cNvSpPr>
            <a:spLocks noRot="1" noChangeArrowheads="1"/>
          </p:cNvSpPr>
          <p:nvPr/>
        </p:nvSpPr>
        <p:spPr bwMode="auto">
          <a:xfrm>
            <a:off x="-50800" y="4987925"/>
            <a:ext cx="8585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eaLnBrk="1" hangingPunct="1"/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  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đọc là</a:t>
            </a:r>
            <a:r>
              <a: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sáu nghìn không trăm linh sáu.</a:t>
            </a:r>
          </a:p>
        </p:txBody>
      </p:sp>
      <p:sp>
        <p:nvSpPr>
          <p:cNvPr id="50189" name="Rectangle 13"/>
          <p:cNvSpPr>
            <a:spLocks noRot="1" noChangeArrowheads="1"/>
          </p:cNvSpPr>
          <p:nvPr/>
        </p:nvSpPr>
        <p:spPr bwMode="auto">
          <a:xfrm>
            <a:off x="454025" y="-20955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20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0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0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Môn :</a:t>
            </a:r>
            <a:r>
              <a:rPr lang="en-US" sz="20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Toán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6 -0.00902 L -0.82708 0.4764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5" y="2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3" grpId="0" autoUpdateAnimBg="0"/>
      <p:bldP spid="50183" grpId="1"/>
      <p:bldP spid="5018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628650"/>
            <a:ext cx="8540750" cy="1143000"/>
          </a:xfrm>
        </p:spPr>
        <p:txBody>
          <a:bodyPr/>
          <a:lstStyle/>
          <a:p>
            <a:pPr marL="342900" indent="-342900" algn="l" eaLnBrk="1" hangingPunct="1"/>
            <a:r>
              <a:rPr lang="en-US" sz="3200" smtClean="0">
                <a:latin typeface="Arial" charset="0"/>
              </a:rPr>
              <a:t>các số có bốn chữ số (tiếp theo)</a:t>
            </a:r>
            <a:br>
              <a:rPr lang="en-US" sz="3200" smtClean="0">
                <a:latin typeface="Arial" charset="0"/>
              </a:rPr>
            </a:br>
            <a:r>
              <a:rPr lang="en-US" sz="2000" b="1" smtClean="0">
                <a:solidFill>
                  <a:schemeClr val="tx1"/>
                </a:solidFill>
                <a:latin typeface="Arial" charset="0"/>
              </a:rPr>
              <a:t>3</a:t>
            </a:r>
            <a:r>
              <a:rPr lang="en-US" sz="2000" b="1" u="sng" smtClean="0">
                <a:solidFill>
                  <a:schemeClr val="tx1"/>
                </a:solidFill>
                <a:latin typeface="Arial" charset="0"/>
              </a:rPr>
              <a:t>. luyện tập</a:t>
            </a:r>
          </a:p>
        </p:txBody>
      </p:sp>
      <p:sp>
        <p:nvSpPr>
          <p:cNvPr id="31747" name="Rectangle 3"/>
          <p:cNvSpPr>
            <a:spLocks noRot="1" noChangeArrowheads="1"/>
          </p:cNvSpPr>
          <p:nvPr/>
        </p:nvSpPr>
        <p:spPr bwMode="auto">
          <a:xfrm>
            <a:off x="120650" y="1714500"/>
            <a:ext cx="90233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eaLnBrk="1" hangingPunct="1"/>
            <a:r>
              <a:rPr lang="en-US" sz="2400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Bài 2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        ?</a:t>
            </a:r>
            <a:endParaRPr lang="en-US" sz="28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8436" name="Rectangle 11"/>
          <p:cNvSpPr>
            <a:spLocks noChangeArrowheads="1"/>
          </p:cNvSpPr>
          <p:nvPr/>
        </p:nvSpPr>
        <p:spPr bwMode="auto">
          <a:xfrm>
            <a:off x="762000" y="3048000"/>
            <a:ext cx="990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latin typeface="Arial" charset="0"/>
              </a:rPr>
              <a:t>5616</a:t>
            </a:r>
          </a:p>
        </p:txBody>
      </p:sp>
      <p:sp>
        <p:nvSpPr>
          <p:cNvPr id="18437" name="Rectangle 13"/>
          <p:cNvSpPr>
            <a:spLocks noChangeArrowheads="1"/>
          </p:cNvSpPr>
          <p:nvPr/>
        </p:nvSpPr>
        <p:spPr bwMode="auto">
          <a:xfrm>
            <a:off x="1371600" y="2362200"/>
            <a:ext cx="609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Arial" charset="0"/>
              </a:rPr>
              <a:t>SỐ</a:t>
            </a:r>
          </a:p>
        </p:txBody>
      </p:sp>
      <p:sp>
        <p:nvSpPr>
          <p:cNvPr id="18438" name="Text Box 15"/>
          <p:cNvSpPr txBox="1">
            <a:spLocks noChangeArrowheads="1"/>
          </p:cNvSpPr>
          <p:nvPr/>
        </p:nvSpPr>
        <p:spPr bwMode="auto">
          <a:xfrm>
            <a:off x="0" y="2971800"/>
            <a:ext cx="412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a)</a:t>
            </a:r>
          </a:p>
        </p:txBody>
      </p:sp>
      <p:sp>
        <p:nvSpPr>
          <p:cNvPr id="18439" name="Text Box 16"/>
          <p:cNvSpPr txBox="1">
            <a:spLocks noChangeArrowheads="1"/>
          </p:cNvSpPr>
          <p:nvPr/>
        </p:nvSpPr>
        <p:spPr bwMode="auto">
          <a:xfrm>
            <a:off x="-6350" y="4333875"/>
            <a:ext cx="412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b)</a:t>
            </a:r>
          </a:p>
        </p:txBody>
      </p:sp>
      <p:sp>
        <p:nvSpPr>
          <p:cNvPr id="18440" name="Text Box 17"/>
          <p:cNvSpPr txBox="1">
            <a:spLocks noChangeArrowheads="1"/>
          </p:cNvSpPr>
          <p:nvPr/>
        </p:nvSpPr>
        <p:spPr bwMode="auto">
          <a:xfrm>
            <a:off x="-28575" y="5638800"/>
            <a:ext cx="3984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c)</a:t>
            </a:r>
          </a:p>
        </p:txBody>
      </p:sp>
      <p:sp>
        <p:nvSpPr>
          <p:cNvPr id="18441" name="Line 18"/>
          <p:cNvSpPr>
            <a:spLocks noChangeShapeType="1"/>
          </p:cNvSpPr>
          <p:nvPr/>
        </p:nvSpPr>
        <p:spPr bwMode="auto">
          <a:xfrm>
            <a:off x="1781175" y="332105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2" name="Line 21"/>
          <p:cNvSpPr>
            <a:spLocks noChangeShapeType="1"/>
          </p:cNvSpPr>
          <p:nvPr/>
        </p:nvSpPr>
        <p:spPr bwMode="auto">
          <a:xfrm>
            <a:off x="1771650" y="4572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3" name="Line 22"/>
          <p:cNvSpPr>
            <a:spLocks noChangeShapeType="1"/>
          </p:cNvSpPr>
          <p:nvPr/>
        </p:nvSpPr>
        <p:spPr bwMode="auto">
          <a:xfrm>
            <a:off x="7620000" y="588645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4" name="Line 23"/>
          <p:cNvSpPr>
            <a:spLocks noChangeShapeType="1"/>
          </p:cNvSpPr>
          <p:nvPr/>
        </p:nvSpPr>
        <p:spPr bwMode="auto">
          <a:xfrm>
            <a:off x="6184900" y="592772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5" name="Line 24"/>
          <p:cNvSpPr>
            <a:spLocks noChangeShapeType="1"/>
          </p:cNvSpPr>
          <p:nvPr/>
        </p:nvSpPr>
        <p:spPr bwMode="auto">
          <a:xfrm>
            <a:off x="4724400" y="5918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6" name="Line 25"/>
          <p:cNvSpPr>
            <a:spLocks noChangeShapeType="1"/>
          </p:cNvSpPr>
          <p:nvPr/>
        </p:nvSpPr>
        <p:spPr bwMode="auto">
          <a:xfrm>
            <a:off x="3200400" y="58959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7" name="Line 26"/>
          <p:cNvSpPr>
            <a:spLocks noChangeShapeType="1"/>
          </p:cNvSpPr>
          <p:nvPr/>
        </p:nvSpPr>
        <p:spPr bwMode="auto">
          <a:xfrm>
            <a:off x="1724025" y="58959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8" name="Line 27"/>
          <p:cNvSpPr>
            <a:spLocks noChangeShapeType="1"/>
          </p:cNvSpPr>
          <p:nvPr/>
        </p:nvSpPr>
        <p:spPr bwMode="auto">
          <a:xfrm>
            <a:off x="3244850" y="46005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9" name="Line 28"/>
          <p:cNvSpPr>
            <a:spLocks noChangeShapeType="1"/>
          </p:cNvSpPr>
          <p:nvPr/>
        </p:nvSpPr>
        <p:spPr bwMode="auto">
          <a:xfrm>
            <a:off x="4670425" y="46101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50" name="Line 29"/>
          <p:cNvSpPr>
            <a:spLocks noChangeShapeType="1"/>
          </p:cNvSpPr>
          <p:nvPr/>
        </p:nvSpPr>
        <p:spPr bwMode="auto">
          <a:xfrm>
            <a:off x="6172200" y="46101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51" name="Line 30"/>
          <p:cNvSpPr>
            <a:spLocks noChangeShapeType="1"/>
          </p:cNvSpPr>
          <p:nvPr/>
        </p:nvSpPr>
        <p:spPr bwMode="auto">
          <a:xfrm>
            <a:off x="7654925" y="463232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52" name="Line 31"/>
          <p:cNvSpPr>
            <a:spLocks noChangeShapeType="1"/>
          </p:cNvSpPr>
          <p:nvPr/>
        </p:nvSpPr>
        <p:spPr bwMode="auto">
          <a:xfrm>
            <a:off x="3267075" y="33401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53" name="Line 32"/>
          <p:cNvSpPr>
            <a:spLocks noChangeShapeType="1"/>
          </p:cNvSpPr>
          <p:nvPr/>
        </p:nvSpPr>
        <p:spPr bwMode="auto">
          <a:xfrm>
            <a:off x="47244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54" name="Line 33"/>
          <p:cNvSpPr>
            <a:spLocks noChangeShapeType="1"/>
          </p:cNvSpPr>
          <p:nvPr/>
        </p:nvSpPr>
        <p:spPr bwMode="auto">
          <a:xfrm>
            <a:off x="6181725" y="336232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55" name="Line 34"/>
          <p:cNvSpPr>
            <a:spLocks noChangeShapeType="1"/>
          </p:cNvSpPr>
          <p:nvPr/>
        </p:nvSpPr>
        <p:spPr bwMode="auto">
          <a:xfrm>
            <a:off x="7651750" y="33655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56" name="Rectangle 35"/>
          <p:cNvSpPr>
            <a:spLocks noChangeArrowheads="1"/>
          </p:cNvSpPr>
          <p:nvPr/>
        </p:nvSpPr>
        <p:spPr bwMode="auto">
          <a:xfrm>
            <a:off x="2263775" y="3038475"/>
            <a:ext cx="990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latin typeface="Arial" charset="0"/>
              </a:rPr>
              <a:t>5617</a:t>
            </a:r>
          </a:p>
        </p:txBody>
      </p:sp>
      <p:sp>
        <p:nvSpPr>
          <p:cNvPr id="18457" name="Rectangle 36"/>
          <p:cNvSpPr>
            <a:spLocks noChangeArrowheads="1"/>
          </p:cNvSpPr>
          <p:nvPr/>
        </p:nvSpPr>
        <p:spPr bwMode="auto">
          <a:xfrm>
            <a:off x="749300" y="4286250"/>
            <a:ext cx="990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latin typeface="Arial" charset="0"/>
              </a:rPr>
              <a:t>8009</a:t>
            </a:r>
          </a:p>
        </p:txBody>
      </p:sp>
      <p:sp>
        <p:nvSpPr>
          <p:cNvPr id="31781" name="Rectangle 37"/>
          <p:cNvSpPr>
            <a:spLocks noChangeArrowheads="1"/>
          </p:cNvSpPr>
          <p:nvPr/>
        </p:nvSpPr>
        <p:spPr bwMode="auto">
          <a:xfrm>
            <a:off x="3733800" y="3048000"/>
            <a:ext cx="990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FF00"/>
                </a:solidFill>
                <a:latin typeface="Arial" charset="0"/>
              </a:rPr>
              <a:t>5618</a:t>
            </a:r>
          </a:p>
        </p:txBody>
      </p:sp>
      <p:sp>
        <p:nvSpPr>
          <p:cNvPr id="31782" name="Rectangle 38"/>
          <p:cNvSpPr>
            <a:spLocks noChangeArrowheads="1"/>
          </p:cNvSpPr>
          <p:nvPr/>
        </p:nvSpPr>
        <p:spPr bwMode="auto">
          <a:xfrm>
            <a:off x="5181600" y="3063875"/>
            <a:ext cx="990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FF00"/>
                </a:solidFill>
                <a:latin typeface="Arial" charset="0"/>
              </a:rPr>
              <a:t>5619</a:t>
            </a:r>
          </a:p>
        </p:txBody>
      </p:sp>
      <p:sp>
        <p:nvSpPr>
          <p:cNvPr id="31783" name="Rectangle 39"/>
          <p:cNvSpPr>
            <a:spLocks noChangeArrowheads="1"/>
          </p:cNvSpPr>
          <p:nvPr/>
        </p:nvSpPr>
        <p:spPr bwMode="auto">
          <a:xfrm>
            <a:off x="6661150" y="3086100"/>
            <a:ext cx="990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FF00"/>
                </a:solidFill>
                <a:latin typeface="Arial" charset="0"/>
              </a:rPr>
              <a:t>5620</a:t>
            </a:r>
          </a:p>
        </p:txBody>
      </p:sp>
      <p:sp>
        <p:nvSpPr>
          <p:cNvPr id="31784" name="Rectangle 40"/>
          <p:cNvSpPr>
            <a:spLocks noChangeArrowheads="1"/>
          </p:cNvSpPr>
          <p:nvPr/>
        </p:nvSpPr>
        <p:spPr bwMode="auto">
          <a:xfrm>
            <a:off x="8108950" y="3095625"/>
            <a:ext cx="990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FF00"/>
                </a:solidFill>
                <a:latin typeface="Arial" charset="0"/>
              </a:rPr>
              <a:t>5621</a:t>
            </a:r>
          </a:p>
        </p:txBody>
      </p:sp>
      <p:sp>
        <p:nvSpPr>
          <p:cNvPr id="18462" name="Rectangle 41"/>
          <p:cNvSpPr>
            <a:spLocks noChangeArrowheads="1"/>
          </p:cNvSpPr>
          <p:nvPr/>
        </p:nvSpPr>
        <p:spPr bwMode="auto">
          <a:xfrm>
            <a:off x="2235200" y="4305300"/>
            <a:ext cx="990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latin typeface="Arial" charset="0"/>
              </a:rPr>
              <a:t>8010</a:t>
            </a:r>
          </a:p>
        </p:txBody>
      </p:sp>
      <p:sp>
        <p:nvSpPr>
          <p:cNvPr id="18463" name="Rectangle 42"/>
          <p:cNvSpPr>
            <a:spLocks noChangeArrowheads="1"/>
          </p:cNvSpPr>
          <p:nvPr/>
        </p:nvSpPr>
        <p:spPr bwMode="auto">
          <a:xfrm>
            <a:off x="3721100" y="4324350"/>
            <a:ext cx="990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latin typeface="Arial" charset="0"/>
              </a:rPr>
              <a:t>8011</a:t>
            </a:r>
          </a:p>
        </p:txBody>
      </p:sp>
      <p:sp>
        <p:nvSpPr>
          <p:cNvPr id="31787" name="Rectangle 43"/>
          <p:cNvSpPr>
            <a:spLocks noChangeArrowheads="1"/>
          </p:cNvSpPr>
          <p:nvPr/>
        </p:nvSpPr>
        <p:spPr bwMode="auto">
          <a:xfrm>
            <a:off x="5140325" y="4321175"/>
            <a:ext cx="990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Arial" charset="0"/>
              </a:rPr>
              <a:t>8012</a:t>
            </a:r>
          </a:p>
        </p:txBody>
      </p:sp>
      <p:sp>
        <p:nvSpPr>
          <p:cNvPr id="31788" name="Rectangle 44"/>
          <p:cNvSpPr>
            <a:spLocks noChangeArrowheads="1"/>
          </p:cNvSpPr>
          <p:nvPr/>
        </p:nvSpPr>
        <p:spPr bwMode="auto">
          <a:xfrm>
            <a:off x="6629400" y="4343400"/>
            <a:ext cx="990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Arial" charset="0"/>
              </a:rPr>
              <a:t>8013</a:t>
            </a:r>
          </a:p>
        </p:txBody>
      </p:sp>
      <p:sp>
        <p:nvSpPr>
          <p:cNvPr id="31789" name="Rectangle 45"/>
          <p:cNvSpPr>
            <a:spLocks noChangeArrowheads="1"/>
          </p:cNvSpPr>
          <p:nvPr/>
        </p:nvSpPr>
        <p:spPr bwMode="auto">
          <a:xfrm>
            <a:off x="8108950" y="4343400"/>
            <a:ext cx="990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Arial" charset="0"/>
              </a:rPr>
              <a:t>8014</a:t>
            </a:r>
          </a:p>
        </p:txBody>
      </p:sp>
      <p:sp>
        <p:nvSpPr>
          <p:cNvPr id="18467" name="Rectangle 46"/>
          <p:cNvSpPr>
            <a:spLocks noChangeArrowheads="1"/>
          </p:cNvSpPr>
          <p:nvPr/>
        </p:nvSpPr>
        <p:spPr bwMode="auto">
          <a:xfrm>
            <a:off x="723900" y="5638800"/>
            <a:ext cx="990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latin typeface="Arial" charset="0"/>
              </a:rPr>
              <a:t>6000</a:t>
            </a:r>
          </a:p>
        </p:txBody>
      </p:sp>
      <p:sp>
        <p:nvSpPr>
          <p:cNvPr id="18468" name="Rectangle 48"/>
          <p:cNvSpPr>
            <a:spLocks noChangeArrowheads="1"/>
          </p:cNvSpPr>
          <p:nvPr/>
        </p:nvSpPr>
        <p:spPr bwMode="auto">
          <a:xfrm>
            <a:off x="2197100" y="5603875"/>
            <a:ext cx="990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latin typeface="Arial" charset="0"/>
              </a:rPr>
              <a:t>6001</a:t>
            </a:r>
          </a:p>
        </p:txBody>
      </p:sp>
      <p:sp>
        <p:nvSpPr>
          <p:cNvPr id="18469" name="Rectangle 49"/>
          <p:cNvSpPr>
            <a:spLocks noChangeArrowheads="1"/>
          </p:cNvSpPr>
          <p:nvPr/>
        </p:nvSpPr>
        <p:spPr bwMode="auto">
          <a:xfrm>
            <a:off x="3689350" y="5603875"/>
            <a:ext cx="990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latin typeface="Arial" charset="0"/>
              </a:rPr>
              <a:t>6002</a:t>
            </a:r>
          </a:p>
        </p:txBody>
      </p:sp>
      <p:sp>
        <p:nvSpPr>
          <p:cNvPr id="31794" name="Rectangle 50"/>
          <p:cNvSpPr>
            <a:spLocks noChangeArrowheads="1"/>
          </p:cNvSpPr>
          <p:nvPr/>
        </p:nvSpPr>
        <p:spPr bwMode="auto">
          <a:xfrm>
            <a:off x="5172075" y="5613400"/>
            <a:ext cx="990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  <a:latin typeface="Arial" charset="0"/>
              </a:rPr>
              <a:t>6003</a:t>
            </a:r>
          </a:p>
        </p:txBody>
      </p:sp>
      <p:sp>
        <p:nvSpPr>
          <p:cNvPr id="31795" name="Rectangle 51"/>
          <p:cNvSpPr>
            <a:spLocks noChangeArrowheads="1"/>
          </p:cNvSpPr>
          <p:nvPr/>
        </p:nvSpPr>
        <p:spPr bwMode="auto">
          <a:xfrm>
            <a:off x="6651625" y="5603875"/>
            <a:ext cx="990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  <a:latin typeface="Arial" charset="0"/>
              </a:rPr>
              <a:t>6004</a:t>
            </a:r>
          </a:p>
        </p:txBody>
      </p:sp>
      <p:sp>
        <p:nvSpPr>
          <p:cNvPr id="31796" name="Rectangle 52"/>
          <p:cNvSpPr>
            <a:spLocks noChangeArrowheads="1"/>
          </p:cNvSpPr>
          <p:nvPr/>
        </p:nvSpPr>
        <p:spPr bwMode="auto">
          <a:xfrm>
            <a:off x="8108950" y="5581650"/>
            <a:ext cx="990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  <a:latin typeface="Arial" charset="0"/>
              </a:rPr>
              <a:t>6005</a:t>
            </a:r>
          </a:p>
        </p:txBody>
      </p:sp>
      <p:sp>
        <p:nvSpPr>
          <p:cNvPr id="31797" name="Rectangle 53"/>
          <p:cNvSpPr>
            <a:spLocks noRot="1" noChangeArrowheads="1"/>
          </p:cNvSpPr>
          <p:nvPr/>
        </p:nvSpPr>
        <p:spPr bwMode="auto">
          <a:xfrm>
            <a:off x="454025" y="-20955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20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0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0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Môn :</a:t>
            </a:r>
            <a:r>
              <a:rPr lang="en-US" sz="20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Toán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1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1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1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1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1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17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1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9" dur="2000"/>
                                        <p:tgtEl>
                                          <p:spTgt spid="3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1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590550"/>
            <a:ext cx="8540750" cy="1143000"/>
          </a:xfrm>
        </p:spPr>
        <p:txBody>
          <a:bodyPr/>
          <a:lstStyle/>
          <a:p>
            <a:pPr marL="342900" indent="-342900" algn="l" eaLnBrk="1" hangingPunct="1"/>
            <a:r>
              <a:rPr lang="en-US" sz="3600" smtClean="0">
                <a:latin typeface="Arial" charset="0"/>
              </a:rPr>
              <a:t>các số có bốn chữ số (tiếp theo)</a:t>
            </a:r>
            <a:br>
              <a:rPr lang="en-US" sz="3600" smtClean="0">
                <a:latin typeface="Arial" charset="0"/>
              </a:rPr>
            </a:br>
            <a:r>
              <a:rPr lang="en-US" sz="2400" b="1" smtClean="0">
                <a:solidFill>
                  <a:schemeClr val="tx1"/>
                </a:solidFill>
                <a:latin typeface="Arial" charset="0"/>
              </a:rPr>
              <a:t>3</a:t>
            </a:r>
            <a:r>
              <a:rPr lang="en-US" sz="2400" b="1" u="sng" smtClean="0">
                <a:solidFill>
                  <a:schemeClr val="tx1"/>
                </a:solidFill>
                <a:latin typeface="Arial" charset="0"/>
              </a:rPr>
              <a:t>. luyện tập</a:t>
            </a:r>
          </a:p>
        </p:txBody>
      </p:sp>
      <p:sp>
        <p:nvSpPr>
          <p:cNvPr id="35843" name="Rectangle 3"/>
          <p:cNvSpPr>
            <a:spLocks noRot="1" noChangeArrowheads="1"/>
          </p:cNvSpPr>
          <p:nvPr/>
        </p:nvSpPr>
        <p:spPr bwMode="auto">
          <a:xfrm>
            <a:off x="0" y="2959100"/>
            <a:ext cx="91440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38200" indent="-838200" algn="ctr" eaLnBrk="1" hangingPunct="1"/>
            <a:r>
              <a:rPr lang="en-US" sz="2800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Bài 3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  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Viết số thích hợp vào chỗ chấm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: </a:t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a) 3000 ; 4000 ; 5000 ; ……..; ……..;…….</a:t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lang="en-US" sz="28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9460" name="Text Box 41"/>
          <p:cNvSpPr txBox="1">
            <a:spLocks noChangeArrowheads="1"/>
          </p:cNvSpPr>
          <p:nvPr/>
        </p:nvSpPr>
        <p:spPr bwMode="auto">
          <a:xfrm>
            <a:off x="4495800" y="3276600"/>
            <a:ext cx="297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35882" name="Text Box 42"/>
          <p:cNvSpPr txBox="1">
            <a:spLocks noChangeArrowheads="1"/>
          </p:cNvSpPr>
          <p:nvPr/>
        </p:nvSpPr>
        <p:spPr bwMode="auto">
          <a:xfrm>
            <a:off x="5292725" y="2486025"/>
            <a:ext cx="13223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CC33"/>
                </a:solidFill>
                <a:latin typeface="Arial" charset="0"/>
              </a:rPr>
              <a:t>6000  </a:t>
            </a:r>
          </a:p>
        </p:txBody>
      </p:sp>
      <p:sp>
        <p:nvSpPr>
          <p:cNvPr id="35885" name="Text Box 45"/>
          <p:cNvSpPr txBox="1">
            <a:spLocks noChangeArrowheads="1"/>
          </p:cNvSpPr>
          <p:nvPr/>
        </p:nvSpPr>
        <p:spPr bwMode="auto">
          <a:xfrm>
            <a:off x="5486400" y="3060700"/>
            <a:ext cx="4038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33CC33"/>
                </a:solidFill>
                <a:latin typeface="Arial" charset="0"/>
              </a:rPr>
              <a:t>Số tròn nghìn</a:t>
            </a:r>
          </a:p>
        </p:txBody>
      </p:sp>
      <p:sp>
        <p:nvSpPr>
          <p:cNvPr id="35888" name="Rectangle 48"/>
          <p:cNvSpPr>
            <a:spLocks noRot="1" noChangeArrowheads="1"/>
          </p:cNvSpPr>
          <p:nvPr/>
        </p:nvSpPr>
        <p:spPr bwMode="auto">
          <a:xfrm>
            <a:off x="454025" y="-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24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4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4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Môn :</a:t>
            </a:r>
            <a:r>
              <a:rPr lang="en-US" sz="24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Toán 3</a:t>
            </a:r>
          </a:p>
        </p:txBody>
      </p:sp>
      <p:sp>
        <p:nvSpPr>
          <p:cNvPr id="35889" name="Text Box 49"/>
          <p:cNvSpPr txBox="1">
            <a:spLocks noChangeArrowheads="1"/>
          </p:cNvSpPr>
          <p:nvPr/>
        </p:nvSpPr>
        <p:spPr bwMode="auto">
          <a:xfrm>
            <a:off x="6297613" y="2446338"/>
            <a:ext cx="1371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CC33"/>
                </a:solidFill>
                <a:latin typeface="Arial" charset="0"/>
              </a:rPr>
              <a:t>  7000  </a:t>
            </a:r>
          </a:p>
        </p:txBody>
      </p:sp>
      <p:sp>
        <p:nvSpPr>
          <p:cNvPr id="35890" name="Text Box 50"/>
          <p:cNvSpPr txBox="1">
            <a:spLocks noChangeArrowheads="1"/>
          </p:cNvSpPr>
          <p:nvPr/>
        </p:nvSpPr>
        <p:spPr bwMode="auto">
          <a:xfrm>
            <a:off x="7239000" y="2473325"/>
            <a:ext cx="167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CC33"/>
                </a:solidFill>
                <a:latin typeface="Arial" charset="0"/>
              </a:rPr>
              <a:t>   8000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5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8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8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8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5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5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5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5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8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590550"/>
            <a:ext cx="8540750" cy="1143000"/>
          </a:xfrm>
        </p:spPr>
        <p:txBody>
          <a:bodyPr/>
          <a:lstStyle/>
          <a:p>
            <a:pPr marL="342900" indent="-342900" algn="l" eaLnBrk="1" hangingPunct="1"/>
            <a:r>
              <a:rPr lang="en-US" sz="3600" smtClean="0">
                <a:latin typeface="Arial" charset="0"/>
              </a:rPr>
              <a:t>các số có bốn chữ số (tiếp theo)</a:t>
            </a:r>
            <a:br>
              <a:rPr lang="en-US" sz="3600" smtClean="0">
                <a:latin typeface="Arial" charset="0"/>
              </a:rPr>
            </a:br>
            <a:r>
              <a:rPr lang="en-US" sz="2400" b="1" smtClean="0">
                <a:solidFill>
                  <a:schemeClr val="tx1"/>
                </a:solidFill>
                <a:latin typeface="Arial" charset="0"/>
              </a:rPr>
              <a:t>3</a:t>
            </a:r>
            <a:r>
              <a:rPr lang="en-US" sz="2400" b="1" u="sng" smtClean="0">
                <a:solidFill>
                  <a:schemeClr val="tx1"/>
                </a:solidFill>
                <a:latin typeface="Arial" charset="0"/>
              </a:rPr>
              <a:t>. luyện tập</a:t>
            </a:r>
          </a:p>
        </p:txBody>
      </p:sp>
      <p:sp>
        <p:nvSpPr>
          <p:cNvPr id="51203" name="Rectangle 3"/>
          <p:cNvSpPr>
            <a:spLocks noRot="1" noChangeArrowheads="1"/>
          </p:cNvSpPr>
          <p:nvPr/>
        </p:nvSpPr>
        <p:spPr bwMode="auto">
          <a:xfrm>
            <a:off x="0" y="2670175"/>
            <a:ext cx="91440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38200" indent="-838200" algn="ctr" eaLnBrk="1" hangingPunct="1"/>
            <a:r>
              <a:rPr lang="en-US" sz="2800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800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Bài 3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  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Viết số thích hợp vào chỗ chấm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: </a:t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a) 3000 ; 4000 ; 5000 ; ……..; ……..;…….</a:t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b) 9000 ; 9100 ; 9200 ; ……..;……….;…….</a:t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lang="en-US" sz="28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4495800" y="3276600"/>
            <a:ext cx="297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5486400" y="2362200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CC33"/>
                </a:solidFill>
                <a:latin typeface="Arial" charset="0"/>
              </a:rPr>
              <a:t>6000  7000   8000</a:t>
            </a: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5334000" y="3657600"/>
            <a:ext cx="1222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latin typeface="Arial" charset="0"/>
              </a:rPr>
              <a:t>9300  </a:t>
            </a:r>
          </a:p>
        </p:txBody>
      </p:sp>
      <p:sp>
        <p:nvSpPr>
          <p:cNvPr id="20487" name="Text Box 8"/>
          <p:cNvSpPr txBox="1">
            <a:spLocks noChangeArrowheads="1"/>
          </p:cNvSpPr>
          <p:nvPr/>
        </p:nvSpPr>
        <p:spPr bwMode="auto">
          <a:xfrm>
            <a:off x="5548313" y="2936875"/>
            <a:ext cx="4038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33CC33"/>
                </a:solidFill>
                <a:latin typeface="Arial" charset="0"/>
              </a:rPr>
              <a:t>Số tròn nghìn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5638800" y="4260850"/>
            <a:ext cx="4038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  <a:latin typeface="Arial" charset="0"/>
              </a:rPr>
              <a:t>Số tròn trăm</a:t>
            </a:r>
          </a:p>
        </p:txBody>
      </p:sp>
      <p:sp>
        <p:nvSpPr>
          <p:cNvPr id="51211" name="Rectangle 11"/>
          <p:cNvSpPr>
            <a:spLocks noRot="1" noChangeArrowheads="1"/>
          </p:cNvSpPr>
          <p:nvPr/>
        </p:nvSpPr>
        <p:spPr bwMode="auto">
          <a:xfrm>
            <a:off x="454025" y="-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24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4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4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Môn :</a:t>
            </a:r>
            <a:r>
              <a:rPr lang="en-US" sz="24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Toán 3</a:t>
            </a:r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6359525" y="3671888"/>
            <a:ext cx="1527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latin typeface="Arial" charset="0"/>
              </a:rPr>
              <a:t>  9400   </a:t>
            </a:r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7312025" y="3651250"/>
            <a:ext cx="1603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latin typeface="Arial" charset="0"/>
              </a:rPr>
              <a:t>    9500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1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1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51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51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51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590550"/>
            <a:ext cx="8540750" cy="1143000"/>
          </a:xfrm>
        </p:spPr>
        <p:txBody>
          <a:bodyPr/>
          <a:lstStyle/>
          <a:p>
            <a:pPr marL="342900" indent="-342900" algn="l" eaLnBrk="1" hangingPunct="1"/>
            <a:r>
              <a:rPr lang="en-US" sz="3600" smtClean="0">
                <a:latin typeface="Arial" charset="0"/>
              </a:rPr>
              <a:t>các số có bốn chữ số (tiếp theo)</a:t>
            </a:r>
            <a:br>
              <a:rPr lang="en-US" sz="3600" smtClean="0">
                <a:latin typeface="Arial" charset="0"/>
              </a:rPr>
            </a:br>
            <a:r>
              <a:rPr lang="en-US" sz="2400" b="1" smtClean="0">
                <a:solidFill>
                  <a:schemeClr val="tx1"/>
                </a:solidFill>
                <a:latin typeface="Arial" charset="0"/>
              </a:rPr>
              <a:t>3</a:t>
            </a:r>
            <a:r>
              <a:rPr lang="en-US" sz="2400" b="1" u="sng" smtClean="0">
                <a:solidFill>
                  <a:schemeClr val="tx1"/>
                </a:solidFill>
                <a:latin typeface="Arial" charset="0"/>
              </a:rPr>
              <a:t>. luyện tập</a:t>
            </a:r>
          </a:p>
        </p:txBody>
      </p:sp>
      <p:sp>
        <p:nvSpPr>
          <p:cNvPr id="52227" name="Rectangle 3"/>
          <p:cNvSpPr>
            <a:spLocks noRot="1" noChangeArrowheads="1"/>
          </p:cNvSpPr>
          <p:nvPr/>
        </p:nvSpPr>
        <p:spPr bwMode="auto">
          <a:xfrm>
            <a:off x="0" y="2670175"/>
            <a:ext cx="91440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38200" indent="-838200" algn="ctr" eaLnBrk="1" hangingPunct="1"/>
            <a:r>
              <a:rPr lang="en-US" sz="2800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800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Bài 3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  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Viết số thích hợp vào chỗ chấm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: </a:t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a) 3000 ; 4000 ; 5000 ; ……..; ……..;…….</a:t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b) 9000 ; 9100 ; 9200 ; ……..;……….;…….</a:t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c) 4420 ; 4430 ; 4440 ; ……...;………;…….   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4495800" y="3276600"/>
            <a:ext cx="297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5532438" y="2362200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CC33"/>
                </a:solidFill>
                <a:latin typeface="Arial" charset="0"/>
              </a:rPr>
              <a:t>6000  7000   8000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5470525" y="3678238"/>
            <a:ext cx="3962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latin typeface="Arial" charset="0"/>
              </a:rPr>
              <a:t>9300   9400    9500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5486400" y="4953000"/>
            <a:ext cx="1136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FF00"/>
                </a:solidFill>
                <a:latin typeface="Arial" charset="0"/>
              </a:rPr>
              <a:t>4450 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5610225" y="2895600"/>
            <a:ext cx="4038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33CC33"/>
                </a:solidFill>
                <a:latin typeface="Arial" charset="0"/>
              </a:rPr>
              <a:t>Số tròn nghìn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5613400" y="5448300"/>
            <a:ext cx="4038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FF00"/>
                </a:solidFill>
                <a:latin typeface="Arial" charset="0"/>
              </a:rPr>
              <a:t>Số tròn chục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5541963" y="4137025"/>
            <a:ext cx="4038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  <a:latin typeface="Arial" charset="0"/>
              </a:rPr>
              <a:t>Số tròn trăm</a:t>
            </a:r>
          </a:p>
        </p:txBody>
      </p:sp>
      <p:sp>
        <p:nvSpPr>
          <p:cNvPr id="52235" name="Rectangle 11"/>
          <p:cNvSpPr>
            <a:spLocks noRot="1" noChangeArrowheads="1"/>
          </p:cNvSpPr>
          <p:nvPr/>
        </p:nvSpPr>
        <p:spPr bwMode="auto">
          <a:xfrm>
            <a:off x="454025" y="-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24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4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4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Môn :</a:t>
            </a:r>
            <a:r>
              <a:rPr lang="en-US" sz="24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Toán 3</a:t>
            </a: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7680325" y="49530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FF00"/>
                </a:solidFill>
                <a:latin typeface="Arial" charset="0"/>
              </a:rPr>
              <a:t>  4470</a:t>
            </a: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6572250" y="4946650"/>
            <a:ext cx="1212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FF00"/>
                </a:solidFill>
                <a:latin typeface="Arial" charset="0"/>
              </a:rPr>
              <a:t> 4460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1" grpId="0"/>
      <p:bldP spid="52233" grpId="0"/>
      <p:bldP spid="52236" grpId="0"/>
      <p:bldP spid="522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10" name="Group 222"/>
          <p:cNvGraphicFramePr>
            <a:graphicFrameLocks noGrp="1"/>
          </p:cNvGraphicFramePr>
          <p:nvPr>
            <p:ph idx="1"/>
          </p:nvPr>
        </p:nvGraphicFramePr>
        <p:xfrm>
          <a:off x="107950" y="1524000"/>
          <a:ext cx="8916988" cy="4935538"/>
        </p:xfrm>
        <a:graphic>
          <a:graphicData uri="http://schemas.openxmlformats.org/drawingml/2006/table">
            <a:tbl>
              <a:tblPr/>
              <a:tblGrid>
                <a:gridCol w="1073150"/>
                <a:gridCol w="954088"/>
                <a:gridCol w="935037"/>
                <a:gridCol w="849313"/>
                <a:gridCol w="1066800"/>
                <a:gridCol w="4038600"/>
              </a:tblGrid>
              <a:tr h="6096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Hàng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Viết số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Đọc số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Nghìn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Trăm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Chục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Đơn vị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471" name="Rectangle 183"/>
          <p:cNvSpPr>
            <a:spLocks noGrp="1" noRot="1" noChangeArrowheads="1"/>
          </p:cNvSpPr>
          <p:nvPr>
            <p:ph type="title"/>
          </p:nvPr>
        </p:nvSpPr>
        <p:spPr>
          <a:xfrm>
            <a:off x="301625" y="304800"/>
            <a:ext cx="8540750" cy="1600200"/>
          </a:xfrm>
        </p:spPr>
        <p:txBody>
          <a:bodyPr/>
          <a:lstStyle/>
          <a:p>
            <a:pPr algn="l" eaLnBrk="1" hangingPunct="1"/>
            <a:r>
              <a:rPr lang="en-US" sz="3600" smtClean="0">
                <a:latin typeface="Arial" charset="0"/>
              </a:rPr>
              <a:t>các số có bốn chữ số (tiếp theo)</a:t>
            </a:r>
            <a:br>
              <a:rPr lang="en-US" sz="3600" smtClean="0">
                <a:latin typeface="Arial" charset="0"/>
              </a:rPr>
            </a:br>
            <a:endParaRPr lang="en-US" sz="2400" b="1" u="sng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12505" name="Group 217"/>
          <p:cNvGraphicFramePr>
            <a:graphicFrameLocks noGrp="1"/>
          </p:cNvGraphicFramePr>
          <p:nvPr/>
        </p:nvGraphicFramePr>
        <p:xfrm>
          <a:off x="98425" y="3101975"/>
          <a:ext cx="3787775" cy="517525"/>
        </p:xfrm>
        <a:graphic>
          <a:graphicData uri="http://schemas.openxmlformats.org/drawingml/2006/table">
            <a:tbl>
              <a:tblPr/>
              <a:tblGrid>
                <a:gridCol w="1066800"/>
                <a:gridCol w="990600"/>
                <a:gridCol w="914400"/>
                <a:gridCol w="815975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664" marB="456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</a:tbl>
          </a:graphicData>
        </a:graphic>
      </p:graphicFrame>
      <p:sp>
        <p:nvSpPr>
          <p:cNvPr id="12497" name="Rectangle 209"/>
          <p:cNvSpPr>
            <a:spLocks noChangeArrowheads="1"/>
          </p:cNvSpPr>
          <p:nvPr/>
        </p:nvSpPr>
        <p:spPr bwMode="auto">
          <a:xfrm>
            <a:off x="3962400" y="3124200"/>
            <a:ext cx="990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  <a:latin typeface="Arial" charset="0"/>
              </a:rPr>
              <a:t>2000</a:t>
            </a:r>
          </a:p>
        </p:txBody>
      </p:sp>
      <p:sp>
        <p:nvSpPr>
          <p:cNvPr id="12500" name="Rectangle 212"/>
          <p:cNvSpPr>
            <a:spLocks noChangeArrowheads="1"/>
          </p:cNvSpPr>
          <p:nvPr/>
        </p:nvSpPr>
        <p:spPr bwMode="auto">
          <a:xfrm>
            <a:off x="5226050" y="3108325"/>
            <a:ext cx="990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00FF00"/>
                </a:solidFill>
                <a:latin typeface="Arial" charset="0"/>
              </a:rPr>
              <a:t>Hai nghìn</a:t>
            </a:r>
          </a:p>
        </p:txBody>
      </p:sp>
      <p:sp>
        <p:nvSpPr>
          <p:cNvPr id="12511" name="Rectangle 223"/>
          <p:cNvSpPr>
            <a:spLocks noRot="1" noChangeArrowheads="1"/>
          </p:cNvSpPr>
          <p:nvPr/>
        </p:nvSpPr>
        <p:spPr bwMode="auto">
          <a:xfrm>
            <a:off x="301625" y="-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24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4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4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Môn :</a:t>
            </a:r>
            <a:r>
              <a:rPr lang="en-US" sz="24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Toán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7" grpId="0" animBg="1" autoUpdateAnimBg="0"/>
      <p:bldP spid="12500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495300"/>
            <a:ext cx="854075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err="1" smtClean="0">
                <a:latin typeface="Arial"/>
              </a:rPr>
              <a:t>các</a:t>
            </a:r>
            <a:r>
              <a:rPr lang="en-US" sz="3600" dirty="0" smtClean="0">
                <a:latin typeface="Arial"/>
              </a:rPr>
              <a:t> </a:t>
            </a:r>
            <a:r>
              <a:rPr lang="en-US" sz="3600" dirty="0" err="1" smtClean="0">
                <a:latin typeface="Arial"/>
              </a:rPr>
              <a:t>số</a:t>
            </a:r>
            <a:r>
              <a:rPr lang="en-US" sz="3600" dirty="0" smtClean="0">
                <a:latin typeface="Arial"/>
              </a:rPr>
              <a:t> </a:t>
            </a:r>
            <a:r>
              <a:rPr lang="en-US" sz="3600" dirty="0" err="1" smtClean="0">
                <a:latin typeface="Arial"/>
              </a:rPr>
              <a:t>có</a:t>
            </a:r>
            <a:r>
              <a:rPr lang="en-US" sz="3600" dirty="0" smtClean="0">
                <a:latin typeface="Arial"/>
              </a:rPr>
              <a:t> </a:t>
            </a:r>
            <a:r>
              <a:rPr lang="en-US" sz="3600" dirty="0" err="1" smtClean="0">
                <a:latin typeface="Arial"/>
              </a:rPr>
              <a:t>bốn</a:t>
            </a:r>
            <a:r>
              <a:rPr lang="en-US" sz="3600" dirty="0" smtClean="0">
                <a:latin typeface="Arial"/>
              </a:rPr>
              <a:t> </a:t>
            </a:r>
            <a:r>
              <a:rPr lang="en-US" sz="3600" dirty="0" err="1" smtClean="0">
                <a:latin typeface="Arial"/>
              </a:rPr>
              <a:t>chữ</a:t>
            </a:r>
            <a:r>
              <a:rPr lang="en-US" sz="3600" dirty="0" smtClean="0">
                <a:latin typeface="Arial"/>
              </a:rPr>
              <a:t> </a:t>
            </a:r>
            <a:r>
              <a:rPr lang="en-US" sz="3600" dirty="0" err="1" smtClean="0">
                <a:latin typeface="Arial"/>
              </a:rPr>
              <a:t>số</a:t>
            </a:r>
            <a:r>
              <a:rPr lang="en-US" sz="3600" dirty="0" smtClean="0">
                <a:latin typeface="Arial"/>
              </a:rPr>
              <a:t> (</a:t>
            </a:r>
            <a:r>
              <a:rPr lang="en-US" sz="3600" dirty="0" err="1" smtClean="0">
                <a:latin typeface="Arial"/>
              </a:rPr>
              <a:t>tiếp</a:t>
            </a:r>
            <a:r>
              <a:rPr lang="en-US" sz="3600" dirty="0" smtClean="0">
                <a:latin typeface="Arial"/>
              </a:rPr>
              <a:t> </a:t>
            </a:r>
            <a:r>
              <a:rPr lang="en-US" sz="3600" dirty="0" err="1" smtClean="0">
                <a:latin typeface="Arial"/>
              </a:rPr>
              <a:t>theo</a:t>
            </a:r>
            <a:r>
              <a:rPr lang="en-US" sz="3600" dirty="0" smtClean="0">
                <a:latin typeface="Arial"/>
              </a:rPr>
              <a:t>)</a:t>
            </a:r>
          </a:p>
        </p:txBody>
      </p:sp>
      <p:sp>
        <p:nvSpPr>
          <p:cNvPr id="36867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914400" y="1600200"/>
            <a:ext cx="8229600" cy="4498975"/>
          </a:xfrm>
        </p:spPr>
        <p:txBody>
          <a:bodyPr/>
          <a:lstStyle/>
          <a:p>
            <a:pPr marL="0" indent="0" eaLnBrk="1" hangingPunct="1"/>
            <a:r>
              <a:rPr lang="en-US" sz="2800" b="1" u="sng" smtClean="0">
                <a:latin typeface="Arial" charset="0"/>
              </a:rPr>
              <a:t>4. Hoạt động nối tiếp:</a:t>
            </a:r>
          </a:p>
          <a:p>
            <a:pPr marL="0" indent="0" eaLnBrk="1" hangingPunct="1"/>
            <a:endParaRPr lang="en-US" u="sng" smtClean="0">
              <a:latin typeface="Arial" charset="0"/>
            </a:endParaRPr>
          </a:p>
        </p:txBody>
      </p:sp>
      <p:sp>
        <p:nvSpPr>
          <p:cNvPr id="36870" name="Rectangle 6"/>
          <p:cNvSpPr>
            <a:spLocks noRot="1" noChangeArrowheads="1"/>
          </p:cNvSpPr>
          <p:nvPr/>
        </p:nvSpPr>
        <p:spPr bwMode="auto">
          <a:xfrm>
            <a:off x="454025" y="-20955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2400" u="sng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Môn</a:t>
            </a:r>
            <a:r>
              <a:rPr lang="en-US" sz="24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:</a:t>
            </a:r>
            <a:r>
              <a:rPr lang="en-US" sz="240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Toán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91" name="Group 111"/>
          <p:cNvGraphicFramePr>
            <a:graphicFrameLocks noGrp="1"/>
          </p:cNvGraphicFramePr>
          <p:nvPr>
            <p:ph idx="1"/>
          </p:nvPr>
        </p:nvGraphicFramePr>
        <p:xfrm>
          <a:off x="107950" y="1524000"/>
          <a:ext cx="8915400" cy="4906963"/>
        </p:xfrm>
        <a:graphic>
          <a:graphicData uri="http://schemas.openxmlformats.org/drawingml/2006/table">
            <a:tbl>
              <a:tblPr/>
              <a:tblGrid>
                <a:gridCol w="1073150"/>
                <a:gridCol w="954088"/>
                <a:gridCol w="933450"/>
                <a:gridCol w="849312"/>
                <a:gridCol w="1035050"/>
                <a:gridCol w="4070350"/>
              </a:tblGrid>
              <a:tr h="6096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Hàng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Viết số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Đọc số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Nghìn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Trăm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Chục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Đơn vị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2000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Hai ngh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ìn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42" name="Rectangle 62"/>
          <p:cNvSpPr>
            <a:spLocks noGrp="1" noRot="1" noChangeArrowheads="1"/>
          </p:cNvSpPr>
          <p:nvPr>
            <p:ph type="title"/>
          </p:nvPr>
        </p:nvSpPr>
        <p:spPr>
          <a:xfrm>
            <a:off x="301625" y="304800"/>
            <a:ext cx="8540750" cy="1600200"/>
          </a:xfrm>
        </p:spPr>
        <p:txBody>
          <a:bodyPr/>
          <a:lstStyle/>
          <a:p>
            <a:pPr marL="342900" indent="-342900" algn="l" eaLnBrk="1" hangingPunct="1"/>
            <a:r>
              <a:rPr lang="en-US" sz="3200" smtClean="0">
                <a:latin typeface="Arial" charset="0"/>
              </a:rPr>
              <a:t>các số có bốn chữ số (tiếp theo)</a:t>
            </a:r>
            <a:br>
              <a:rPr lang="en-US" sz="3200" smtClean="0">
                <a:latin typeface="Arial" charset="0"/>
              </a:rPr>
            </a:br>
            <a:endParaRPr lang="en-US" sz="2000" b="1" u="sng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0592" name="Group 112"/>
          <p:cNvGraphicFramePr>
            <a:graphicFrameLocks noGrp="1"/>
          </p:cNvGraphicFramePr>
          <p:nvPr/>
        </p:nvGraphicFramePr>
        <p:xfrm>
          <a:off x="98425" y="3581400"/>
          <a:ext cx="3810000" cy="609600"/>
        </p:xfrm>
        <a:graphic>
          <a:graphicData uri="http://schemas.openxmlformats.org/drawingml/2006/table">
            <a:tbl>
              <a:tblPr/>
              <a:tblGrid>
                <a:gridCol w="1066800"/>
                <a:gridCol w="990600"/>
                <a:gridCol w="914400"/>
                <a:gridCol w="8382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</a:tbl>
          </a:graphicData>
        </a:graphic>
      </p:graphicFrame>
      <p:sp>
        <p:nvSpPr>
          <p:cNvPr id="20555" name="Rectangle 75"/>
          <p:cNvSpPr>
            <a:spLocks noChangeArrowheads="1"/>
          </p:cNvSpPr>
          <p:nvPr/>
        </p:nvSpPr>
        <p:spPr bwMode="auto">
          <a:xfrm>
            <a:off x="3962400" y="3733800"/>
            <a:ext cx="914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0000"/>
                </a:solidFill>
                <a:latin typeface="Arial" charset="0"/>
              </a:rPr>
              <a:t>2700</a:t>
            </a:r>
          </a:p>
        </p:txBody>
      </p:sp>
      <p:sp>
        <p:nvSpPr>
          <p:cNvPr id="20556" name="Rectangle 76"/>
          <p:cNvSpPr>
            <a:spLocks noChangeArrowheads="1"/>
          </p:cNvSpPr>
          <p:nvPr/>
        </p:nvSpPr>
        <p:spPr bwMode="auto">
          <a:xfrm>
            <a:off x="5438775" y="3733800"/>
            <a:ext cx="1733550" cy="2984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FF00"/>
                </a:solidFill>
                <a:latin typeface="Arial" charset="0"/>
              </a:rPr>
              <a:t>Hai nghìn bảy trăm</a:t>
            </a:r>
          </a:p>
        </p:txBody>
      </p:sp>
      <p:sp>
        <p:nvSpPr>
          <p:cNvPr id="20593" name="Rectangle 113"/>
          <p:cNvSpPr>
            <a:spLocks noRot="1" noChangeArrowheads="1"/>
          </p:cNvSpPr>
          <p:nvPr/>
        </p:nvSpPr>
        <p:spPr bwMode="auto">
          <a:xfrm>
            <a:off x="301625" y="-24765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20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0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0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Môn :</a:t>
            </a:r>
            <a:r>
              <a:rPr lang="en-US" sz="20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Toán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5" grpId="0" animBg="1" autoUpdateAnimBg="0"/>
      <p:bldP spid="20556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Group 2"/>
          <p:cNvGraphicFramePr>
            <a:graphicFrameLocks noGrp="1"/>
          </p:cNvGraphicFramePr>
          <p:nvPr>
            <p:ph idx="1"/>
          </p:nvPr>
        </p:nvGraphicFramePr>
        <p:xfrm>
          <a:off x="107950" y="1524000"/>
          <a:ext cx="8915400" cy="4829175"/>
        </p:xfrm>
        <a:graphic>
          <a:graphicData uri="http://schemas.openxmlformats.org/drawingml/2006/table">
            <a:tbl>
              <a:tblPr/>
              <a:tblGrid>
                <a:gridCol w="1073150"/>
                <a:gridCol w="954088"/>
                <a:gridCol w="933450"/>
                <a:gridCol w="849312"/>
                <a:gridCol w="1035050"/>
                <a:gridCol w="4070350"/>
              </a:tblGrid>
              <a:tr h="6096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Hàng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Viết số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Đọc số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Nghìn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Trăm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Chục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Đơn vị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Hai ngh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ìn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2700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Hai nghìn bảy trăm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614" name="Rectangle 62"/>
          <p:cNvSpPr>
            <a:spLocks noGrp="1" noRot="1" noChangeArrowheads="1"/>
          </p:cNvSpPr>
          <p:nvPr>
            <p:ph type="title"/>
          </p:nvPr>
        </p:nvSpPr>
        <p:spPr>
          <a:xfrm>
            <a:off x="301625" y="304800"/>
            <a:ext cx="8540750" cy="1600200"/>
          </a:xfrm>
        </p:spPr>
        <p:txBody>
          <a:bodyPr/>
          <a:lstStyle/>
          <a:p>
            <a:pPr marL="342900" indent="-342900" algn="l" eaLnBrk="1" hangingPunct="1"/>
            <a:r>
              <a:rPr lang="en-US" sz="3200" smtClean="0">
                <a:latin typeface="Arial" charset="0"/>
              </a:rPr>
              <a:t>các số có bốn chữ số (tiếp theo)</a:t>
            </a:r>
            <a:br>
              <a:rPr lang="en-US" sz="3200" smtClean="0">
                <a:latin typeface="Arial" charset="0"/>
              </a:rPr>
            </a:br>
            <a:endParaRPr lang="en-US" sz="2000" b="1" u="sng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3615" name="Group 63"/>
          <p:cNvGraphicFramePr>
            <a:graphicFrameLocks noGrp="1"/>
          </p:cNvGraphicFramePr>
          <p:nvPr/>
        </p:nvGraphicFramePr>
        <p:xfrm>
          <a:off x="98425" y="4114800"/>
          <a:ext cx="3810000" cy="533400"/>
        </p:xfrm>
        <a:graphic>
          <a:graphicData uri="http://schemas.openxmlformats.org/drawingml/2006/table">
            <a:tbl>
              <a:tblPr/>
              <a:tblGrid>
                <a:gridCol w="1066800"/>
                <a:gridCol w="990600"/>
                <a:gridCol w="914400"/>
                <a:gridCol w="8382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</a:tbl>
          </a:graphicData>
        </a:graphic>
      </p:graphicFrame>
      <p:sp>
        <p:nvSpPr>
          <p:cNvPr id="23627" name="Rectangle 75"/>
          <p:cNvSpPr>
            <a:spLocks noChangeArrowheads="1"/>
          </p:cNvSpPr>
          <p:nvPr/>
        </p:nvSpPr>
        <p:spPr bwMode="auto">
          <a:xfrm>
            <a:off x="3962400" y="4222750"/>
            <a:ext cx="914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0000"/>
                </a:solidFill>
                <a:latin typeface="Arial" charset="0"/>
              </a:rPr>
              <a:t>2750</a:t>
            </a:r>
          </a:p>
        </p:txBody>
      </p:sp>
      <p:sp>
        <p:nvSpPr>
          <p:cNvPr id="23628" name="Rectangle 76"/>
          <p:cNvSpPr>
            <a:spLocks noChangeArrowheads="1"/>
          </p:cNvSpPr>
          <p:nvPr/>
        </p:nvSpPr>
        <p:spPr bwMode="auto">
          <a:xfrm>
            <a:off x="6016625" y="4222750"/>
            <a:ext cx="1733550" cy="2984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FF00"/>
                </a:solidFill>
                <a:latin typeface="Arial" charset="0"/>
              </a:rPr>
              <a:t>Hai nghìn bảy trăm năm mươi</a:t>
            </a:r>
          </a:p>
        </p:txBody>
      </p:sp>
      <p:sp>
        <p:nvSpPr>
          <p:cNvPr id="23629" name="Rectangle 77"/>
          <p:cNvSpPr>
            <a:spLocks noRot="1" noChangeArrowheads="1"/>
          </p:cNvSpPr>
          <p:nvPr/>
        </p:nvSpPr>
        <p:spPr bwMode="auto">
          <a:xfrm>
            <a:off x="301625" y="-24765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20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0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0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Môn :</a:t>
            </a:r>
            <a:r>
              <a:rPr lang="en-US" sz="20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Toán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27" grpId="0" animBg="1"/>
      <p:bldP spid="236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655" name="Group 79"/>
          <p:cNvGraphicFramePr>
            <a:graphicFrameLocks noGrp="1"/>
          </p:cNvGraphicFramePr>
          <p:nvPr>
            <p:ph idx="1"/>
          </p:nvPr>
        </p:nvGraphicFramePr>
        <p:xfrm>
          <a:off x="107950" y="1524000"/>
          <a:ext cx="8915400" cy="4829175"/>
        </p:xfrm>
        <a:graphic>
          <a:graphicData uri="http://schemas.openxmlformats.org/drawingml/2006/table">
            <a:tbl>
              <a:tblPr/>
              <a:tblGrid>
                <a:gridCol w="1073150"/>
                <a:gridCol w="954088"/>
                <a:gridCol w="933450"/>
                <a:gridCol w="849312"/>
                <a:gridCol w="1035050"/>
                <a:gridCol w="4070350"/>
              </a:tblGrid>
              <a:tr h="6096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Hàng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Viết số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Đọc số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Nghìn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Trăm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Chục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Đơn vị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Hai ngh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ìn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2700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Hai nghìn bảy trăm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2750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Hai nghìn bảy trăm năm mươi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38" name="Rectangle 62"/>
          <p:cNvSpPr>
            <a:spLocks noGrp="1" noRot="1" noChangeArrowheads="1"/>
          </p:cNvSpPr>
          <p:nvPr>
            <p:ph type="title"/>
          </p:nvPr>
        </p:nvSpPr>
        <p:spPr>
          <a:xfrm>
            <a:off x="301625" y="304800"/>
            <a:ext cx="8540750" cy="1600200"/>
          </a:xfrm>
        </p:spPr>
        <p:txBody>
          <a:bodyPr/>
          <a:lstStyle/>
          <a:p>
            <a:pPr marL="342900" indent="-342900" algn="l" eaLnBrk="1" hangingPunct="1"/>
            <a:r>
              <a:rPr lang="en-US" sz="3200" smtClean="0">
                <a:latin typeface="Arial" charset="0"/>
              </a:rPr>
              <a:t>các số có bốn chữ số (tiếp theo)</a:t>
            </a:r>
            <a:br>
              <a:rPr lang="en-US" sz="3200" smtClean="0">
                <a:latin typeface="Arial" charset="0"/>
              </a:rPr>
            </a:br>
            <a:endParaRPr lang="en-US" sz="2000" b="1" u="sng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4639" name="Group 63"/>
          <p:cNvGraphicFramePr>
            <a:graphicFrameLocks noGrp="1"/>
          </p:cNvGraphicFramePr>
          <p:nvPr/>
        </p:nvGraphicFramePr>
        <p:xfrm>
          <a:off x="98425" y="4648200"/>
          <a:ext cx="3810000" cy="533400"/>
        </p:xfrm>
        <a:graphic>
          <a:graphicData uri="http://schemas.openxmlformats.org/drawingml/2006/table">
            <a:tbl>
              <a:tblPr/>
              <a:tblGrid>
                <a:gridCol w="1066800"/>
                <a:gridCol w="990600"/>
                <a:gridCol w="914400"/>
                <a:gridCol w="8382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</a:tbl>
          </a:graphicData>
        </a:graphic>
      </p:graphicFrame>
      <p:sp>
        <p:nvSpPr>
          <p:cNvPr id="24651" name="Rectangle 75"/>
          <p:cNvSpPr>
            <a:spLocks noChangeArrowheads="1"/>
          </p:cNvSpPr>
          <p:nvPr/>
        </p:nvSpPr>
        <p:spPr bwMode="auto">
          <a:xfrm>
            <a:off x="3962400" y="4778375"/>
            <a:ext cx="914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0000"/>
                </a:solidFill>
                <a:latin typeface="Arial" charset="0"/>
              </a:rPr>
              <a:t>2020</a:t>
            </a:r>
          </a:p>
        </p:txBody>
      </p:sp>
      <p:sp>
        <p:nvSpPr>
          <p:cNvPr id="24652" name="Rectangle 76"/>
          <p:cNvSpPr>
            <a:spLocks noChangeArrowheads="1"/>
          </p:cNvSpPr>
          <p:nvPr/>
        </p:nvSpPr>
        <p:spPr bwMode="auto">
          <a:xfrm>
            <a:off x="6083300" y="4806950"/>
            <a:ext cx="1733550" cy="2984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FF00"/>
                </a:solidFill>
                <a:latin typeface="Arial" charset="0"/>
              </a:rPr>
              <a:t>Hai nghìn không trăm hai mươi</a:t>
            </a:r>
          </a:p>
        </p:txBody>
      </p:sp>
      <p:sp>
        <p:nvSpPr>
          <p:cNvPr id="24656" name="Rectangle 80"/>
          <p:cNvSpPr>
            <a:spLocks noRot="1" noChangeArrowheads="1"/>
          </p:cNvSpPr>
          <p:nvPr/>
        </p:nvSpPr>
        <p:spPr bwMode="auto">
          <a:xfrm>
            <a:off x="301625" y="-24765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20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0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0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Môn :</a:t>
            </a:r>
            <a:r>
              <a:rPr lang="en-US" sz="20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Toán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51" grpId="0" animBg="1"/>
      <p:bldP spid="2465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80" name="Group 80"/>
          <p:cNvGraphicFramePr>
            <a:graphicFrameLocks noGrp="1"/>
          </p:cNvGraphicFramePr>
          <p:nvPr>
            <p:ph idx="1"/>
          </p:nvPr>
        </p:nvGraphicFramePr>
        <p:xfrm>
          <a:off x="107950" y="1524000"/>
          <a:ext cx="8915400" cy="4765675"/>
        </p:xfrm>
        <a:graphic>
          <a:graphicData uri="http://schemas.openxmlformats.org/drawingml/2006/table">
            <a:tbl>
              <a:tblPr/>
              <a:tblGrid>
                <a:gridCol w="1073150"/>
                <a:gridCol w="954088"/>
                <a:gridCol w="933450"/>
                <a:gridCol w="849312"/>
                <a:gridCol w="1035050"/>
                <a:gridCol w="4070350"/>
              </a:tblGrid>
              <a:tr h="6096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Hàng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Viết số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Đọc số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Nghìn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Trăm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Chục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Đơn vị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2000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Hai ngh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ìn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2700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Hai nghìn bảy trăm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2750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Hai nghìn bảy trăm năm mươi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Hai nghìn không trăm hai mươi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62" name="Rectangle 62"/>
          <p:cNvSpPr>
            <a:spLocks noGrp="1" noRot="1" noChangeArrowheads="1"/>
          </p:cNvSpPr>
          <p:nvPr>
            <p:ph type="title"/>
          </p:nvPr>
        </p:nvSpPr>
        <p:spPr>
          <a:xfrm>
            <a:off x="301625" y="342900"/>
            <a:ext cx="8540750" cy="1600200"/>
          </a:xfrm>
        </p:spPr>
        <p:txBody>
          <a:bodyPr/>
          <a:lstStyle/>
          <a:p>
            <a:pPr marL="342900" indent="-342900" algn="l" eaLnBrk="1" hangingPunct="1"/>
            <a:r>
              <a:rPr lang="en-US" sz="3200" smtClean="0">
                <a:latin typeface="Arial" charset="0"/>
              </a:rPr>
              <a:t>các số có bốn chữ số (tiếp theo)</a:t>
            </a:r>
            <a:br>
              <a:rPr lang="en-US" sz="3200" smtClean="0">
                <a:latin typeface="Arial" charset="0"/>
              </a:rPr>
            </a:br>
            <a:endParaRPr lang="en-US" sz="2000" b="1" u="sng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5681" name="Group 81"/>
          <p:cNvGraphicFramePr>
            <a:graphicFrameLocks noGrp="1"/>
          </p:cNvGraphicFramePr>
          <p:nvPr/>
        </p:nvGraphicFramePr>
        <p:xfrm>
          <a:off x="98425" y="5181600"/>
          <a:ext cx="3810000" cy="533400"/>
        </p:xfrm>
        <a:graphic>
          <a:graphicData uri="http://schemas.openxmlformats.org/drawingml/2006/table">
            <a:tbl>
              <a:tblPr/>
              <a:tblGrid>
                <a:gridCol w="1066800"/>
                <a:gridCol w="990600"/>
                <a:gridCol w="914400"/>
                <a:gridCol w="8382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</a:tbl>
          </a:graphicData>
        </a:graphic>
      </p:graphicFrame>
      <p:sp>
        <p:nvSpPr>
          <p:cNvPr id="25675" name="Rectangle 75"/>
          <p:cNvSpPr>
            <a:spLocks noChangeArrowheads="1"/>
          </p:cNvSpPr>
          <p:nvPr/>
        </p:nvSpPr>
        <p:spPr bwMode="auto">
          <a:xfrm>
            <a:off x="3962400" y="5289550"/>
            <a:ext cx="914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0000"/>
                </a:solidFill>
                <a:latin typeface="Arial" charset="0"/>
              </a:rPr>
              <a:t>2402</a:t>
            </a:r>
          </a:p>
        </p:txBody>
      </p:sp>
      <p:sp>
        <p:nvSpPr>
          <p:cNvPr id="25676" name="Rectangle 76"/>
          <p:cNvSpPr>
            <a:spLocks noChangeArrowheads="1"/>
          </p:cNvSpPr>
          <p:nvPr/>
        </p:nvSpPr>
        <p:spPr bwMode="auto">
          <a:xfrm>
            <a:off x="5905500" y="5318125"/>
            <a:ext cx="1733550" cy="2984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FF00"/>
                </a:solidFill>
                <a:latin typeface="Arial" charset="0"/>
              </a:rPr>
              <a:t>Hai nghìn bốn trăm linh hai </a:t>
            </a:r>
          </a:p>
        </p:txBody>
      </p:sp>
      <p:sp>
        <p:nvSpPr>
          <p:cNvPr id="25682" name="Rectangle 82"/>
          <p:cNvSpPr>
            <a:spLocks noRot="1" noChangeArrowheads="1"/>
          </p:cNvSpPr>
          <p:nvPr/>
        </p:nvSpPr>
        <p:spPr bwMode="auto">
          <a:xfrm>
            <a:off x="301625" y="-24765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20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0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0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Môn :</a:t>
            </a:r>
            <a:r>
              <a:rPr lang="en-US" sz="20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Toán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75" grpId="0" animBg="1" autoUpdateAnimBg="0"/>
      <p:bldP spid="25676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702" name="Group 78"/>
          <p:cNvGraphicFramePr>
            <a:graphicFrameLocks noGrp="1"/>
          </p:cNvGraphicFramePr>
          <p:nvPr>
            <p:ph idx="1"/>
          </p:nvPr>
        </p:nvGraphicFramePr>
        <p:xfrm>
          <a:off x="107950" y="1524000"/>
          <a:ext cx="8915400" cy="4767263"/>
        </p:xfrm>
        <a:graphic>
          <a:graphicData uri="http://schemas.openxmlformats.org/drawingml/2006/table">
            <a:tbl>
              <a:tblPr/>
              <a:tblGrid>
                <a:gridCol w="1073150"/>
                <a:gridCol w="954088"/>
                <a:gridCol w="933450"/>
                <a:gridCol w="849312"/>
                <a:gridCol w="1035050"/>
                <a:gridCol w="4070350"/>
              </a:tblGrid>
              <a:tr h="6096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Hàng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Viết số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Đọc số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Nghìn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Trăm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Chục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Đơn vị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2000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Hai ngh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ìn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2700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Hai nghìn bảy trăm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2750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Hai nghìn bảy trăm năm mươi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Hai nghìn không trăm hai mươi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2402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Hai nghìn bốn trăm linh hai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86" name="Rectangle 62"/>
          <p:cNvSpPr>
            <a:spLocks noGrp="1" noRot="1" noChangeArrowheads="1"/>
          </p:cNvSpPr>
          <p:nvPr>
            <p:ph type="title"/>
          </p:nvPr>
        </p:nvSpPr>
        <p:spPr>
          <a:xfrm>
            <a:off x="301625" y="304800"/>
            <a:ext cx="8540750" cy="1600200"/>
          </a:xfrm>
        </p:spPr>
        <p:txBody>
          <a:bodyPr/>
          <a:lstStyle/>
          <a:p>
            <a:pPr marL="342900" indent="-342900" algn="l" eaLnBrk="1" hangingPunct="1"/>
            <a:r>
              <a:rPr lang="en-US" sz="3200" smtClean="0">
                <a:latin typeface="Arial" charset="0"/>
              </a:rPr>
              <a:t>các số có bốn chữ số (tiếp theo)</a:t>
            </a:r>
            <a:br>
              <a:rPr lang="en-US" sz="3200" smtClean="0">
                <a:latin typeface="Arial" charset="0"/>
              </a:rPr>
            </a:br>
            <a:endParaRPr lang="en-US" sz="2000" b="1" u="sng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6703" name="Group 79"/>
          <p:cNvGraphicFramePr>
            <a:graphicFrameLocks noGrp="1"/>
          </p:cNvGraphicFramePr>
          <p:nvPr/>
        </p:nvGraphicFramePr>
        <p:xfrm>
          <a:off x="98425" y="5715000"/>
          <a:ext cx="3810000" cy="609600"/>
        </p:xfrm>
        <a:graphic>
          <a:graphicData uri="http://schemas.openxmlformats.org/drawingml/2006/table">
            <a:tbl>
              <a:tblPr/>
              <a:tblGrid>
                <a:gridCol w="1066800"/>
                <a:gridCol w="990600"/>
                <a:gridCol w="914400"/>
                <a:gridCol w="8382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</a:tbl>
          </a:graphicData>
        </a:graphic>
      </p:graphicFrame>
      <p:sp>
        <p:nvSpPr>
          <p:cNvPr id="26699" name="Rectangle 75"/>
          <p:cNvSpPr>
            <a:spLocks noChangeArrowheads="1"/>
          </p:cNvSpPr>
          <p:nvPr/>
        </p:nvSpPr>
        <p:spPr bwMode="auto">
          <a:xfrm>
            <a:off x="3962400" y="5822950"/>
            <a:ext cx="914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0000"/>
                </a:solidFill>
                <a:latin typeface="Arial" charset="0"/>
              </a:rPr>
              <a:t>2005</a:t>
            </a:r>
          </a:p>
        </p:txBody>
      </p:sp>
      <p:sp>
        <p:nvSpPr>
          <p:cNvPr id="26700" name="Rectangle 76"/>
          <p:cNvSpPr>
            <a:spLocks noChangeArrowheads="1"/>
          </p:cNvSpPr>
          <p:nvPr/>
        </p:nvSpPr>
        <p:spPr bwMode="auto">
          <a:xfrm>
            <a:off x="6127750" y="5829300"/>
            <a:ext cx="1733550" cy="2984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FF00"/>
                </a:solidFill>
                <a:latin typeface="Arial" charset="0"/>
              </a:rPr>
              <a:t>Hai nghìn không trăm linh năm </a:t>
            </a:r>
          </a:p>
        </p:txBody>
      </p:sp>
      <p:sp>
        <p:nvSpPr>
          <p:cNvPr id="26704" name="Rectangle 80"/>
          <p:cNvSpPr>
            <a:spLocks noRot="1" noChangeArrowheads="1"/>
          </p:cNvSpPr>
          <p:nvPr/>
        </p:nvSpPr>
        <p:spPr bwMode="auto">
          <a:xfrm>
            <a:off x="301625" y="-24765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20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0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0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Môn :</a:t>
            </a:r>
            <a:r>
              <a:rPr lang="en-US" sz="20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Toán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99" grpId="0" animBg="1" autoUpdateAnimBg="0"/>
      <p:bldP spid="26700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34" name="Rectangle 62"/>
          <p:cNvSpPr>
            <a:spLocks noGrp="1" noRot="1" noChangeArrowheads="1"/>
          </p:cNvSpPr>
          <p:nvPr>
            <p:ph type="title"/>
          </p:nvPr>
        </p:nvSpPr>
        <p:spPr>
          <a:xfrm>
            <a:off x="301625" y="558800"/>
            <a:ext cx="8540750" cy="1143000"/>
          </a:xfrm>
        </p:spPr>
        <p:txBody>
          <a:bodyPr/>
          <a:lstStyle/>
          <a:p>
            <a:pPr marL="342900" indent="-342900" algn="l" eaLnBrk="1" hangingPunct="1"/>
            <a:r>
              <a:rPr lang="en-US" sz="3600" smtClean="0">
                <a:latin typeface="Arial" charset="0"/>
              </a:rPr>
              <a:t>các số có bốn chữ số (tiếp theo)</a:t>
            </a:r>
            <a:br>
              <a:rPr lang="en-US" sz="3600" smtClean="0">
                <a:latin typeface="Arial" charset="0"/>
              </a:rPr>
            </a:br>
            <a:endParaRPr lang="en-US" sz="2400" b="1" u="sng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8782" name="Group 110"/>
          <p:cNvGraphicFramePr>
            <a:graphicFrameLocks noGrp="1"/>
          </p:cNvGraphicFramePr>
          <p:nvPr>
            <p:ph sz="half" idx="1"/>
          </p:nvPr>
        </p:nvGraphicFramePr>
        <p:xfrm>
          <a:off x="0" y="1600200"/>
          <a:ext cx="9144000" cy="4721225"/>
        </p:xfrm>
        <a:graphic>
          <a:graphicData uri="http://schemas.openxmlformats.org/drawingml/2006/table">
            <a:tbl>
              <a:tblPr/>
              <a:tblGrid>
                <a:gridCol w="1100138"/>
                <a:gridCol w="981075"/>
                <a:gridCol w="954087"/>
                <a:gridCol w="839788"/>
                <a:gridCol w="1093787"/>
                <a:gridCol w="4175125"/>
              </a:tblGrid>
              <a:tr h="5207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Hàng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Viết số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Đọc số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50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Nghìn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Trăm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Chục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Đơn vị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2000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Hai ngh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ìn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2700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Hai nghìn bảy trăm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2750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Hai nghìn bảy trăm năm mươi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Hai nghìn không trăm hai mươi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2402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Hai nghìn bốn trăm linh hai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2005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Hai nghìn không trăm linh năm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8758" name="Rectangle 86"/>
          <p:cNvSpPr>
            <a:spLocks noRot="1" noChangeArrowheads="1"/>
          </p:cNvSpPr>
          <p:nvPr/>
        </p:nvSpPr>
        <p:spPr bwMode="auto">
          <a:xfrm>
            <a:off x="301625" y="-2667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24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4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4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Môn :</a:t>
            </a:r>
            <a:r>
              <a:rPr lang="en-US" sz="24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Toán 3</a:t>
            </a:r>
          </a:p>
        </p:txBody>
      </p:sp>
      <p:graphicFrame>
        <p:nvGraphicFramePr>
          <p:cNvPr id="28759" name="Group 87"/>
          <p:cNvGraphicFramePr>
            <a:graphicFrameLocks noGrp="1"/>
          </p:cNvGraphicFramePr>
          <p:nvPr>
            <p:ph sz="half" idx="2"/>
          </p:nvPr>
        </p:nvGraphicFramePr>
        <p:xfrm>
          <a:off x="98425" y="4605338"/>
          <a:ext cx="3733800" cy="533400"/>
        </p:xfrm>
        <a:graphic>
          <a:graphicData uri="http://schemas.openxmlformats.org/drawingml/2006/table">
            <a:tbl>
              <a:tblPr/>
              <a:tblGrid>
                <a:gridCol w="1046163"/>
                <a:gridCol w="969962"/>
                <a:gridCol w="896938"/>
                <a:gridCol w="820737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</a:tbl>
          </a:graphicData>
        </a:graphic>
      </p:graphicFrame>
      <p:sp>
        <p:nvSpPr>
          <p:cNvPr id="28753" name="Rectangle 81"/>
          <p:cNvSpPr>
            <a:spLocks noChangeArrowheads="1"/>
          </p:cNvSpPr>
          <p:nvPr/>
        </p:nvSpPr>
        <p:spPr bwMode="auto">
          <a:xfrm>
            <a:off x="3027363" y="4627563"/>
            <a:ext cx="838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  <p:sp>
        <p:nvSpPr>
          <p:cNvPr id="28778" name="Rectangle 106"/>
          <p:cNvSpPr>
            <a:spLocks noChangeArrowheads="1"/>
          </p:cNvSpPr>
          <p:nvPr/>
        </p:nvSpPr>
        <p:spPr bwMode="auto">
          <a:xfrm>
            <a:off x="1108075" y="4614863"/>
            <a:ext cx="990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8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53" grpId="0" animBg="1"/>
      <p:bldP spid="2877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558800"/>
            <a:ext cx="8540750" cy="1143000"/>
          </a:xfrm>
        </p:spPr>
        <p:txBody>
          <a:bodyPr/>
          <a:lstStyle/>
          <a:p>
            <a:pPr marL="342900" indent="-342900" algn="l" eaLnBrk="1" hangingPunct="1"/>
            <a:r>
              <a:rPr lang="en-US" sz="3600" smtClean="0">
                <a:latin typeface="Arial" charset="0"/>
              </a:rPr>
              <a:t>các số có bốn chữ số (tiếp theo)</a:t>
            </a:r>
            <a:br>
              <a:rPr lang="en-US" sz="3600" smtClean="0">
                <a:latin typeface="Arial" charset="0"/>
              </a:rPr>
            </a:br>
            <a:endParaRPr lang="en-US" sz="2400" b="1" u="sng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45059" name="Group 3"/>
          <p:cNvGraphicFramePr>
            <a:graphicFrameLocks noGrp="1"/>
          </p:cNvGraphicFramePr>
          <p:nvPr>
            <p:ph sz="half" idx="1"/>
          </p:nvPr>
        </p:nvGraphicFramePr>
        <p:xfrm>
          <a:off x="0" y="1600200"/>
          <a:ext cx="9144000" cy="4721225"/>
        </p:xfrm>
        <a:graphic>
          <a:graphicData uri="http://schemas.openxmlformats.org/drawingml/2006/table">
            <a:tbl>
              <a:tblPr/>
              <a:tblGrid>
                <a:gridCol w="1100138"/>
                <a:gridCol w="981075"/>
                <a:gridCol w="954087"/>
                <a:gridCol w="839788"/>
                <a:gridCol w="1093787"/>
                <a:gridCol w="4175125"/>
              </a:tblGrid>
              <a:tr h="5207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Hàng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Viết số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Đọc số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50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Nghìn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Trăm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Chục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Đơn vị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2000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Hai ngh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ìn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2700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Hai nghìn bảy trăm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2750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Hai nghìn bảy trăm năm mươi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Hai nghìn không trăm hai mươi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2402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Hai nghìn bốn trăm linh hai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2005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Hai nghìn không trăm linh năm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5119" name="Rectangle 63"/>
          <p:cNvSpPr>
            <a:spLocks noRot="1" noChangeArrowheads="1"/>
          </p:cNvSpPr>
          <p:nvPr/>
        </p:nvSpPr>
        <p:spPr bwMode="auto">
          <a:xfrm>
            <a:off x="301625" y="-2667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24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4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4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Môn :</a:t>
            </a:r>
            <a:r>
              <a:rPr lang="en-US" sz="24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Toán 3</a:t>
            </a:r>
          </a:p>
        </p:txBody>
      </p:sp>
      <p:graphicFrame>
        <p:nvGraphicFramePr>
          <p:cNvPr id="45134" name="Group 78"/>
          <p:cNvGraphicFramePr>
            <a:graphicFrameLocks noGrp="1"/>
          </p:cNvGraphicFramePr>
          <p:nvPr>
            <p:ph sz="half" idx="2"/>
          </p:nvPr>
        </p:nvGraphicFramePr>
        <p:xfrm>
          <a:off x="0" y="5141913"/>
          <a:ext cx="3832225" cy="533400"/>
        </p:xfrm>
        <a:graphic>
          <a:graphicData uri="http://schemas.openxmlformats.org/drawingml/2006/table">
            <a:tbl>
              <a:tblPr/>
              <a:tblGrid>
                <a:gridCol w="1073150"/>
                <a:gridCol w="996950"/>
                <a:gridCol w="977900"/>
                <a:gridCol w="784225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</a:tbl>
          </a:graphicData>
        </a:graphic>
      </p:graphicFrame>
      <p:sp>
        <p:nvSpPr>
          <p:cNvPr id="45132" name="Rectangle 76"/>
          <p:cNvSpPr>
            <a:spLocks noChangeArrowheads="1"/>
          </p:cNvSpPr>
          <p:nvPr/>
        </p:nvSpPr>
        <p:spPr bwMode="auto">
          <a:xfrm>
            <a:off x="2078038" y="5122863"/>
            <a:ext cx="949325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32" grpId="0" animBg="1"/>
    </p:bldLst>
  </p:timing>
</p:sld>
</file>

<file path=ppt/theme/theme1.xml><?xml version="1.0" encoding="utf-8"?>
<a:theme xmlns:a="http://schemas.openxmlformats.org/drawingml/2006/main" name="Compass">
  <a:themeElements>
    <a:clrScheme name="Compass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Compas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443</TotalTime>
  <Words>830</Words>
  <Application>Microsoft PowerPoint</Application>
  <PresentationFormat>On-screen Show (4:3)</PresentationFormat>
  <Paragraphs>428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Tahoma</vt:lpstr>
      <vt:lpstr>Arial</vt:lpstr>
      <vt:lpstr>Wingdings</vt:lpstr>
      <vt:lpstr>Calibri</vt:lpstr>
      <vt:lpstr>Times New Roman</vt:lpstr>
      <vt:lpstr>Compass</vt:lpstr>
      <vt:lpstr>Adobe Photoshop Image</vt:lpstr>
      <vt:lpstr>các số có bốn chữ số (tiếp theo)</vt:lpstr>
      <vt:lpstr>các số có bốn chữ số (tiếp theo) </vt:lpstr>
      <vt:lpstr>các số có bốn chữ số (tiếp theo) </vt:lpstr>
      <vt:lpstr>các số có bốn chữ số (tiếp theo) </vt:lpstr>
      <vt:lpstr>các số có bốn chữ số (tiếp theo) </vt:lpstr>
      <vt:lpstr>các số có bốn chữ số (tiếp theo) </vt:lpstr>
      <vt:lpstr>các số có bốn chữ số (tiếp theo) </vt:lpstr>
      <vt:lpstr>các số có bốn chữ số (tiếp theo) </vt:lpstr>
      <vt:lpstr>các số có bốn chữ số (tiếp theo) </vt:lpstr>
      <vt:lpstr>các số có bốn chữ số (tiếp theo) </vt:lpstr>
      <vt:lpstr>các số có bốn chữ số (tiếp theo)  3. luyện tập </vt:lpstr>
      <vt:lpstr>các số có bốn chữ số (tiếp theo)  3. luyện tập </vt:lpstr>
      <vt:lpstr>các số có bốn chữ số (tiếp theo)  3. luyện tập </vt:lpstr>
      <vt:lpstr>các số có bốn chữ số (tiếp theo)  3. luyện tập </vt:lpstr>
      <vt:lpstr>các số có bốn chữ số (tiếp theo)  3. luyện tập </vt:lpstr>
      <vt:lpstr>các số có bốn chữ số (tiếp theo) 3. luyện tập</vt:lpstr>
      <vt:lpstr>các số có bốn chữ số (tiếp theo) 3. luyện tập</vt:lpstr>
      <vt:lpstr>các số có bốn chữ số (tiếp theo) 3. luyện tập</vt:lpstr>
      <vt:lpstr>các số có bốn chữ số (tiếp theo) 3. luyện tập</vt:lpstr>
      <vt:lpstr>các số có bốn chữ số (tiếp theo)</vt:lpstr>
    </vt:vector>
  </TitlesOfParts>
  <Company>minh phong 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phong</dc:creator>
  <cp:lastModifiedBy>CSTeam</cp:lastModifiedBy>
  <cp:revision>101</cp:revision>
  <dcterms:created xsi:type="dcterms:W3CDTF">2008-01-04T04:02:41Z</dcterms:created>
  <dcterms:modified xsi:type="dcterms:W3CDTF">2016-06-29T10:29:54Z</dcterms:modified>
</cp:coreProperties>
</file>