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4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75" r:id="rId10"/>
    <p:sldId id="276" r:id="rId11"/>
    <p:sldId id="268" r:id="rId12"/>
    <p:sldId id="277" r:id="rId13"/>
    <p:sldId id="278" r:id="rId14"/>
    <p:sldId id="279" r:id="rId15"/>
    <p:sldId id="280" r:id="rId16"/>
    <p:sldId id="269" r:id="rId17"/>
    <p:sldId id="271" r:id="rId18"/>
    <p:sldId id="281" r:id="rId19"/>
    <p:sldId id="282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FF0000"/>
    <a:srgbClr val="00FF00"/>
    <a:srgbClr val="3333FF"/>
    <a:srgbClr val="FF0066"/>
    <a:srgbClr val="FFFF00"/>
    <a:srgbClr val="33CC3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1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1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fld id="{F40E39FD-14B6-4310-8F43-CE71FCE67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93D65-8724-4AFB-9572-8F87F40B5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2CA5B-4A9F-425E-9C0F-7175777D4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FA0AD-8A40-4621-85BC-7E5C37689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129D8-E517-400E-A6F8-F4D83B23F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9F2AD-15AF-4FA4-A22C-E1365D16B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74C09-ACD2-42D9-AFEA-0E794C7B2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50E63-B653-4D52-902C-7124359F7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B0841-17CF-408C-A99C-1422D92AF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FE4BB-3FED-4023-ADB9-4353A1DF3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E8515-D21D-4A17-A102-31DEB3F5D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3013B-37D9-44B3-AAE7-A1A0AF9D5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C32DF-487D-4E16-94DF-B6764E60D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EC13F-6CDB-4D9F-903A-97898553C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15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5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697A7A06-8617-4779-BF93-BECC32D690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9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28650"/>
            <a:ext cx="8540750" cy="11430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dirty="0" err="1" smtClean="0">
                <a:latin typeface="Arial"/>
              </a:rPr>
              <a:t>các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số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có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bốn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chữ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số</a:t>
            </a:r>
            <a:r>
              <a:rPr lang="en-US" sz="3600" dirty="0" smtClean="0">
                <a:latin typeface="Arial"/>
              </a:rPr>
              <a:t> (</a:t>
            </a:r>
            <a:r>
              <a:rPr lang="en-US" sz="3600" dirty="0" err="1" smtClean="0">
                <a:latin typeface="Arial"/>
              </a:rPr>
              <a:t>tiếp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theo</a:t>
            </a:r>
            <a:r>
              <a:rPr lang="en-US" sz="3600" dirty="0" smtClean="0">
                <a:latin typeface="Arial"/>
              </a:rPr>
              <a:t>)</a:t>
            </a:r>
          </a:p>
        </p:txBody>
      </p:sp>
      <p:sp>
        <p:nvSpPr>
          <p:cNvPr id="40965" name="Rectangle 5"/>
          <p:cNvSpPr>
            <a:spLocks noRot="1" noChangeArrowheads="1"/>
          </p:cNvSpPr>
          <p:nvPr/>
        </p:nvSpPr>
        <p:spPr bwMode="auto">
          <a:xfrm>
            <a:off x="454025" y="-952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588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endParaRPr lang="en-US" sz="24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25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143" name="Rectangle 63"/>
          <p:cNvSpPr>
            <a:spLocks noRot="1" noChangeArrowheads="1"/>
          </p:cNvSpPr>
          <p:nvPr/>
        </p:nvSpPr>
        <p:spPr bwMode="auto">
          <a:xfrm>
            <a:off x="301625" y="-2667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graphicFrame>
        <p:nvGraphicFramePr>
          <p:cNvPr id="46158" name="Group 78"/>
          <p:cNvGraphicFramePr>
            <a:graphicFrameLocks noGrp="1"/>
          </p:cNvGraphicFramePr>
          <p:nvPr>
            <p:ph sz="half" idx="2"/>
          </p:nvPr>
        </p:nvGraphicFramePr>
        <p:xfrm>
          <a:off x="0" y="5715000"/>
          <a:ext cx="3832225" cy="609600"/>
        </p:xfrm>
        <a:graphic>
          <a:graphicData uri="http://schemas.openxmlformats.org/drawingml/2006/table">
            <a:tbl>
              <a:tblPr/>
              <a:tblGrid>
                <a:gridCol w="1073150"/>
                <a:gridCol w="996950"/>
                <a:gridCol w="919163"/>
                <a:gridCol w="8429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46156" name="Rectangle 76"/>
          <p:cNvSpPr>
            <a:spLocks noChangeArrowheads="1"/>
          </p:cNvSpPr>
          <p:nvPr/>
        </p:nvSpPr>
        <p:spPr bwMode="auto">
          <a:xfrm>
            <a:off x="2057400" y="5715000"/>
            <a:ext cx="990600" cy="581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46157" name="Rectangle 77"/>
          <p:cNvSpPr>
            <a:spLocks noChangeArrowheads="1"/>
          </p:cNvSpPr>
          <p:nvPr/>
        </p:nvSpPr>
        <p:spPr bwMode="auto">
          <a:xfrm>
            <a:off x="1066800" y="5715000"/>
            <a:ext cx="1066800" cy="595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6" grpId="0" animBg="1" autoUpdateAnimBg="0"/>
      <p:bldP spid="4615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8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477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3200" smtClean="0">
                <a:latin typeface="Arial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  <a:br>
              <a:rPr lang="en-US" sz="2000" b="1" u="sng" smtClean="0">
                <a:solidFill>
                  <a:schemeClr val="tx1"/>
                </a:solidFill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763" name="Rectangle 67"/>
          <p:cNvSpPr>
            <a:spLocks noRot="1" noChangeArrowheads="1"/>
          </p:cNvSpPr>
          <p:nvPr/>
        </p:nvSpPr>
        <p:spPr bwMode="auto">
          <a:xfrm>
            <a:off x="120650" y="1914525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1:</a:t>
            </a:r>
            <a:r>
              <a:rPr lang="en-US" sz="2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các số: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9764" name="Object 68"/>
          <p:cNvGraphicFramePr>
            <a:graphicFrameLocks noChangeAspect="1"/>
          </p:cNvGraphicFramePr>
          <p:nvPr>
            <p:ph idx="1"/>
          </p:nvPr>
        </p:nvGraphicFramePr>
        <p:xfrm>
          <a:off x="9525" y="1295400"/>
          <a:ext cx="850900" cy="914400"/>
        </p:xfrm>
        <a:graphic>
          <a:graphicData uri="http://schemas.openxmlformats.org/presentationml/2006/ole">
            <p:oleObj spid="_x0000_s1026" name="Image" r:id="rId3" imgW="850794" imgH="913963" progId="Photoshop.Image.7">
              <p:embed/>
            </p:oleObj>
          </a:graphicData>
        </a:graphic>
      </p:graphicFrame>
      <p:sp>
        <p:nvSpPr>
          <p:cNvPr id="29767" name="Rectangle 71"/>
          <p:cNvSpPr>
            <a:spLocks noRot="1" noChangeArrowheads="1"/>
          </p:cNvSpPr>
          <p:nvPr/>
        </p:nvSpPr>
        <p:spPr bwMode="auto">
          <a:xfrm>
            <a:off x="3171825" y="2420938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7800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29772" name="Rectangle 76"/>
          <p:cNvSpPr>
            <a:spLocks noRot="1" noChangeArrowheads="1"/>
          </p:cNvSpPr>
          <p:nvPr/>
        </p:nvSpPr>
        <p:spPr bwMode="auto">
          <a:xfrm>
            <a:off x="939800" y="2400300"/>
            <a:ext cx="782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Mẫu: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bảy nghìn tám </a:t>
            </a:r>
            <a:r>
              <a:rPr lang="en-US" sz="28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trăm</a:t>
            </a:r>
          </a:p>
        </p:txBody>
      </p:sp>
      <p:sp>
        <p:nvSpPr>
          <p:cNvPr id="29777" name="Rectangle 81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0509E-7 L -0.1158 0.0968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9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3" grpId="0" build="allAtOnce"/>
      <p:bldP spid="29767" grpId="0"/>
      <p:bldP spid="2976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477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3200" smtClean="0">
                <a:latin typeface="Arial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  <a:br>
              <a:rPr lang="en-US" sz="2000" b="1" u="sng" smtClean="0">
                <a:solidFill>
                  <a:schemeClr val="tx1"/>
                </a:solidFill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07" name="Rectangle 3"/>
          <p:cNvSpPr>
            <a:spLocks noRot="1" noChangeArrowheads="1"/>
          </p:cNvSpPr>
          <p:nvPr/>
        </p:nvSpPr>
        <p:spPr bwMode="auto">
          <a:xfrm>
            <a:off x="120650" y="1914525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1:</a:t>
            </a:r>
            <a:r>
              <a:rPr lang="en-US" sz="2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các số: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9525" y="1295400"/>
          <a:ext cx="850900" cy="914400"/>
        </p:xfrm>
        <a:graphic>
          <a:graphicData uri="http://schemas.openxmlformats.org/presentationml/2006/ole">
            <p:oleObj spid="_x0000_s2050" name="Image" r:id="rId3" imgW="850794" imgH="913963" progId="Photoshop.Image.7">
              <p:embed/>
            </p:oleObj>
          </a:graphicData>
        </a:graphic>
      </p:graphicFrame>
      <p:sp>
        <p:nvSpPr>
          <p:cNvPr id="47109" name="Rectangle 5"/>
          <p:cNvSpPr>
            <a:spLocks noRot="1" noChangeArrowheads="1"/>
          </p:cNvSpPr>
          <p:nvPr/>
        </p:nvSpPr>
        <p:spPr bwMode="auto">
          <a:xfrm>
            <a:off x="2141538" y="3109913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7800 </a:t>
            </a:r>
          </a:p>
        </p:txBody>
      </p:sp>
      <p:sp>
        <p:nvSpPr>
          <p:cNvPr id="47110" name="Rectangle 6"/>
          <p:cNvSpPr>
            <a:spLocks noRot="1" noChangeArrowheads="1"/>
          </p:cNvSpPr>
          <p:nvPr/>
        </p:nvSpPr>
        <p:spPr bwMode="auto">
          <a:xfrm>
            <a:off x="4324350" y="2419350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2460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47114" name="Rectangle 10"/>
          <p:cNvSpPr>
            <a:spLocks noRot="1" noChangeArrowheads="1"/>
          </p:cNvSpPr>
          <p:nvPr/>
        </p:nvSpPr>
        <p:spPr bwMode="auto">
          <a:xfrm>
            <a:off x="939800" y="2400300"/>
            <a:ext cx="721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Mẫu: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bảy nghìn tám trăm.</a:t>
            </a:r>
          </a:p>
        </p:txBody>
      </p:sp>
      <p:sp>
        <p:nvSpPr>
          <p:cNvPr id="47115" name="Rectangle 11"/>
          <p:cNvSpPr>
            <a:spLocks noRot="1" noChangeArrowheads="1"/>
          </p:cNvSpPr>
          <p:nvPr/>
        </p:nvSpPr>
        <p:spPr bwMode="auto">
          <a:xfrm>
            <a:off x="3175" y="3175000"/>
            <a:ext cx="7807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hai nghìn bốn trăm sáu mươi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47119" name="Rectangle 15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0.01803 L -0.4724 0.217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477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3200" smtClean="0">
                <a:latin typeface="Arial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  <a:br>
              <a:rPr lang="en-US" sz="2000" b="1" u="sng" smtClean="0">
                <a:solidFill>
                  <a:schemeClr val="tx1"/>
                </a:solidFill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131" name="Rectangle 3"/>
          <p:cNvSpPr>
            <a:spLocks noRot="1" noChangeArrowheads="1"/>
          </p:cNvSpPr>
          <p:nvPr/>
        </p:nvSpPr>
        <p:spPr bwMode="auto">
          <a:xfrm>
            <a:off x="120650" y="1914525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1:</a:t>
            </a:r>
            <a:r>
              <a:rPr lang="en-US" sz="2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các số: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9525" y="1295400"/>
          <a:ext cx="850900" cy="914400"/>
        </p:xfrm>
        <a:graphic>
          <a:graphicData uri="http://schemas.openxmlformats.org/presentationml/2006/ole">
            <p:oleObj spid="_x0000_s3074" name="Image" r:id="rId3" imgW="850794" imgH="913963" progId="Photoshop.Image.7">
              <p:embed/>
            </p:oleObj>
          </a:graphicData>
        </a:graphic>
      </p:graphicFrame>
      <p:sp>
        <p:nvSpPr>
          <p:cNvPr id="48133" name="Rectangle 5"/>
          <p:cNvSpPr>
            <a:spLocks noRot="1" noChangeArrowheads="1"/>
          </p:cNvSpPr>
          <p:nvPr/>
        </p:nvSpPr>
        <p:spPr bwMode="auto">
          <a:xfrm>
            <a:off x="2141538" y="3109913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7800 </a:t>
            </a:r>
          </a:p>
        </p:txBody>
      </p:sp>
      <p:sp>
        <p:nvSpPr>
          <p:cNvPr id="48135" name="Rectangle 7"/>
          <p:cNvSpPr>
            <a:spLocks noRot="1" noChangeArrowheads="1"/>
          </p:cNvSpPr>
          <p:nvPr/>
        </p:nvSpPr>
        <p:spPr bwMode="auto">
          <a:xfrm>
            <a:off x="5457825" y="2419350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3204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48138" name="Rectangle 10"/>
          <p:cNvSpPr>
            <a:spLocks noRot="1" noChangeArrowheads="1"/>
          </p:cNvSpPr>
          <p:nvPr/>
        </p:nvSpPr>
        <p:spPr bwMode="auto">
          <a:xfrm>
            <a:off x="939800" y="2400300"/>
            <a:ext cx="721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Mẫu: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bảy nghìn tám trăm.</a:t>
            </a:r>
          </a:p>
        </p:txBody>
      </p:sp>
      <p:sp>
        <p:nvSpPr>
          <p:cNvPr id="48139" name="Rectangle 11"/>
          <p:cNvSpPr>
            <a:spLocks noRot="1" noChangeArrowheads="1"/>
          </p:cNvSpPr>
          <p:nvPr/>
        </p:nvSpPr>
        <p:spPr bwMode="auto">
          <a:xfrm>
            <a:off x="3175" y="3175000"/>
            <a:ext cx="7807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2460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hai nghìn bốn trăm sáu mươi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48140" name="Rectangle 12"/>
          <p:cNvSpPr>
            <a:spLocks noRot="1" noChangeArrowheads="1"/>
          </p:cNvSpPr>
          <p:nvPr/>
        </p:nvSpPr>
        <p:spPr bwMode="auto">
          <a:xfrm>
            <a:off x="-22225" y="381635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 nghìn hai trăm linh bốn.</a:t>
            </a:r>
          </a:p>
        </p:txBody>
      </p:sp>
      <p:sp>
        <p:nvSpPr>
          <p:cNvPr id="48143" name="Rectangle 15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6 -0.00601 L -0.59792 0.312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utoUpdateAnimBg="0"/>
      <p:bldP spid="48135" grpId="1"/>
      <p:bldP spid="481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477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3200" smtClean="0">
                <a:latin typeface="Arial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  <a:br>
              <a:rPr lang="en-US" sz="2000" b="1" u="sng" smtClean="0">
                <a:solidFill>
                  <a:schemeClr val="tx1"/>
                </a:solidFill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155" name="Rectangle 3"/>
          <p:cNvSpPr>
            <a:spLocks noRot="1" noChangeArrowheads="1"/>
          </p:cNvSpPr>
          <p:nvPr/>
        </p:nvSpPr>
        <p:spPr bwMode="auto">
          <a:xfrm>
            <a:off x="120650" y="1914525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1:</a:t>
            </a:r>
            <a:r>
              <a:rPr lang="en-US" sz="2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các số: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idx="1"/>
          </p:nvPr>
        </p:nvGraphicFramePr>
        <p:xfrm>
          <a:off x="9525" y="1295400"/>
          <a:ext cx="850900" cy="914400"/>
        </p:xfrm>
        <a:graphic>
          <a:graphicData uri="http://schemas.openxmlformats.org/presentationml/2006/ole">
            <p:oleObj spid="_x0000_s4098" name="Image" r:id="rId3" imgW="850794" imgH="913963" progId="Photoshop.Image.7">
              <p:embed/>
            </p:oleObj>
          </a:graphicData>
        </a:graphic>
      </p:graphicFrame>
      <p:sp>
        <p:nvSpPr>
          <p:cNvPr id="49157" name="Rectangle 5"/>
          <p:cNvSpPr>
            <a:spLocks noRot="1" noChangeArrowheads="1"/>
          </p:cNvSpPr>
          <p:nvPr/>
        </p:nvSpPr>
        <p:spPr bwMode="auto">
          <a:xfrm>
            <a:off x="2141538" y="3109913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7800 </a:t>
            </a:r>
          </a:p>
        </p:txBody>
      </p:sp>
      <p:sp>
        <p:nvSpPr>
          <p:cNvPr id="49159" name="Rectangle 7"/>
          <p:cNvSpPr>
            <a:spLocks noRot="1" noChangeArrowheads="1"/>
          </p:cNvSpPr>
          <p:nvPr/>
        </p:nvSpPr>
        <p:spPr bwMode="auto">
          <a:xfrm>
            <a:off x="6613525" y="2419350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5081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49161" name="Rectangle 9"/>
          <p:cNvSpPr>
            <a:spLocks noRot="1" noChangeArrowheads="1"/>
          </p:cNvSpPr>
          <p:nvPr/>
        </p:nvSpPr>
        <p:spPr bwMode="auto">
          <a:xfrm>
            <a:off x="939800" y="2400300"/>
            <a:ext cx="721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Mẫu: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bảy nghìn tám trăm.</a:t>
            </a:r>
          </a:p>
        </p:txBody>
      </p:sp>
      <p:sp>
        <p:nvSpPr>
          <p:cNvPr id="49162" name="Rectangle 10"/>
          <p:cNvSpPr>
            <a:spLocks noRot="1" noChangeArrowheads="1"/>
          </p:cNvSpPr>
          <p:nvPr/>
        </p:nvSpPr>
        <p:spPr bwMode="auto">
          <a:xfrm>
            <a:off x="3175" y="3175000"/>
            <a:ext cx="7807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2460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hai nghìn bốn trăm sáu mươi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49163" name="Rectangle 11"/>
          <p:cNvSpPr>
            <a:spLocks noRot="1" noChangeArrowheads="1"/>
          </p:cNvSpPr>
          <p:nvPr/>
        </p:nvSpPr>
        <p:spPr bwMode="auto">
          <a:xfrm>
            <a:off x="-22225" y="381635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3204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 nghìn hai trăm linh bốn.</a:t>
            </a:r>
          </a:p>
        </p:txBody>
      </p:sp>
      <p:sp>
        <p:nvSpPr>
          <p:cNvPr id="49164" name="Rectangle 12"/>
          <p:cNvSpPr>
            <a:spLocks noRot="1" noChangeArrowheads="1"/>
          </p:cNvSpPr>
          <p:nvPr/>
        </p:nvSpPr>
        <p:spPr bwMode="auto">
          <a:xfrm>
            <a:off x="0" y="4368800"/>
            <a:ext cx="952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năm nghìn không trăm tám mươi mốt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49166" name="Rectangle 14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-0.00601 L -0.7217 0.390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utoUpdateAnimBg="0"/>
      <p:bldP spid="49159" grpId="1"/>
      <p:bldP spid="491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477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3200" smtClean="0">
                <a:latin typeface="Arial" charset="0"/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  <a:br>
              <a:rPr lang="en-US" sz="2000" b="1" u="sng" smtClean="0">
                <a:solidFill>
                  <a:schemeClr val="tx1"/>
                </a:solidFill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179" name="Rectangle 3"/>
          <p:cNvSpPr>
            <a:spLocks noRot="1" noChangeArrowheads="1"/>
          </p:cNvSpPr>
          <p:nvPr/>
        </p:nvSpPr>
        <p:spPr bwMode="auto">
          <a:xfrm>
            <a:off x="120650" y="1914525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1:</a:t>
            </a:r>
            <a:r>
              <a:rPr lang="en-US" sz="20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các số:</a:t>
            </a:r>
            <a:endParaRPr lang="en-US" sz="20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9525" y="1295400"/>
          <a:ext cx="850900" cy="914400"/>
        </p:xfrm>
        <a:graphic>
          <a:graphicData uri="http://schemas.openxmlformats.org/presentationml/2006/ole">
            <p:oleObj spid="_x0000_s5122" name="Image" r:id="rId3" imgW="850794" imgH="913963" progId="Photoshop.Image.7">
              <p:embed/>
            </p:oleObj>
          </a:graphicData>
        </a:graphic>
      </p:graphicFrame>
      <p:sp>
        <p:nvSpPr>
          <p:cNvPr id="50181" name="Rectangle 5"/>
          <p:cNvSpPr>
            <a:spLocks noRot="1" noChangeArrowheads="1"/>
          </p:cNvSpPr>
          <p:nvPr/>
        </p:nvSpPr>
        <p:spPr bwMode="auto">
          <a:xfrm>
            <a:off x="2141538" y="3109913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7800 </a:t>
            </a:r>
          </a:p>
        </p:txBody>
      </p:sp>
      <p:sp>
        <p:nvSpPr>
          <p:cNvPr id="50183" name="Rectangle 7"/>
          <p:cNvSpPr>
            <a:spLocks noRot="1" noChangeArrowheads="1"/>
          </p:cNvSpPr>
          <p:nvPr/>
        </p:nvSpPr>
        <p:spPr bwMode="auto">
          <a:xfrm>
            <a:off x="7791450" y="2419350"/>
            <a:ext cx="1108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6006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50184" name="Rectangle 8"/>
          <p:cNvSpPr>
            <a:spLocks noRot="1" noChangeArrowheads="1"/>
          </p:cNvSpPr>
          <p:nvPr/>
        </p:nvSpPr>
        <p:spPr bwMode="auto">
          <a:xfrm>
            <a:off x="939800" y="2400300"/>
            <a:ext cx="721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Mẫu: </a:t>
            </a: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bảy nghìn tám trăm.</a:t>
            </a:r>
          </a:p>
        </p:txBody>
      </p:sp>
      <p:sp>
        <p:nvSpPr>
          <p:cNvPr id="50185" name="Rectangle 9"/>
          <p:cNvSpPr>
            <a:spLocks noRot="1" noChangeArrowheads="1"/>
          </p:cNvSpPr>
          <p:nvPr/>
        </p:nvSpPr>
        <p:spPr bwMode="auto">
          <a:xfrm>
            <a:off x="3175" y="3175000"/>
            <a:ext cx="7807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2460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hai nghìn bốn trăm sáu mươi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50186" name="Rectangle 10"/>
          <p:cNvSpPr>
            <a:spLocks noRot="1" noChangeArrowheads="1"/>
          </p:cNvSpPr>
          <p:nvPr/>
        </p:nvSpPr>
        <p:spPr bwMode="auto">
          <a:xfrm>
            <a:off x="-22225" y="381635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3204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 nghìn hai trăm linh bốn.</a:t>
            </a:r>
          </a:p>
        </p:txBody>
      </p:sp>
      <p:sp>
        <p:nvSpPr>
          <p:cNvPr id="50187" name="Rectangle 11"/>
          <p:cNvSpPr>
            <a:spLocks noRot="1" noChangeArrowheads="1"/>
          </p:cNvSpPr>
          <p:nvPr/>
        </p:nvSpPr>
        <p:spPr bwMode="auto">
          <a:xfrm>
            <a:off x="0" y="4368800"/>
            <a:ext cx="952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5081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năm nghìn không trăm tám mươi mốt</a:t>
            </a:r>
            <a:r>
              <a:rPr lang="en-US" sz="2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50188" name="Rectangle 12"/>
          <p:cNvSpPr>
            <a:spLocks noRot="1" noChangeArrowheads="1"/>
          </p:cNvSpPr>
          <p:nvPr/>
        </p:nvSpPr>
        <p:spPr bwMode="auto">
          <a:xfrm>
            <a:off x="-50800" y="4987925"/>
            <a:ext cx="858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đọc là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sáu nghìn không trăm linh sáu.</a:t>
            </a:r>
          </a:p>
        </p:txBody>
      </p:sp>
      <p:sp>
        <p:nvSpPr>
          <p:cNvPr id="50189" name="Rectangle 13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902 L -0.82708 0.476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autoUpdateAnimBg="0"/>
      <p:bldP spid="50183" grpId="1"/>
      <p:bldP spid="501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2865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0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</a:p>
        </p:txBody>
      </p:sp>
      <p:sp>
        <p:nvSpPr>
          <p:cNvPr id="31747" name="Rectangle 3"/>
          <p:cNvSpPr>
            <a:spLocks noRot="1" noChangeArrowheads="1"/>
          </p:cNvSpPr>
          <p:nvPr/>
        </p:nvSpPr>
        <p:spPr bwMode="auto">
          <a:xfrm>
            <a:off x="120650" y="1714500"/>
            <a:ext cx="9023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/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       ?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762000" y="30480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5616</a:t>
            </a:r>
          </a:p>
        </p:txBody>
      </p:sp>
      <p:sp>
        <p:nvSpPr>
          <p:cNvPr id="18437" name="Rectangle 13"/>
          <p:cNvSpPr>
            <a:spLocks noChangeArrowheads="1"/>
          </p:cNvSpPr>
          <p:nvPr/>
        </p:nvSpPr>
        <p:spPr bwMode="auto">
          <a:xfrm>
            <a:off x="1371600" y="236220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SỐ</a:t>
            </a:r>
          </a:p>
        </p:txBody>
      </p:sp>
      <p:sp>
        <p:nvSpPr>
          <p:cNvPr id="18438" name="Text Box 15"/>
          <p:cNvSpPr txBox="1">
            <a:spLocks noChangeArrowheads="1"/>
          </p:cNvSpPr>
          <p:nvPr/>
        </p:nvSpPr>
        <p:spPr bwMode="auto">
          <a:xfrm>
            <a:off x="0" y="2971800"/>
            <a:ext cx="41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a)</a:t>
            </a:r>
          </a:p>
        </p:txBody>
      </p:sp>
      <p:sp>
        <p:nvSpPr>
          <p:cNvPr id="18439" name="Text Box 16"/>
          <p:cNvSpPr txBox="1">
            <a:spLocks noChangeArrowheads="1"/>
          </p:cNvSpPr>
          <p:nvPr/>
        </p:nvSpPr>
        <p:spPr bwMode="auto">
          <a:xfrm>
            <a:off x="-6350" y="4333875"/>
            <a:ext cx="41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b)</a:t>
            </a:r>
          </a:p>
        </p:txBody>
      </p:sp>
      <p:sp>
        <p:nvSpPr>
          <p:cNvPr id="18440" name="Text Box 17"/>
          <p:cNvSpPr txBox="1">
            <a:spLocks noChangeArrowheads="1"/>
          </p:cNvSpPr>
          <p:nvPr/>
        </p:nvSpPr>
        <p:spPr bwMode="auto">
          <a:xfrm>
            <a:off x="-28575" y="5638800"/>
            <a:ext cx="398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c)</a:t>
            </a:r>
          </a:p>
        </p:txBody>
      </p:sp>
      <p:sp>
        <p:nvSpPr>
          <p:cNvPr id="18441" name="Line 18"/>
          <p:cNvSpPr>
            <a:spLocks noChangeShapeType="1"/>
          </p:cNvSpPr>
          <p:nvPr/>
        </p:nvSpPr>
        <p:spPr bwMode="auto">
          <a:xfrm>
            <a:off x="1781175" y="33210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21"/>
          <p:cNvSpPr>
            <a:spLocks noChangeShapeType="1"/>
          </p:cNvSpPr>
          <p:nvPr/>
        </p:nvSpPr>
        <p:spPr bwMode="auto">
          <a:xfrm>
            <a:off x="177165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22"/>
          <p:cNvSpPr>
            <a:spLocks noChangeShapeType="1"/>
          </p:cNvSpPr>
          <p:nvPr/>
        </p:nvSpPr>
        <p:spPr bwMode="auto">
          <a:xfrm>
            <a:off x="7620000" y="5886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23"/>
          <p:cNvSpPr>
            <a:spLocks noChangeShapeType="1"/>
          </p:cNvSpPr>
          <p:nvPr/>
        </p:nvSpPr>
        <p:spPr bwMode="auto">
          <a:xfrm>
            <a:off x="6184900" y="59277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24"/>
          <p:cNvSpPr>
            <a:spLocks noChangeShapeType="1"/>
          </p:cNvSpPr>
          <p:nvPr/>
        </p:nvSpPr>
        <p:spPr bwMode="auto">
          <a:xfrm>
            <a:off x="4724400" y="591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25"/>
          <p:cNvSpPr>
            <a:spLocks noChangeShapeType="1"/>
          </p:cNvSpPr>
          <p:nvPr/>
        </p:nvSpPr>
        <p:spPr bwMode="auto">
          <a:xfrm>
            <a:off x="3200400" y="5895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26"/>
          <p:cNvSpPr>
            <a:spLocks noChangeShapeType="1"/>
          </p:cNvSpPr>
          <p:nvPr/>
        </p:nvSpPr>
        <p:spPr bwMode="auto">
          <a:xfrm>
            <a:off x="1724025" y="58959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27"/>
          <p:cNvSpPr>
            <a:spLocks noChangeShapeType="1"/>
          </p:cNvSpPr>
          <p:nvPr/>
        </p:nvSpPr>
        <p:spPr bwMode="auto">
          <a:xfrm>
            <a:off x="3244850" y="4600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28"/>
          <p:cNvSpPr>
            <a:spLocks noChangeShapeType="1"/>
          </p:cNvSpPr>
          <p:nvPr/>
        </p:nvSpPr>
        <p:spPr bwMode="auto">
          <a:xfrm>
            <a:off x="4670425" y="4610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29"/>
          <p:cNvSpPr>
            <a:spLocks noChangeShapeType="1"/>
          </p:cNvSpPr>
          <p:nvPr/>
        </p:nvSpPr>
        <p:spPr bwMode="auto">
          <a:xfrm>
            <a:off x="6172200" y="4610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30"/>
          <p:cNvSpPr>
            <a:spLocks noChangeShapeType="1"/>
          </p:cNvSpPr>
          <p:nvPr/>
        </p:nvSpPr>
        <p:spPr bwMode="auto">
          <a:xfrm>
            <a:off x="7654925" y="4632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31"/>
          <p:cNvSpPr>
            <a:spLocks noChangeShapeType="1"/>
          </p:cNvSpPr>
          <p:nvPr/>
        </p:nvSpPr>
        <p:spPr bwMode="auto">
          <a:xfrm>
            <a:off x="3267075" y="3340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32"/>
          <p:cNvSpPr>
            <a:spLocks noChangeShapeType="1"/>
          </p:cNvSpPr>
          <p:nvPr/>
        </p:nvSpPr>
        <p:spPr bwMode="auto">
          <a:xfrm>
            <a:off x="47244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33"/>
          <p:cNvSpPr>
            <a:spLocks noChangeShapeType="1"/>
          </p:cNvSpPr>
          <p:nvPr/>
        </p:nvSpPr>
        <p:spPr bwMode="auto">
          <a:xfrm>
            <a:off x="6181725" y="33623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34"/>
          <p:cNvSpPr>
            <a:spLocks noChangeShapeType="1"/>
          </p:cNvSpPr>
          <p:nvPr/>
        </p:nvSpPr>
        <p:spPr bwMode="auto">
          <a:xfrm>
            <a:off x="7651750" y="3365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35"/>
          <p:cNvSpPr>
            <a:spLocks noChangeArrowheads="1"/>
          </p:cNvSpPr>
          <p:nvPr/>
        </p:nvSpPr>
        <p:spPr bwMode="auto">
          <a:xfrm>
            <a:off x="2263775" y="30384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5617</a:t>
            </a:r>
          </a:p>
        </p:txBody>
      </p:sp>
      <p:sp>
        <p:nvSpPr>
          <p:cNvPr id="18457" name="Rectangle 36"/>
          <p:cNvSpPr>
            <a:spLocks noChangeArrowheads="1"/>
          </p:cNvSpPr>
          <p:nvPr/>
        </p:nvSpPr>
        <p:spPr bwMode="auto">
          <a:xfrm>
            <a:off x="749300" y="428625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8009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3733800" y="30480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FF00"/>
                </a:solidFill>
                <a:latin typeface="Arial" charset="0"/>
              </a:rPr>
              <a:t>5618</a:t>
            </a: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5181600" y="3063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FF00"/>
                </a:solidFill>
                <a:latin typeface="Arial" charset="0"/>
              </a:rPr>
              <a:t>5619</a:t>
            </a: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6661150" y="30861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FF00"/>
                </a:solidFill>
                <a:latin typeface="Arial" charset="0"/>
              </a:rPr>
              <a:t>5620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8108950" y="309562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FF00"/>
                </a:solidFill>
                <a:latin typeface="Arial" charset="0"/>
              </a:rPr>
              <a:t>5621</a:t>
            </a:r>
          </a:p>
        </p:txBody>
      </p:sp>
      <p:sp>
        <p:nvSpPr>
          <p:cNvPr id="18462" name="Rectangle 41"/>
          <p:cNvSpPr>
            <a:spLocks noChangeArrowheads="1"/>
          </p:cNvSpPr>
          <p:nvPr/>
        </p:nvSpPr>
        <p:spPr bwMode="auto">
          <a:xfrm>
            <a:off x="2235200" y="43053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8010</a:t>
            </a:r>
          </a:p>
        </p:txBody>
      </p:sp>
      <p:sp>
        <p:nvSpPr>
          <p:cNvPr id="18463" name="Rectangle 42"/>
          <p:cNvSpPr>
            <a:spLocks noChangeArrowheads="1"/>
          </p:cNvSpPr>
          <p:nvPr/>
        </p:nvSpPr>
        <p:spPr bwMode="auto">
          <a:xfrm>
            <a:off x="3721100" y="432435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8011</a:t>
            </a:r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5140325" y="43211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charset="0"/>
              </a:rPr>
              <a:t>8012</a:t>
            </a:r>
          </a:p>
        </p:txBody>
      </p: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6629400" y="4343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charset="0"/>
              </a:rPr>
              <a:t>8013</a:t>
            </a:r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8108950" y="4343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charset="0"/>
              </a:rPr>
              <a:t>8014</a:t>
            </a:r>
          </a:p>
        </p:txBody>
      </p:sp>
      <p:sp>
        <p:nvSpPr>
          <p:cNvPr id="18467" name="Rectangle 46"/>
          <p:cNvSpPr>
            <a:spLocks noChangeArrowheads="1"/>
          </p:cNvSpPr>
          <p:nvPr/>
        </p:nvSpPr>
        <p:spPr bwMode="auto">
          <a:xfrm>
            <a:off x="723900" y="56388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6000</a:t>
            </a:r>
          </a:p>
        </p:txBody>
      </p:sp>
      <p:sp>
        <p:nvSpPr>
          <p:cNvPr id="18468" name="Rectangle 48"/>
          <p:cNvSpPr>
            <a:spLocks noChangeArrowheads="1"/>
          </p:cNvSpPr>
          <p:nvPr/>
        </p:nvSpPr>
        <p:spPr bwMode="auto">
          <a:xfrm>
            <a:off x="2197100" y="5603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6001</a:t>
            </a:r>
          </a:p>
        </p:txBody>
      </p:sp>
      <p:sp>
        <p:nvSpPr>
          <p:cNvPr id="18469" name="Rectangle 49"/>
          <p:cNvSpPr>
            <a:spLocks noChangeArrowheads="1"/>
          </p:cNvSpPr>
          <p:nvPr/>
        </p:nvSpPr>
        <p:spPr bwMode="auto">
          <a:xfrm>
            <a:off x="3689350" y="5603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6002</a:t>
            </a:r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5172075" y="5613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charset="0"/>
              </a:rPr>
              <a:t>6003</a:t>
            </a: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6651625" y="5603875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charset="0"/>
              </a:rPr>
              <a:t>6004</a:t>
            </a: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8108950" y="558165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charset="0"/>
              </a:rPr>
              <a:t>6005</a:t>
            </a:r>
          </a:p>
        </p:txBody>
      </p:sp>
      <p:sp>
        <p:nvSpPr>
          <p:cNvPr id="31797" name="Rectangle 53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9055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4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</a:p>
        </p:txBody>
      </p:sp>
      <p:sp>
        <p:nvSpPr>
          <p:cNvPr id="35843" name="Rectangle 3"/>
          <p:cNvSpPr>
            <a:spLocks noRot="1" noChangeArrowheads="1"/>
          </p:cNvSpPr>
          <p:nvPr/>
        </p:nvSpPr>
        <p:spPr bwMode="auto">
          <a:xfrm>
            <a:off x="0" y="29591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 eaLnBrk="1" hangingPunct="1"/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3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Viết số thích hợp vào chỗ chấm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3000 ; 4000 ; 5000 ; ……..; ……..;…….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0" name="Text Box 41"/>
          <p:cNvSpPr txBox="1">
            <a:spLocks noChangeArrowheads="1"/>
          </p:cNvSpPr>
          <p:nvPr/>
        </p:nvSpPr>
        <p:spPr bwMode="auto">
          <a:xfrm>
            <a:off x="4495800" y="3276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5292725" y="2486025"/>
            <a:ext cx="1322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Arial" charset="0"/>
              </a:rPr>
              <a:t>6000  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5486400" y="30607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Số tròn nghìn</a:t>
            </a:r>
          </a:p>
        </p:txBody>
      </p:sp>
      <p:sp>
        <p:nvSpPr>
          <p:cNvPr id="35888" name="Rectangle 48"/>
          <p:cNvSpPr>
            <a:spLocks noRot="1" noChangeArrowheads="1"/>
          </p:cNvSpPr>
          <p:nvPr/>
        </p:nvSpPr>
        <p:spPr bwMode="auto">
          <a:xfrm>
            <a:off x="454025" y="-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6297613" y="244633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Arial" charset="0"/>
              </a:rPr>
              <a:t>  7000  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7239000" y="247332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Arial" charset="0"/>
              </a:rPr>
              <a:t>   8000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9055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4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</a:p>
        </p:txBody>
      </p:sp>
      <p:sp>
        <p:nvSpPr>
          <p:cNvPr id="51203" name="Rectangle 3"/>
          <p:cNvSpPr>
            <a:spLocks noRot="1" noChangeArrowheads="1"/>
          </p:cNvSpPr>
          <p:nvPr/>
        </p:nvSpPr>
        <p:spPr bwMode="auto">
          <a:xfrm>
            <a:off x="0" y="2670175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 eaLnBrk="1" hangingPunct="1"/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3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Viết số thích hợp vào chỗ chấm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3000 ; 4000 ; 5000 ; ……..; ……..;…….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b) 9000 ; 9100 ; 9200 ; ……..;……….;…….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95800" y="3276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86400" y="2362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Arial" charset="0"/>
              </a:rPr>
              <a:t>6000  7000   8000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334000" y="3657600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9300  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548313" y="2936875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Số tròn nghìn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638800" y="426085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latin typeface="Arial" charset="0"/>
              </a:rPr>
              <a:t>Số tròn trăm</a:t>
            </a:r>
          </a:p>
        </p:txBody>
      </p:sp>
      <p:sp>
        <p:nvSpPr>
          <p:cNvPr id="51211" name="Rectangle 11"/>
          <p:cNvSpPr>
            <a:spLocks noRot="1" noChangeArrowheads="1"/>
          </p:cNvSpPr>
          <p:nvPr/>
        </p:nvSpPr>
        <p:spPr bwMode="auto">
          <a:xfrm>
            <a:off x="454025" y="-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359525" y="3671888"/>
            <a:ext cx="1527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  9400   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312025" y="3651250"/>
            <a:ext cx="160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    9500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9055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2400" b="1" u="sng" smtClean="0">
                <a:solidFill>
                  <a:schemeClr val="tx1"/>
                </a:solidFill>
                <a:latin typeface="Arial" charset="0"/>
              </a:rPr>
              <a:t>. luyện tập</a:t>
            </a:r>
          </a:p>
        </p:txBody>
      </p:sp>
      <p:sp>
        <p:nvSpPr>
          <p:cNvPr id="52227" name="Rectangle 3"/>
          <p:cNvSpPr>
            <a:spLocks noRot="1" noChangeArrowheads="1"/>
          </p:cNvSpPr>
          <p:nvPr/>
        </p:nvSpPr>
        <p:spPr bwMode="auto">
          <a:xfrm>
            <a:off x="0" y="2670175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 eaLnBrk="1" hangingPunct="1"/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 3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Viết số thích hợp vào chỗ chấm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: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3000 ; 4000 ; 5000 ; ……..; ……..;…….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b) 9000 ; 9100 ; 9200 ; ……..;……….;…….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c) 4420 ; 4430 ; 4440 ; ……...;………;…….  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95800" y="3276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532438" y="2362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Arial" charset="0"/>
              </a:rPr>
              <a:t>6000  7000   8000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470525" y="3678238"/>
            <a:ext cx="396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9300   9400    9500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4450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610225" y="28956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Số tròn nghìn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613400" y="54483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Số tròn chục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541963" y="4137025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latin typeface="Arial" charset="0"/>
              </a:rPr>
              <a:t>Số tròn trăm</a:t>
            </a:r>
          </a:p>
        </p:txBody>
      </p:sp>
      <p:sp>
        <p:nvSpPr>
          <p:cNvPr id="52235" name="Rectangle 11"/>
          <p:cNvSpPr>
            <a:spLocks noRot="1" noChangeArrowheads="1"/>
          </p:cNvSpPr>
          <p:nvPr/>
        </p:nvSpPr>
        <p:spPr bwMode="auto">
          <a:xfrm>
            <a:off x="454025" y="-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7680325" y="4953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  4470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6572250" y="4946650"/>
            <a:ext cx="121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Arial" charset="0"/>
              </a:rPr>
              <a:t> 4460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3" grpId="0"/>
      <p:bldP spid="52236" grpId="0"/>
      <p:bldP spid="522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10" name="Group 222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6988" cy="4935538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5037"/>
                <a:gridCol w="849313"/>
                <a:gridCol w="1066800"/>
                <a:gridCol w="403860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71" name="Rectangle 183"/>
          <p:cNvSpPr>
            <a:spLocks noGrp="1" noRot="1" noChangeArrowheads="1"/>
          </p:cNvSpPr>
          <p:nvPr>
            <p:ph type="title"/>
          </p:nvPr>
        </p:nvSpPr>
        <p:spPr>
          <a:xfrm>
            <a:off x="301625" y="304800"/>
            <a:ext cx="8540750" cy="1600200"/>
          </a:xfrm>
        </p:spPr>
        <p:txBody>
          <a:bodyPr/>
          <a:lstStyle/>
          <a:p>
            <a:pPr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endParaRPr lang="en-US" sz="24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2505" name="Group 217"/>
          <p:cNvGraphicFramePr>
            <a:graphicFrameLocks noGrp="1"/>
          </p:cNvGraphicFramePr>
          <p:nvPr/>
        </p:nvGraphicFramePr>
        <p:xfrm>
          <a:off x="98425" y="3101975"/>
          <a:ext cx="3787775" cy="517525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159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12497" name="Rectangle 209"/>
          <p:cNvSpPr>
            <a:spLocks noChangeArrowheads="1"/>
          </p:cNvSpPr>
          <p:nvPr/>
        </p:nvSpPr>
        <p:spPr bwMode="auto">
          <a:xfrm>
            <a:off x="3962400" y="3124200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" charset="0"/>
              </a:rPr>
              <a:t>2000</a:t>
            </a:r>
          </a:p>
        </p:txBody>
      </p:sp>
      <p:sp>
        <p:nvSpPr>
          <p:cNvPr id="12500" name="Rectangle 212"/>
          <p:cNvSpPr>
            <a:spLocks noChangeArrowheads="1"/>
          </p:cNvSpPr>
          <p:nvPr/>
        </p:nvSpPr>
        <p:spPr bwMode="auto">
          <a:xfrm>
            <a:off x="5226050" y="3108325"/>
            <a:ext cx="990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FF00"/>
                </a:solidFill>
                <a:latin typeface="Arial" charset="0"/>
              </a:rPr>
              <a:t>Hai nghìn</a:t>
            </a:r>
          </a:p>
        </p:txBody>
      </p:sp>
      <p:sp>
        <p:nvSpPr>
          <p:cNvPr id="12511" name="Rectangle 223"/>
          <p:cNvSpPr>
            <a:spLocks noRot="1" noChangeArrowheads="1"/>
          </p:cNvSpPr>
          <p:nvPr/>
        </p:nvSpPr>
        <p:spPr bwMode="auto">
          <a:xfrm>
            <a:off x="301625" y="-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7" grpId="0" animBg="1" autoUpdateAnimBg="0"/>
      <p:bldP spid="1250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9530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latin typeface="Arial"/>
              </a:rPr>
              <a:t>các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số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có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bốn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chữ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số</a:t>
            </a:r>
            <a:r>
              <a:rPr lang="en-US" sz="3600" dirty="0" smtClean="0">
                <a:latin typeface="Arial"/>
              </a:rPr>
              <a:t> (</a:t>
            </a:r>
            <a:r>
              <a:rPr lang="en-US" sz="3600" dirty="0" err="1" smtClean="0">
                <a:latin typeface="Arial"/>
              </a:rPr>
              <a:t>tiếp</a:t>
            </a:r>
            <a:r>
              <a:rPr lang="en-US" sz="3600" dirty="0" smtClean="0">
                <a:latin typeface="Arial"/>
              </a:rPr>
              <a:t> </a:t>
            </a:r>
            <a:r>
              <a:rPr lang="en-US" sz="3600" dirty="0" err="1" smtClean="0">
                <a:latin typeface="Arial"/>
              </a:rPr>
              <a:t>theo</a:t>
            </a:r>
            <a:r>
              <a:rPr lang="en-US" sz="3600" dirty="0" smtClean="0">
                <a:latin typeface="Arial"/>
              </a:rPr>
              <a:t>)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14400" y="1600200"/>
            <a:ext cx="8229600" cy="4498975"/>
          </a:xfrm>
        </p:spPr>
        <p:txBody>
          <a:bodyPr/>
          <a:lstStyle/>
          <a:p>
            <a:pPr marL="0" indent="0" eaLnBrk="1" hangingPunct="1"/>
            <a:r>
              <a:rPr lang="en-US" sz="2800" b="1" u="sng" smtClean="0">
                <a:latin typeface="Arial" charset="0"/>
              </a:rPr>
              <a:t>4. Hoạt động nối tiếp:</a:t>
            </a:r>
          </a:p>
          <a:p>
            <a:pPr marL="0" indent="0" eaLnBrk="1" hangingPunct="1"/>
            <a:endParaRPr lang="en-US" u="sng" smtClean="0">
              <a:latin typeface="Arial" charset="0"/>
            </a:endParaRPr>
          </a:p>
        </p:txBody>
      </p:sp>
      <p:sp>
        <p:nvSpPr>
          <p:cNvPr id="36870" name="Rectangle 6"/>
          <p:cNvSpPr>
            <a:spLocks noRot="1" noChangeArrowheads="1"/>
          </p:cNvSpPr>
          <p:nvPr/>
        </p:nvSpPr>
        <p:spPr bwMode="auto">
          <a:xfrm>
            <a:off x="454025" y="-2095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400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</a:t>
            </a: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  <a:r>
              <a:rPr lang="en-US" sz="24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91" name="Group 111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906963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2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04800"/>
            <a:ext cx="8540750" cy="16002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0592" name="Group 112"/>
          <p:cNvGraphicFramePr>
            <a:graphicFrameLocks noGrp="1"/>
          </p:cNvGraphicFramePr>
          <p:nvPr/>
        </p:nvGraphicFramePr>
        <p:xfrm>
          <a:off x="98425" y="3581400"/>
          <a:ext cx="3810000" cy="6096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3962400" y="37338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2700</a:t>
            </a: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5438775" y="373380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Hai nghìn bảy trăm</a:t>
            </a:r>
          </a:p>
        </p:txBody>
      </p:sp>
      <p:sp>
        <p:nvSpPr>
          <p:cNvPr id="20593" name="Rectangle 113"/>
          <p:cNvSpPr>
            <a:spLocks noRot="1" noChangeArrowheads="1"/>
          </p:cNvSpPr>
          <p:nvPr/>
        </p:nvSpPr>
        <p:spPr bwMode="auto">
          <a:xfrm>
            <a:off x="301625" y="-2476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5" grpId="0" animBg="1" autoUpdateAnimBg="0"/>
      <p:bldP spid="2055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829175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4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04800"/>
            <a:ext cx="8540750" cy="16002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3615" name="Group 63"/>
          <p:cNvGraphicFramePr>
            <a:graphicFrameLocks noGrp="1"/>
          </p:cNvGraphicFramePr>
          <p:nvPr/>
        </p:nvGraphicFramePr>
        <p:xfrm>
          <a:off x="98425" y="41148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3627" name="Rectangle 75"/>
          <p:cNvSpPr>
            <a:spLocks noChangeArrowheads="1"/>
          </p:cNvSpPr>
          <p:nvPr/>
        </p:nvSpPr>
        <p:spPr bwMode="auto">
          <a:xfrm>
            <a:off x="3962400" y="42227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2750</a:t>
            </a:r>
          </a:p>
        </p:txBody>
      </p:sp>
      <p:sp>
        <p:nvSpPr>
          <p:cNvPr id="23628" name="Rectangle 76"/>
          <p:cNvSpPr>
            <a:spLocks noChangeArrowheads="1"/>
          </p:cNvSpPr>
          <p:nvPr/>
        </p:nvSpPr>
        <p:spPr bwMode="auto">
          <a:xfrm>
            <a:off x="6016625" y="422275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Hai nghìn bảy trăm năm mươi</a:t>
            </a:r>
          </a:p>
        </p:txBody>
      </p:sp>
      <p:sp>
        <p:nvSpPr>
          <p:cNvPr id="23629" name="Rectangle 77"/>
          <p:cNvSpPr>
            <a:spLocks noRot="1" noChangeArrowheads="1"/>
          </p:cNvSpPr>
          <p:nvPr/>
        </p:nvSpPr>
        <p:spPr bwMode="auto">
          <a:xfrm>
            <a:off x="301625" y="-2476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7" grpId="0" animBg="1"/>
      <p:bldP spid="236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5" name="Group 79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829175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8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04800"/>
            <a:ext cx="8540750" cy="16002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4639" name="Group 63"/>
          <p:cNvGraphicFramePr>
            <a:graphicFrameLocks noGrp="1"/>
          </p:cNvGraphicFramePr>
          <p:nvPr/>
        </p:nvGraphicFramePr>
        <p:xfrm>
          <a:off x="98425" y="46482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4651" name="Rectangle 75"/>
          <p:cNvSpPr>
            <a:spLocks noChangeArrowheads="1"/>
          </p:cNvSpPr>
          <p:nvPr/>
        </p:nvSpPr>
        <p:spPr bwMode="auto">
          <a:xfrm>
            <a:off x="3962400" y="4778375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2020</a:t>
            </a:r>
          </a:p>
        </p:txBody>
      </p:sp>
      <p:sp>
        <p:nvSpPr>
          <p:cNvPr id="24652" name="Rectangle 76"/>
          <p:cNvSpPr>
            <a:spLocks noChangeArrowheads="1"/>
          </p:cNvSpPr>
          <p:nvPr/>
        </p:nvSpPr>
        <p:spPr bwMode="auto">
          <a:xfrm>
            <a:off x="6083300" y="480695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Hai nghìn không trăm hai mươi</a:t>
            </a:r>
          </a:p>
        </p:txBody>
      </p:sp>
      <p:sp>
        <p:nvSpPr>
          <p:cNvPr id="24656" name="Rectangle 80"/>
          <p:cNvSpPr>
            <a:spLocks noRot="1" noChangeArrowheads="1"/>
          </p:cNvSpPr>
          <p:nvPr/>
        </p:nvSpPr>
        <p:spPr bwMode="auto">
          <a:xfrm>
            <a:off x="301625" y="-2476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1" grpId="0" animBg="1"/>
      <p:bldP spid="246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80" name="Group 80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765675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2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42900"/>
            <a:ext cx="8540750" cy="16002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5681" name="Group 81"/>
          <p:cNvGraphicFramePr>
            <a:graphicFrameLocks noGrp="1"/>
          </p:cNvGraphicFramePr>
          <p:nvPr/>
        </p:nvGraphicFramePr>
        <p:xfrm>
          <a:off x="98425" y="5181600"/>
          <a:ext cx="3810000" cy="5334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5675" name="Rectangle 75"/>
          <p:cNvSpPr>
            <a:spLocks noChangeArrowheads="1"/>
          </p:cNvSpPr>
          <p:nvPr/>
        </p:nvSpPr>
        <p:spPr bwMode="auto">
          <a:xfrm>
            <a:off x="3962400" y="52895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2402</a:t>
            </a:r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5905500" y="5318125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Hai nghìn bốn trăm linh hai </a:t>
            </a:r>
          </a:p>
        </p:txBody>
      </p:sp>
      <p:sp>
        <p:nvSpPr>
          <p:cNvPr id="25682" name="Rectangle 82"/>
          <p:cNvSpPr>
            <a:spLocks noRot="1" noChangeArrowheads="1"/>
          </p:cNvSpPr>
          <p:nvPr/>
        </p:nvSpPr>
        <p:spPr bwMode="auto">
          <a:xfrm>
            <a:off x="301625" y="-2476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5" grpId="0" animBg="1" autoUpdateAnimBg="0"/>
      <p:bldP spid="2567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02" name="Group 78"/>
          <p:cNvGraphicFramePr>
            <a:graphicFrameLocks noGrp="1"/>
          </p:cNvGraphicFramePr>
          <p:nvPr>
            <p:ph idx="1"/>
          </p:nvPr>
        </p:nvGraphicFramePr>
        <p:xfrm>
          <a:off x="107950" y="1524000"/>
          <a:ext cx="8915400" cy="4767263"/>
        </p:xfrm>
        <a:graphic>
          <a:graphicData uri="http://schemas.openxmlformats.org/drawingml/2006/table">
            <a:tbl>
              <a:tblPr/>
              <a:tblGrid>
                <a:gridCol w="1073150"/>
                <a:gridCol w="954088"/>
                <a:gridCol w="933450"/>
                <a:gridCol w="849312"/>
                <a:gridCol w="1035050"/>
                <a:gridCol w="4070350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6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04800"/>
            <a:ext cx="8540750" cy="1600200"/>
          </a:xfrm>
        </p:spPr>
        <p:txBody>
          <a:bodyPr/>
          <a:lstStyle/>
          <a:p>
            <a:pPr marL="342900" indent="-342900" algn="l" eaLnBrk="1" hangingPunct="1"/>
            <a:r>
              <a:rPr lang="en-US" sz="3200" smtClean="0">
                <a:latin typeface="Arial" charset="0"/>
              </a:rPr>
              <a:t>các số có bốn chữ số (tiếp theo)</a:t>
            </a:r>
            <a:br>
              <a:rPr lang="en-US" sz="3200" smtClean="0">
                <a:latin typeface="Arial" charset="0"/>
              </a:rPr>
            </a:br>
            <a:endParaRPr lang="en-US" sz="20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6703" name="Group 79"/>
          <p:cNvGraphicFramePr>
            <a:graphicFrameLocks noGrp="1"/>
          </p:cNvGraphicFramePr>
          <p:nvPr/>
        </p:nvGraphicFramePr>
        <p:xfrm>
          <a:off x="98425" y="5715000"/>
          <a:ext cx="3810000" cy="6096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914400"/>
                <a:gridCol w="838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6699" name="Rectangle 75"/>
          <p:cNvSpPr>
            <a:spLocks noChangeArrowheads="1"/>
          </p:cNvSpPr>
          <p:nvPr/>
        </p:nvSpPr>
        <p:spPr bwMode="auto">
          <a:xfrm>
            <a:off x="3962400" y="5822950"/>
            <a:ext cx="914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2005</a:t>
            </a:r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6127750" y="5829300"/>
            <a:ext cx="1733550" cy="29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FF00"/>
                </a:solidFill>
                <a:latin typeface="Arial" charset="0"/>
              </a:rPr>
              <a:t>Hai nghìn không trăm linh năm </a:t>
            </a:r>
          </a:p>
        </p:txBody>
      </p:sp>
      <p:sp>
        <p:nvSpPr>
          <p:cNvPr id="26704" name="Rectangle 80"/>
          <p:cNvSpPr>
            <a:spLocks noRot="1" noChangeArrowheads="1"/>
          </p:cNvSpPr>
          <p:nvPr/>
        </p:nvSpPr>
        <p:spPr bwMode="auto">
          <a:xfrm>
            <a:off x="301625" y="-24765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0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9" grpId="0" animBg="1" autoUpdateAnimBg="0"/>
      <p:bldP spid="267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34" name="Rectangle 6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588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endParaRPr lang="en-US" sz="24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8782" name="Group 110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25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58" name="Rectangle 86"/>
          <p:cNvSpPr>
            <a:spLocks noRot="1" noChangeArrowheads="1"/>
          </p:cNvSpPr>
          <p:nvPr/>
        </p:nvSpPr>
        <p:spPr bwMode="auto">
          <a:xfrm>
            <a:off x="301625" y="-2667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graphicFrame>
        <p:nvGraphicFramePr>
          <p:cNvPr id="28759" name="Group 87"/>
          <p:cNvGraphicFramePr>
            <a:graphicFrameLocks noGrp="1"/>
          </p:cNvGraphicFramePr>
          <p:nvPr>
            <p:ph sz="half" idx="2"/>
          </p:nvPr>
        </p:nvGraphicFramePr>
        <p:xfrm>
          <a:off x="98425" y="4605338"/>
          <a:ext cx="3733800" cy="533400"/>
        </p:xfrm>
        <a:graphic>
          <a:graphicData uri="http://schemas.openxmlformats.org/drawingml/2006/table">
            <a:tbl>
              <a:tblPr/>
              <a:tblGrid>
                <a:gridCol w="1046163"/>
                <a:gridCol w="969962"/>
                <a:gridCol w="896938"/>
                <a:gridCol w="82073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3027363" y="4627563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8778" name="Rectangle 106"/>
          <p:cNvSpPr>
            <a:spLocks noChangeArrowheads="1"/>
          </p:cNvSpPr>
          <p:nvPr/>
        </p:nvSpPr>
        <p:spPr bwMode="auto">
          <a:xfrm>
            <a:off x="1108075" y="4614863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3" grpId="0" animBg="1"/>
      <p:bldP spid="287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58800"/>
            <a:ext cx="8540750" cy="1143000"/>
          </a:xfrm>
        </p:spPr>
        <p:txBody>
          <a:bodyPr/>
          <a:lstStyle/>
          <a:p>
            <a:pPr marL="342900" indent="-342900" algn="l" eaLnBrk="1" hangingPunct="1"/>
            <a:r>
              <a:rPr lang="en-US" sz="3600" smtClean="0">
                <a:latin typeface="Arial" charset="0"/>
              </a:rPr>
              <a:t>các số có bốn chữ số (tiếp theo)</a:t>
            </a:r>
            <a:br>
              <a:rPr lang="en-US" sz="3600" smtClean="0">
                <a:latin typeface="Arial" charset="0"/>
              </a:rPr>
            </a:br>
            <a:endParaRPr lang="en-US" sz="2400" b="1" u="sng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721225"/>
        </p:xfrm>
        <a:graphic>
          <a:graphicData uri="http://schemas.openxmlformats.org/drawingml/2006/table">
            <a:tbl>
              <a:tblPr/>
              <a:tblGrid>
                <a:gridCol w="1100138"/>
                <a:gridCol w="981075"/>
                <a:gridCol w="954087"/>
                <a:gridCol w="839788"/>
                <a:gridCol w="1093787"/>
                <a:gridCol w="4175125"/>
              </a:tblGrid>
              <a:tr h="5207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ìn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bảy trăm năm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hai mươi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bốn trăm linh hai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Hai nghìn không trăm linh năm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119" name="Rectangle 63"/>
          <p:cNvSpPr>
            <a:spLocks noRot="1" noChangeArrowheads="1"/>
          </p:cNvSpPr>
          <p:nvPr/>
        </p:nvSpPr>
        <p:spPr bwMode="auto">
          <a:xfrm>
            <a:off x="301625" y="-2667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Môn :</a:t>
            </a:r>
            <a:r>
              <a:rPr lang="en-US" sz="240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Toán 3</a:t>
            </a:r>
          </a:p>
        </p:txBody>
      </p:sp>
      <p:graphicFrame>
        <p:nvGraphicFramePr>
          <p:cNvPr id="45134" name="Group 78"/>
          <p:cNvGraphicFramePr>
            <a:graphicFrameLocks noGrp="1"/>
          </p:cNvGraphicFramePr>
          <p:nvPr>
            <p:ph sz="half" idx="2"/>
          </p:nvPr>
        </p:nvGraphicFramePr>
        <p:xfrm>
          <a:off x="0" y="5141913"/>
          <a:ext cx="3832225" cy="533400"/>
        </p:xfrm>
        <a:graphic>
          <a:graphicData uri="http://schemas.openxmlformats.org/drawingml/2006/table">
            <a:tbl>
              <a:tblPr/>
              <a:tblGrid>
                <a:gridCol w="1073150"/>
                <a:gridCol w="996950"/>
                <a:gridCol w="977900"/>
                <a:gridCol w="7842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45132" name="Rectangle 76"/>
          <p:cNvSpPr>
            <a:spLocks noChangeArrowheads="1"/>
          </p:cNvSpPr>
          <p:nvPr/>
        </p:nvSpPr>
        <p:spPr bwMode="auto">
          <a:xfrm>
            <a:off x="2078038" y="5122863"/>
            <a:ext cx="9493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32" grpId="0" animBg="1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443</TotalTime>
  <Words>830</Words>
  <Application>Microsoft PowerPoint</Application>
  <PresentationFormat>On-screen Show (4:3)</PresentationFormat>
  <Paragraphs>428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Compass</vt:lpstr>
      <vt:lpstr>Adobe Photoshop Image</vt:lpstr>
      <vt:lpstr>các số có bốn chữ số (tiếp theo)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</vt:lpstr>
      <vt:lpstr>các số có bốn chữ số (tiếp theo)  3. luyện tập </vt:lpstr>
      <vt:lpstr>các số có bốn chữ số (tiếp theo)  3. luyện tập </vt:lpstr>
      <vt:lpstr>các số có bốn chữ số (tiếp theo)  3. luyện tập </vt:lpstr>
      <vt:lpstr>các số có bốn chữ số (tiếp theo)  3. luyện tập </vt:lpstr>
      <vt:lpstr>các số có bốn chữ số (tiếp theo)  3. luyện tập </vt:lpstr>
      <vt:lpstr>các số có bốn chữ số (tiếp theo) 3. luyện tập</vt:lpstr>
      <vt:lpstr>các số có bốn chữ số (tiếp theo) 3. luyện tập</vt:lpstr>
      <vt:lpstr>các số có bốn chữ số (tiếp theo) 3. luyện tập</vt:lpstr>
      <vt:lpstr>các số có bốn chữ số (tiếp theo) 3. luyện tập</vt:lpstr>
      <vt:lpstr>các số có bốn chữ số (tiếp theo)</vt:lpstr>
    </vt:vector>
  </TitlesOfParts>
  <Company>minh phong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</dc:creator>
  <cp:lastModifiedBy>CSTeam</cp:lastModifiedBy>
  <cp:revision>101</cp:revision>
  <dcterms:created xsi:type="dcterms:W3CDTF">2008-01-04T04:02:41Z</dcterms:created>
  <dcterms:modified xsi:type="dcterms:W3CDTF">2016-06-29T10:29:54Z</dcterms:modified>
</cp:coreProperties>
</file>