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00000"/>
    <a:srgbClr val="A1EEFD"/>
    <a:srgbClr val="A6EA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548C1-1CCD-46B9-9680-EFAFF3856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95173-3D88-45B0-A56B-1DDD791294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2EB51-25DC-499D-BCA1-0F8DD9506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AF794-C96D-4614-85C4-1C67E35CA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B3D04-7C34-4ABE-B3BB-A94F3CA3E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23D2D-D9B1-438E-A443-FEF40D0B9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079BC-012B-4922-B6CF-211BD62082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D5814-FCC1-43B6-8E49-6CE9979D8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2C85E-F008-41FF-ADBD-C1D7DFBFDD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01DF9-DE42-49CD-8136-D5F73D35F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94F15-87BC-4527-B6EF-D6A87ADB9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4A6B-FF61-47E7-BA2B-EDCA52188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798062-1D87-4856-AD02-3437DC3036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umen-pflanzen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724400"/>
            <a:ext cx="2743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20558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066800" y="2362200"/>
            <a:ext cx="7467600" cy="757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spc="-6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MÔN :TOÁN  </a:t>
            </a:r>
          </a:p>
        </p:txBody>
      </p:sp>
      <p:pic>
        <p:nvPicPr>
          <p:cNvPr id="2053" name="Picture 7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49195" flipH="1">
            <a:off x="6668293" y="3999707"/>
            <a:ext cx="20558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Round Same Side Corner Rectangle 43"/>
          <p:cNvSpPr/>
          <p:nvPr/>
        </p:nvSpPr>
        <p:spPr>
          <a:xfrm>
            <a:off x="0" y="0"/>
            <a:ext cx="9144000" cy="609600"/>
          </a:xfrm>
          <a:prstGeom prst="round2Same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vi-VN" sz="2800" b="1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2055" name="Round Same Side Corner Rectangle 43"/>
          <p:cNvSpPr>
            <a:spLocks noChangeArrowheads="1"/>
          </p:cNvSpPr>
          <p:nvPr/>
        </p:nvSpPr>
        <p:spPr bwMode="auto">
          <a:xfrm rot="10800000">
            <a:off x="0" y="6324600"/>
            <a:ext cx="9144000" cy="533400"/>
          </a:xfrm>
          <a:custGeom>
            <a:avLst/>
            <a:gdLst>
              <a:gd name="T0" fmla="*/ 9144000 w 9144000"/>
              <a:gd name="T1" fmla="*/ 33338 h 1066800"/>
              <a:gd name="T2" fmla="*/ 4572000 w 9144000"/>
              <a:gd name="T3" fmla="*/ 66675 h 1066800"/>
              <a:gd name="T4" fmla="*/ 0 w 9144000"/>
              <a:gd name="T5" fmla="*/ 33338 h 1066800"/>
              <a:gd name="T6" fmla="*/ 4572000 w 9144000"/>
              <a:gd name="T7" fmla="*/ 0 h 1066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2077 w 9144000"/>
              <a:gd name="T13" fmla="*/ 52076 h 1066800"/>
              <a:gd name="T14" fmla="*/ 9091920 w 9144000"/>
              <a:gd name="T15" fmla="*/ 1066800 h 1066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44000" h="1066800">
                <a:moveTo>
                  <a:pt x="177804" y="0"/>
                </a:moveTo>
                <a:lnTo>
                  <a:pt x="8966196" y="0"/>
                </a:lnTo>
                <a:lnTo>
                  <a:pt x="8966195" y="0"/>
                </a:lnTo>
                <a:cubicBezTo>
                  <a:pt x="9064394" y="0"/>
                  <a:pt x="9144000" y="79605"/>
                  <a:pt x="9144000" y="177804"/>
                </a:cubicBezTo>
                <a:lnTo>
                  <a:pt x="9144000" y="1066800"/>
                </a:lnTo>
                <a:lnTo>
                  <a:pt x="0" y="1066800"/>
                </a:lnTo>
                <a:lnTo>
                  <a:pt x="0" y="177804"/>
                </a:lnTo>
                <a:cubicBezTo>
                  <a:pt x="0" y="79605"/>
                  <a:pt x="79605" y="0"/>
                  <a:pt x="177803" y="0"/>
                </a:cubicBezTo>
                <a:lnTo>
                  <a:pt x="177804" y="0"/>
                </a:lnTo>
                <a:close/>
              </a:path>
            </a:pathLst>
          </a:custGeom>
          <a:solidFill>
            <a:srgbClr val="953735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3581400" y="49053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Toán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81200" y="9906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800000"/>
                </a:solidFill>
              </a:rPr>
              <a:t>Các số có bốn chữ số (tiếp theo)</a:t>
            </a:r>
          </a:p>
        </p:txBody>
      </p:sp>
      <p:graphicFrame>
        <p:nvGraphicFramePr>
          <p:cNvPr id="3399" name="Group 327"/>
          <p:cNvGraphicFramePr>
            <a:graphicFrameLocks noGrp="1"/>
          </p:cNvGraphicFramePr>
          <p:nvPr>
            <p:ph/>
          </p:nvPr>
        </p:nvGraphicFramePr>
        <p:xfrm>
          <a:off x="228600" y="1752600"/>
          <a:ext cx="8729663" cy="4724400"/>
        </p:xfrm>
        <a:graphic>
          <a:graphicData uri="http://schemas.openxmlformats.org/drawingml/2006/table">
            <a:tbl>
              <a:tblPr/>
              <a:tblGrid>
                <a:gridCol w="914400"/>
                <a:gridCol w="804863"/>
                <a:gridCol w="795337"/>
                <a:gridCol w="914400"/>
                <a:gridCol w="914400"/>
                <a:gridCol w="4386263"/>
              </a:tblGrid>
              <a:tr h="6096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HÀNG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Viết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Đọc số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Trăm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Chục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Đơn vị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EA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hai nghìn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EEFD"/>
                    </a:solidFill>
                  </a:tcPr>
                </a:tc>
              </a:tr>
            </a:tbl>
          </a:graphicData>
        </a:graphic>
      </p:graphicFrame>
      <p:sp>
        <p:nvSpPr>
          <p:cNvPr id="3386" name="Text Box 314"/>
          <p:cNvSpPr txBox="1">
            <a:spLocks noChangeArrowheads="1"/>
          </p:cNvSpPr>
          <p:nvPr/>
        </p:nvSpPr>
        <p:spPr bwMode="auto">
          <a:xfrm>
            <a:off x="3657600" y="3429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2700</a:t>
            </a:r>
          </a:p>
        </p:txBody>
      </p:sp>
      <p:sp>
        <p:nvSpPr>
          <p:cNvPr id="3387" name="Text Box 315"/>
          <p:cNvSpPr txBox="1">
            <a:spLocks noChangeArrowheads="1"/>
          </p:cNvSpPr>
          <p:nvPr/>
        </p:nvSpPr>
        <p:spPr bwMode="auto">
          <a:xfrm>
            <a:off x="4648200" y="3429000"/>
            <a:ext cx="327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</a:rPr>
              <a:t>hai nghìn bảy trăm</a:t>
            </a:r>
          </a:p>
        </p:txBody>
      </p:sp>
      <p:sp>
        <p:nvSpPr>
          <p:cNvPr id="3389" name="Text Box 317"/>
          <p:cNvSpPr txBox="1">
            <a:spLocks noChangeArrowheads="1"/>
          </p:cNvSpPr>
          <p:nvPr/>
        </p:nvSpPr>
        <p:spPr bwMode="auto">
          <a:xfrm>
            <a:off x="3657600" y="4038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2750</a:t>
            </a:r>
          </a:p>
        </p:txBody>
      </p:sp>
      <p:sp>
        <p:nvSpPr>
          <p:cNvPr id="3390" name="Text Box 318"/>
          <p:cNvSpPr txBox="1">
            <a:spLocks noChangeArrowheads="1"/>
          </p:cNvSpPr>
          <p:nvPr/>
        </p:nvSpPr>
        <p:spPr bwMode="auto">
          <a:xfrm>
            <a:off x="4648200" y="4048125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</a:rPr>
              <a:t>hai nghìn bảy trăm năm mươi</a:t>
            </a:r>
          </a:p>
        </p:txBody>
      </p:sp>
      <p:sp>
        <p:nvSpPr>
          <p:cNvPr id="3400" name="Text Box 328"/>
          <p:cNvSpPr txBox="1">
            <a:spLocks noChangeArrowheads="1"/>
          </p:cNvSpPr>
          <p:nvPr/>
        </p:nvSpPr>
        <p:spPr bwMode="auto">
          <a:xfrm>
            <a:off x="3581400" y="4648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2020</a:t>
            </a:r>
          </a:p>
        </p:txBody>
      </p:sp>
      <p:sp>
        <p:nvSpPr>
          <p:cNvPr id="3401" name="Text Box 329"/>
          <p:cNvSpPr txBox="1">
            <a:spLocks noChangeArrowheads="1"/>
          </p:cNvSpPr>
          <p:nvPr/>
        </p:nvSpPr>
        <p:spPr bwMode="auto">
          <a:xfrm>
            <a:off x="4648200" y="47244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</a:rPr>
              <a:t>hai nghìn không trăm hai mươi</a:t>
            </a:r>
          </a:p>
        </p:txBody>
      </p:sp>
      <p:sp>
        <p:nvSpPr>
          <p:cNvPr id="3402" name="Text Box 330"/>
          <p:cNvSpPr txBox="1">
            <a:spLocks noChangeArrowheads="1"/>
          </p:cNvSpPr>
          <p:nvPr/>
        </p:nvSpPr>
        <p:spPr bwMode="auto">
          <a:xfrm>
            <a:off x="3581400" y="5257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2402</a:t>
            </a:r>
          </a:p>
        </p:txBody>
      </p:sp>
      <p:sp>
        <p:nvSpPr>
          <p:cNvPr id="3403" name="Text Box 331"/>
          <p:cNvSpPr txBox="1">
            <a:spLocks noChangeArrowheads="1"/>
          </p:cNvSpPr>
          <p:nvPr/>
        </p:nvSpPr>
        <p:spPr bwMode="auto">
          <a:xfrm>
            <a:off x="4648200" y="52578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</a:rPr>
              <a:t>hai nghìn bốn trăm linh hai</a:t>
            </a:r>
          </a:p>
        </p:txBody>
      </p:sp>
      <p:sp>
        <p:nvSpPr>
          <p:cNvPr id="3404" name="Text Box 332"/>
          <p:cNvSpPr txBox="1">
            <a:spLocks noChangeArrowheads="1"/>
          </p:cNvSpPr>
          <p:nvPr/>
        </p:nvSpPr>
        <p:spPr bwMode="auto">
          <a:xfrm>
            <a:off x="3581400" y="58674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2005</a:t>
            </a:r>
          </a:p>
        </p:txBody>
      </p:sp>
      <p:sp>
        <p:nvSpPr>
          <p:cNvPr id="3405" name="Text Box 333"/>
          <p:cNvSpPr txBox="1">
            <a:spLocks noChangeArrowheads="1"/>
          </p:cNvSpPr>
          <p:nvPr/>
        </p:nvSpPr>
        <p:spPr bwMode="auto">
          <a:xfrm>
            <a:off x="4648200" y="5943600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800000"/>
                </a:solidFill>
              </a:rPr>
              <a:t>hai nghìn không trăm linh năm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386" grpId="0"/>
      <p:bldP spid="3387" grpId="0"/>
      <p:bldP spid="3389" grpId="0"/>
      <p:bldP spid="3390" grpId="0"/>
      <p:bldP spid="3400" grpId="0"/>
      <p:bldP spid="3401" grpId="0"/>
      <p:bldP spid="3402" grpId="0"/>
      <p:bldP spid="3403" grpId="0"/>
      <p:bldP spid="3404" grpId="0"/>
      <p:bldP spid="34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581400" y="49053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Toán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1981200" y="9906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800000"/>
                </a:solidFill>
              </a:rPr>
              <a:t>Các số có bốn chữ số (tiếp theo)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0025" y="1600200"/>
            <a:ext cx="8943975" cy="461963"/>
            <a:chOff x="126" y="1008"/>
            <a:chExt cx="5634" cy="291"/>
          </a:xfrm>
        </p:grpSpPr>
        <p:sp>
          <p:nvSpPr>
            <p:cNvPr id="4111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52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/>
                <a:t>Đọc các số: 7800; 3690; 6504; 4081; 5005 (theo mẫu)</a:t>
              </a:r>
            </a:p>
          </p:txBody>
        </p:sp>
        <p:sp>
          <p:nvSpPr>
            <p:cNvPr id="4112" name="Oval 9"/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solidFill>
              <a:srgbClr val="A2EDFC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000099"/>
                  </a:solidFill>
                </a:rPr>
                <a:t>1</a:t>
              </a:r>
            </a:p>
          </p:txBody>
        </p:sp>
      </p:grp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600200" y="2286000"/>
            <a:ext cx="52578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/>
              <a:t>7800 đọc là bảy nghìn tám trăm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81000" y="22860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6600"/>
                </a:solidFill>
              </a:rPr>
              <a:t>Mẫu: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1000" y="313372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800000"/>
                </a:solidFill>
              </a:rPr>
              <a:t>3690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1524000" y="3133725"/>
            <a:ext cx="65532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/>
              <a:t>3690 đọc là ba nghìn sáu trăm chín mươi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81000" y="40147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800000"/>
                </a:solidFill>
              </a:rPr>
              <a:t>6504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1524000" y="4014788"/>
            <a:ext cx="65532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/>
              <a:t>6504 đọc là sáu nghìn năm trăm linh bốn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81000" y="4800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800000"/>
                </a:solidFill>
              </a:rPr>
              <a:t>4081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447800" y="4876800"/>
            <a:ext cx="74676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/>
              <a:t>4081 đọc là bốn nghìn không trăm tám mươi mốt 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447800" y="5715000"/>
            <a:ext cx="7467600" cy="533400"/>
          </a:xfrm>
          <a:prstGeom prst="rect">
            <a:avLst/>
          </a:prstGeom>
          <a:solidFill>
            <a:srgbClr val="A1EEFD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/>
              <a:t>5005 đọc là năm nghìn không trăm tám linh năm 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28600" y="5715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800000"/>
                </a:solidFill>
              </a:rPr>
              <a:t>5005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/>
      <p:bldP spid="5133" grpId="0"/>
      <p:bldP spid="5134" grpId="0" animBg="1"/>
      <p:bldP spid="5135" grpId="0"/>
      <p:bldP spid="5136" grpId="0" animBg="1"/>
      <p:bldP spid="5137" grpId="0"/>
      <p:bldP spid="5138" grpId="0" animBg="1"/>
      <p:bldP spid="5139" grpId="0" animBg="1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581400" y="49053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Toán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981200" y="9906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800000"/>
                </a:solidFill>
              </a:rPr>
              <a:t>Các số có bốn chữ số (tiếp theo)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1676400"/>
            <a:ext cx="1828800" cy="547688"/>
            <a:chOff x="192" y="855"/>
            <a:chExt cx="1152" cy="345"/>
          </a:xfrm>
        </p:grpSpPr>
        <p:sp>
          <p:nvSpPr>
            <p:cNvPr id="5185" name="Text Box 8"/>
            <p:cNvSpPr txBox="1">
              <a:spLocks noChangeArrowheads="1"/>
            </p:cNvSpPr>
            <p:nvPr/>
          </p:nvSpPr>
          <p:spPr bwMode="auto">
            <a:xfrm>
              <a:off x="1056" y="855"/>
              <a:ext cx="2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99"/>
                  </a:solidFill>
                </a:rPr>
                <a:t>?</a:t>
              </a:r>
            </a:p>
          </p:txBody>
        </p:sp>
        <p:sp>
          <p:nvSpPr>
            <p:cNvPr id="5186" name="Oval 9"/>
            <p:cNvSpPr>
              <a:spLocks noChangeArrowheads="1"/>
            </p:cNvSpPr>
            <p:nvPr/>
          </p:nvSpPr>
          <p:spPr bwMode="auto">
            <a:xfrm>
              <a:off x="192" y="864"/>
              <a:ext cx="384" cy="288"/>
            </a:xfrm>
            <a:prstGeom prst="ellipse">
              <a:avLst/>
            </a:prstGeom>
            <a:solidFill>
              <a:srgbClr val="A2EDFC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000099"/>
                  </a:solidFill>
                </a:rPr>
                <a:t>2</a:t>
              </a:r>
            </a:p>
          </p:txBody>
        </p:sp>
        <p:sp>
          <p:nvSpPr>
            <p:cNvPr id="5187" name="Rectangle 10"/>
            <p:cNvSpPr>
              <a:spLocks noChangeArrowheads="1"/>
            </p:cNvSpPr>
            <p:nvPr/>
          </p:nvSpPr>
          <p:spPr bwMode="auto">
            <a:xfrm>
              <a:off x="672" y="864"/>
              <a:ext cx="384" cy="336"/>
            </a:xfrm>
            <a:prstGeom prst="rect">
              <a:avLst/>
            </a:prstGeom>
            <a:solidFill>
              <a:srgbClr val="A2EDF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rgbClr val="000099"/>
                  </a:solidFill>
                </a:rPr>
                <a:t>Số</a:t>
              </a:r>
            </a:p>
          </p:txBody>
        </p:sp>
      </p:grpSp>
      <p:grpSp>
        <p:nvGrpSpPr>
          <p:cNvPr id="3" name="Group 81"/>
          <p:cNvGrpSpPr>
            <a:grpSpLocks/>
          </p:cNvGrpSpPr>
          <p:nvPr/>
        </p:nvGrpSpPr>
        <p:grpSpPr bwMode="auto">
          <a:xfrm>
            <a:off x="228600" y="3857625"/>
            <a:ext cx="8758238" cy="609600"/>
            <a:chOff x="243" y="2352"/>
            <a:chExt cx="5517" cy="384"/>
          </a:xfrm>
        </p:grpSpPr>
        <p:grpSp>
          <p:nvGrpSpPr>
            <p:cNvPr id="5169" name="Group 16"/>
            <p:cNvGrpSpPr>
              <a:grpSpLocks/>
            </p:cNvGrpSpPr>
            <p:nvPr/>
          </p:nvGrpSpPr>
          <p:grpSpPr bwMode="auto">
            <a:xfrm>
              <a:off x="243" y="2352"/>
              <a:ext cx="5517" cy="384"/>
              <a:chOff x="111" y="1344"/>
              <a:chExt cx="5517" cy="384"/>
            </a:xfrm>
          </p:grpSpPr>
          <p:sp>
            <p:nvSpPr>
              <p:cNvPr id="5173" name="Rectangle 17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74" name="Text Box 18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99"/>
                    </a:solidFill>
                  </a:rPr>
                  <a:t>b)</a:t>
                </a:r>
              </a:p>
            </p:txBody>
          </p:sp>
          <p:sp>
            <p:nvSpPr>
              <p:cNvPr id="5175" name="Rectangle 19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76" name="Rectangle 20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77" name="Rectangle 21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 sz="1600"/>
              </a:p>
            </p:txBody>
          </p:sp>
          <p:sp>
            <p:nvSpPr>
              <p:cNvPr id="5178" name="Rectangle 22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79" name="Rectangle 23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80" name="Line 24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1" name="Line 25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2" name="Line 26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3" name="Line 27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Line 28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70" name="Text Box 29"/>
            <p:cNvSpPr txBox="1">
              <a:spLocks noChangeArrowheads="1"/>
            </p:cNvSpPr>
            <p:nvPr/>
          </p:nvSpPr>
          <p:spPr bwMode="auto">
            <a:xfrm>
              <a:off x="531" y="2430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8009</a:t>
              </a:r>
            </a:p>
          </p:txBody>
        </p:sp>
        <p:sp>
          <p:nvSpPr>
            <p:cNvPr id="5171" name="Text Box 30"/>
            <p:cNvSpPr txBox="1">
              <a:spLocks noChangeArrowheads="1"/>
            </p:cNvSpPr>
            <p:nvPr/>
          </p:nvSpPr>
          <p:spPr bwMode="auto">
            <a:xfrm>
              <a:off x="1479" y="2430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8010</a:t>
              </a:r>
            </a:p>
          </p:txBody>
        </p:sp>
        <p:sp>
          <p:nvSpPr>
            <p:cNvPr id="5172" name="Text Box 52"/>
            <p:cNvSpPr txBox="1">
              <a:spLocks noChangeArrowheads="1"/>
            </p:cNvSpPr>
            <p:nvPr/>
          </p:nvSpPr>
          <p:spPr bwMode="auto">
            <a:xfrm>
              <a:off x="2406" y="2427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8011</a:t>
              </a:r>
            </a:p>
          </p:txBody>
        </p:sp>
      </p:grp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5143500" y="3962400"/>
            <a:ext cx="95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8012</a:t>
            </a:r>
          </a:p>
        </p:txBody>
      </p:sp>
      <p:grpSp>
        <p:nvGrpSpPr>
          <p:cNvPr id="5" name="Group 84"/>
          <p:cNvGrpSpPr>
            <a:grpSpLocks/>
          </p:cNvGrpSpPr>
          <p:nvPr/>
        </p:nvGrpSpPr>
        <p:grpSpPr bwMode="auto">
          <a:xfrm>
            <a:off x="233363" y="5210175"/>
            <a:ext cx="8758237" cy="609600"/>
            <a:chOff x="147" y="3264"/>
            <a:chExt cx="5517" cy="384"/>
          </a:xfrm>
        </p:grpSpPr>
        <p:grpSp>
          <p:nvGrpSpPr>
            <p:cNvPr id="5153" name="Group 33"/>
            <p:cNvGrpSpPr>
              <a:grpSpLocks/>
            </p:cNvGrpSpPr>
            <p:nvPr/>
          </p:nvGrpSpPr>
          <p:grpSpPr bwMode="auto">
            <a:xfrm>
              <a:off x="147" y="3264"/>
              <a:ext cx="5517" cy="384"/>
              <a:chOff x="111" y="1344"/>
              <a:chExt cx="5517" cy="384"/>
            </a:xfrm>
          </p:grpSpPr>
          <p:sp>
            <p:nvSpPr>
              <p:cNvPr id="5157" name="Rectangle 34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58" name="Text Box 35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99"/>
                    </a:solidFill>
                  </a:rPr>
                  <a:t>c)</a:t>
                </a:r>
              </a:p>
            </p:txBody>
          </p:sp>
          <p:sp>
            <p:nvSpPr>
              <p:cNvPr id="5159" name="Rectangle 36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60" name="Rectangle 37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61" name="Rectangle 38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 sz="1600"/>
              </a:p>
            </p:txBody>
          </p:sp>
          <p:sp>
            <p:nvSpPr>
              <p:cNvPr id="5162" name="Rectangle 39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63" name="Rectangle 40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64" name="Line 41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5" name="Line 42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6" name="Line 43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44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Line 45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4" name="Text Box 46"/>
            <p:cNvSpPr txBox="1">
              <a:spLocks noChangeArrowheads="1"/>
            </p:cNvSpPr>
            <p:nvPr/>
          </p:nvSpPr>
          <p:spPr bwMode="auto">
            <a:xfrm>
              <a:off x="423" y="3342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6000</a:t>
              </a:r>
            </a:p>
          </p:txBody>
        </p:sp>
        <p:sp>
          <p:nvSpPr>
            <p:cNvPr id="5155" name="Text Box 47"/>
            <p:cNvSpPr txBox="1">
              <a:spLocks noChangeArrowheads="1"/>
            </p:cNvSpPr>
            <p:nvPr/>
          </p:nvSpPr>
          <p:spPr bwMode="auto">
            <a:xfrm>
              <a:off x="2325" y="3342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6002</a:t>
              </a:r>
            </a:p>
          </p:txBody>
        </p:sp>
        <p:sp>
          <p:nvSpPr>
            <p:cNvPr id="5156" name="Text Box 55"/>
            <p:cNvSpPr txBox="1">
              <a:spLocks noChangeArrowheads="1"/>
            </p:cNvSpPr>
            <p:nvPr/>
          </p:nvSpPr>
          <p:spPr bwMode="auto">
            <a:xfrm>
              <a:off x="1407" y="3351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6001</a:t>
              </a:r>
            </a:p>
          </p:txBody>
        </p:sp>
      </p:grp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5176838" y="5300663"/>
            <a:ext cx="957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6003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6562725" y="5314950"/>
            <a:ext cx="95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6004</a:t>
            </a:r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304800" y="2605088"/>
            <a:ext cx="8758238" cy="609600"/>
            <a:chOff x="192" y="1641"/>
            <a:chExt cx="5517" cy="384"/>
          </a:xfrm>
        </p:grpSpPr>
        <p:grpSp>
          <p:nvGrpSpPr>
            <p:cNvPr id="5138" name="Group 58"/>
            <p:cNvGrpSpPr>
              <a:grpSpLocks/>
            </p:cNvGrpSpPr>
            <p:nvPr/>
          </p:nvGrpSpPr>
          <p:grpSpPr bwMode="auto">
            <a:xfrm>
              <a:off x="192" y="1641"/>
              <a:ext cx="5517" cy="384"/>
              <a:chOff x="111" y="1344"/>
              <a:chExt cx="5517" cy="384"/>
            </a:xfrm>
          </p:grpSpPr>
          <p:sp>
            <p:nvSpPr>
              <p:cNvPr id="5141" name="Rectangle 59"/>
              <p:cNvSpPr>
                <a:spLocks noChangeArrowheads="1"/>
              </p:cNvSpPr>
              <p:nvPr/>
            </p:nvSpPr>
            <p:spPr bwMode="auto">
              <a:xfrm>
                <a:off x="384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42" name="Text Box 60"/>
              <p:cNvSpPr txBox="1">
                <a:spLocks noChangeArrowheads="1"/>
              </p:cNvSpPr>
              <p:nvPr/>
            </p:nvSpPr>
            <p:spPr bwMode="auto">
              <a:xfrm>
                <a:off x="111" y="1344"/>
                <a:ext cx="3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99"/>
                    </a:solidFill>
                  </a:rPr>
                  <a:t>a)</a:t>
                </a:r>
              </a:p>
            </p:txBody>
          </p:sp>
          <p:sp>
            <p:nvSpPr>
              <p:cNvPr id="5143" name="Rectangle 61"/>
              <p:cNvSpPr>
                <a:spLocks noChangeArrowheads="1"/>
              </p:cNvSpPr>
              <p:nvPr/>
            </p:nvSpPr>
            <p:spPr bwMode="auto">
              <a:xfrm>
                <a:off x="1326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44" name="Rectangle 62"/>
              <p:cNvSpPr>
                <a:spLocks noChangeArrowheads="1"/>
              </p:cNvSpPr>
              <p:nvPr/>
            </p:nvSpPr>
            <p:spPr bwMode="auto">
              <a:xfrm>
                <a:off x="2253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45" name="Rectangle 63"/>
              <p:cNvSpPr>
                <a:spLocks noChangeArrowheads="1"/>
              </p:cNvSpPr>
              <p:nvPr/>
            </p:nvSpPr>
            <p:spPr bwMode="auto">
              <a:xfrm>
                <a:off x="3183" y="1434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vi-VN" sz="1600"/>
              </a:p>
            </p:txBody>
          </p:sp>
          <p:sp>
            <p:nvSpPr>
              <p:cNvPr id="5146" name="Rectangle 64"/>
              <p:cNvSpPr>
                <a:spLocks noChangeArrowheads="1"/>
              </p:cNvSpPr>
              <p:nvPr/>
            </p:nvSpPr>
            <p:spPr bwMode="auto">
              <a:xfrm>
                <a:off x="4089" y="1440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47" name="Rectangle 65"/>
              <p:cNvSpPr>
                <a:spLocks noChangeArrowheads="1"/>
              </p:cNvSpPr>
              <p:nvPr/>
            </p:nvSpPr>
            <p:spPr bwMode="auto">
              <a:xfrm>
                <a:off x="5004" y="1431"/>
                <a:ext cx="624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148" name="Line 66"/>
              <p:cNvSpPr>
                <a:spLocks noChangeShapeType="1"/>
              </p:cNvSpPr>
              <p:nvPr/>
            </p:nvSpPr>
            <p:spPr bwMode="auto">
              <a:xfrm>
                <a:off x="1026" y="1605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67"/>
              <p:cNvSpPr>
                <a:spLocks noChangeShapeType="1"/>
              </p:cNvSpPr>
              <p:nvPr/>
            </p:nvSpPr>
            <p:spPr bwMode="auto">
              <a:xfrm>
                <a:off x="288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68"/>
              <p:cNvSpPr>
                <a:spLocks noChangeShapeType="1"/>
              </p:cNvSpPr>
              <p:nvPr/>
            </p:nvSpPr>
            <p:spPr bwMode="auto">
              <a:xfrm>
                <a:off x="195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69"/>
              <p:cNvSpPr>
                <a:spLocks noChangeShapeType="1"/>
              </p:cNvSpPr>
              <p:nvPr/>
            </p:nvSpPr>
            <p:spPr bwMode="auto">
              <a:xfrm>
                <a:off x="4716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Line 70"/>
              <p:cNvSpPr>
                <a:spLocks noChangeShapeType="1"/>
              </p:cNvSpPr>
              <p:nvPr/>
            </p:nvSpPr>
            <p:spPr bwMode="auto">
              <a:xfrm>
                <a:off x="3807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Text Box 72"/>
            <p:cNvSpPr txBox="1">
              <a:spLocks noChangeArrowheads="1"/>
            </p:cNvSpPr>
            <p:nvPr/>
          </p:nvSpPr>
          <p:spPr bwMode="auto">
            <a:xfrm>
              <a:off x="477" y="1728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5616</a:t>
              </a:r>
            </a:p>
          </p:txBody>
        </p:sp>
        <p:sp>
          <p:nvSpPr>
            <p:cNvPr id="5140" name="Text Box 73"/>
            <p:cNvSpPr txBox="1">
              <a:spLocks noChangeArrowheads="1"/>
            </p:cNvSpPr>
            <p:nvPr/>
          </p:nvSpPr>
          <p:spPr bwMode="auto">
            <a:xfrm>
              <a:off x="1431" y="1716"/>
              <a:ext cx="6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5617</a:t>
              </a:r>
            </a:p>
          </p:txBody>
        </p:sp>
      </p:grp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3709988" y="2728913"/>
            <a:ext cx="957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5618</a:t>
            </a:r>
          </a:p>
        </p:txBody>
      </p:sp>
      <p:sp>
        <p:nvSpPr>
          <p:cNvPr id="6220" name="Text Box 76"/>
          <p:cNvSpPr txBox="1">
            <a:spLocks noChangeArrowheads="1"/>
          </p:cNvSpPr>
          <p:nvPr/>
        </p:nvSpPr>
        <p:spPr bwMode="auto">
          <a:xfrm>
            <a:off x="5191125" y="2724150"/>
            <a:ext cx="95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5619</a:t>
            </a:r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8134350" y="2728913"/>
            <a:ext cx="957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5621</a:t>
            </a:r>
          </a:p>
        </p:txBody>
      </p:sp>
      <p:sp>
        <p:nvSpPr>
          <p:cNvPr id="6224" name="Text Box 80"/>
          <p:cNvSpPr txBox="1">
            <a:spLocks noChangeArrowheads="1"/>
          </p:cNvSpPr>
          <p:nvPr/>
        </p:nvSpPr>
        <p:spPr bwMode="auto">
          <a:xfrm>
            <a:off x="6629400" y="2724150"/>
            <a:ext cx="957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5620</a:t>
            </a:r>
          </a:p>
        </p:txBody>
      </p:sp>
      <p:sp>
        <p:nvSpPr>
          <p:cNvPr id="6226" name="Text Box 82"/>
          <p:cNvSpPr txBox="1">
            <a:spLocks noChangeArrowheads="1"/>
          </p:cNvSpPr>
          <p:nvPr/>
        </p:nvSpPr>
        <p:spPr bwMode="auto">
          <a:xfrm>
            <a:off x="8029575" y="3948113"/>
            <a:ext cx="957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8014</a:t>
            </a:r>
          </a:p>
        </p:txBody>
      </p:sp>
      <p:sp>
        <p:nvSpPr>
          <p:cNvPr id="6227" name="Text Box 83"/>
          <p:cNvSpPr txBox="1">
            <a:spLocks noChangeArrowheads="1"/>
          </p:cNvSpPr>
          <p:nvPr/>
        </p:nvSpPr>
        <p:spPr bwMode="auto">
          <a:xfrm>
            <a:off x="6562725" y="3976688"/>
            <a:ext cx="957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8013</a:t>
            </a:r>
          </a:p>
        </p:txBody>
      </p:sp>
      <p:sp>
        <p:nvSpPr>
          <p:cNvPr id="6229" name="Text Box 85"/>
          <p:cNvSpPr txBox="1">
            <a:spLocks noChangeArrowheads="1"/>
          </p:cNvSpPr>
          <p:nvPr/>
        </p:nvSpPr>
        <p:spPr bwMode="auto">
          <a:xfrm>
            <a:off x="8053388" y="5324475"/>
            <a:ext cx="957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6005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/>
      <p:bldP spid="6200" grpId="0"/>
      <p:bldP spid="6201" grpId="0"/>
      <p:bldP spid="6219" grpId="0"/>
      <p:bldP spid="6220" grpId="0"/>
      <p:bldP spid="6221" grpId="0"/>
      <p:bldP spid="6224" grpId="0"/>
      <p:bldP spid="6226" grpId="0"/>
      <p:bldP spid="6227" grpId="0"/>
      <p:bldP spid="62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852738"/>
            <a:ext cx="678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a) 3000 ; 4000 ; 5000 ;           ;          ;          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1000" y="3976688"/>
            <a:ext cx="6934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b) 9000 ; 9100 ; 9200 ;           ;           ;           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4967288"/>
            <a:ext cx="746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 4420 ; 4430 ; 4440 ;           ;           ;          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1828800"/>
            <a:ext cx="8334375" cy="461963"/>
            <a:chOff x="126" y="1008"/>
            <a:chExt cx="5634" cy="291"/>
          </a:xfrm>
        </p:grpSpPr>
        <p:sp>
          <p:nvSpPr>
            <p:cNvPr id="6170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52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/>
                <a:t> Viết số thích hợp vào chỗ chấm:</a:t>
              </a:r>
            </a:p>
          </p:txBody>
        </p:sp>
        <p:sp>
          <p:nvSpPr>
            <p:cNvPr id="6171" name="Oval 9"/>
            <p:cNvSpPr>
              <a:spLocks noChangeArrowheads="1"/>
            </p:cNvSpPr>
            <p:nvPr/>
          </p:nvSpPr>
          <p:spPr bwMode="auto">
            <a:xfrm>
              <a:off x="126" y="1011"/>
              <a:ext cx="384" cy="288"/>
            </a:xfrm>
            <a:prstGeom prst="ellipse">
              <a:avLst/>
            </a:prstGeom>
            <a:solidFill>
              <a:srgbClr val="A2EDFC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000099"/>
                  </a:solidFill>
                </a:rPr>
                <a:t>3</a:t>
              </a:r>
            </a:p>
          </p:txBody>
        </p:sp>
      </p:grp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3581400" y="5334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006600"/>
                </a:solidFill>
              </a:rPr>
              <a:t>Toán</a:t>
            </a:r>
            <a:endParaRPr lang="en-US" sz="2400" b="1" i="1">
              <a:solidFill>
                <a:srgbClr val="006600"/>
              </a:solidFill>
            </a:endParaRP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1981200" y="990600"/>
            <a:ext cx="624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800000"/>
                </a:solidFill>
              </a:rPr>
              <a:t>Các số có bốn chữ số (tiếp theo)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38600" y="2743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733800" y="279558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6000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105400" y="27908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019800" y="2790825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038600" y="3886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181600" y="3886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096000" y="38862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038600" y="4876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105400" y="4876800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172200" y="4843463"/>
            <a:ext cx="60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4719638" y="280035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7000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667375" y="2814638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8000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657600" y="389096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9300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762500" y="38862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9400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715000" y="389096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9500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595688" y="4905375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4450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633913" y="4876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4460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715000" y="48768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</a:rPr>
              <a:t>4470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82" grpId="0"/>
      <p:bldP spid="7182" grpId="1"/>
      <p:bldP spid="7183" grpId="0"/>
      <p:bldP spid="7184" grpId="0"/>
      <p:bldP spid="7184" grpId="1"/>
      <p:bldP spid="7185" grpId="0"/>
      <p:bldP spid="7185" grpId="1"/>
      <p:bldP spid="7186" grpId="0"/>
      <p:bldP spid="7186" grpId="1"/>
      <p:bldP spid="7187" grpId="0"/>
      <p:bldP spid="7187" grpId="1"/>
      <p:bldP spid="7188" grpId="0"/>
      <p:bldP spid="7188" grpId="1"/>
      <p:bldP spid="7189" grpId="0"/>
      <p:bldP spid="7189" grpId="1"/>
      <p:bldP spid="7190" grpId="0"/>
      <p:bldP spid="7190" grpId="1"/>
      <p:bldP spid="7191" grpId="0"/>
      <p:bldP spid="7191" grpId="1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298</Words>
  <Application>Microsoft Office PowerPoint</Application>
  <PresentationFormat>On-screen Show (4:3)</PresentationFormat>
  <Paragraphs>112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CSTeam</cp:lastModifiedBy>
  <cp:revision>29</cp:revision>
  <dcterms:created xsi:type="dcterms:W3CDTF">2005-12-31T20:37:18Z</dcterms:created>
  <dcterms:modified xsi:type="dcterms:W3CDTF">2016-06-29T10:29:55Z</dcterms:modified>
</cp:coreProperties>
</file>