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5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006666"/>
    <a:srgbClr val="336600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46" autoAdjust="0"/>
  </p:normalViewPr>
  <p:slideViewPr>
    <p:cSldViewPr>
      <p:cViewPr>
        <p:scale>
          <a:sx n="75" d="100"/>
          <a:sy n="75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2E85507-19F5-4BC5-99A3-0ADC2B9129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BE18-4832-49B4-B109-A305AB03C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7A430-28FF-407C-973B-49D5E0090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4EECE-55A7-4845-878B-D2AD2FCD9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3F088-264E-4E76-9916-15042B5BE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5DF19-C736-4DF0-A35E-3DBF4A950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C4EB-C085-4379-B958-54A2EAFF6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68112-9460-448B-9EA5-22FCCA197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2F00C-9EFA-4BD1-9503-0A2C43436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27A-1CB3-4DF0-BC70-A84F8FF6A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5D057-1B83-4E83-A67C-891D137C0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A503E-16E5-4F3E-A6C8-C3D4E2CFD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A91CB-E56E-434E-AAA5-B7D25DFC2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D7F8EE1-035A-4045-8BCA-9E44DACB96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5111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234315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370013" y="457200"/>
            <a:ext cx="733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có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57400" y="2419350"/>
            <a:ext cx="838200" cy="1295400"/>
            <a:chOff x="1296" y="1344"/>
            <a:chExt cx="528" cy="816"/>
          </a:xfrm>
        </p:grpSpPr>
        <p:sp>
          <p:nvSpPr>
            <p:cNvPr id="2069" name="Line 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209800" y="23431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057400" y="2952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514600" y="29575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286000" y="2952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023938" y="28003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371600" y="27955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379538" y="3257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66875" y="32575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66875" y="3748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543300" y="2181225"/>
            <a:ext cx="5284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42 chia 6 được 7, viết 7.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7 nhân 6 bằng 42; 42 trừ 42 bằng 0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543300" y="3216275"/>
            <a:ext cx="4856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1; 1 chia 6 được 0 viết 0.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0 nhân 6 bằng 0; 1 trừ 0 bằng 1.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543300" y="4206875"/>
            <a:ext cx="5761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8 được 18; 18 chia 6 được 3, viết 3.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3 nhân 6 bằng 18; 18 trừ 18 bằng 0.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62000" y="49672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428875" y="4967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703 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19700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69875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2 4 0 7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2774950"/>
            <a:ext cx="838200" cy="1295400"/>
            <a:chOff x="1296" y="1344"/>
            <a:chExt cx="528" cy="816"/>
          </a:xfrm>
        </p:grpSpPr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8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09800" y="2698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057400" y="33083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14600" y="33131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0" y="33083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23938" y="31559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371600" y="31511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379538" y="36131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66875" y="36131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666875" y="4103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43300" y="2536825"/>
            <a:ext cx="5370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24 chia 4 được 6, viết 6.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6 nhân 4 bằng 24; 24 trừ 24 bằng 0.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543300" y="3571875"/>
            <a:ext cx="4856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0; 0 chia 4 được 0 viết 0.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0 nhân 4 bằng 0; 0 trừ 0 bằng 0.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543300" y="4562475"/>
            <a:ext cx="4770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7 ; 7 chia 4 được 1, viết 1.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1 nhân 4 bằng 4; 7 trừ 4 bằng 3.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09600" y="54752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2407 : 4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76475" y="5456238"/>
            <a:ext cx="221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601(dư 3)</a:t>
            </a: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304800" y="5873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533400" y="13462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093" name="Text Box 25"/>
          <p:cNvSpPr txBox="1">
            <a:spLocks noChangeArrowheads="1"/>
          </p:cNvSpPr>
          <p:nvPr/>
        </p:nvSpPr>
        <p:spPr bwMode="auto">
          <a:xfrm>
            <a:off x="1370013" y="533400"/>
            <a:ext cx="733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có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60550" y="2286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27813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33400" y="31337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2 4 0 7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646363" y="228600"/>
            <a:ext cx="478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Chia số có bốn chữ số cho số có một chữ số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(tiếp theo) </a:t>
            </a:r>
          </a:p>
        </p:txBody>
      </p:sp>
      <p:grpSp>
        <p:nvGrpSpPr>
          <p:cNvPr id="4102" name="Group 8"/>
          <p:cNvGrpSpPr>
            <a:grpSpLocks/>
          </p:cNvGrpSpPr>
          <p:nvPr/>
        </p:nvGrpSpPr>
        <p:grpSpPr bwMode="auto">
          <a:xfrm>
            <a:off x="1447800" y="3162300"/>
            <a:ext cx="533400" cy="914400"/>
            <a:chOff x="1296" y="1344"/>
            <a:chExt cx="528" cy="816"/>
          </a:xfrm>
        </p:grpSpPr>
        <p:sp>
          <p:nvSpPr>
            <p:cNvPr id="4144" name="Line 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1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1447800" y="3125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4478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1752600" y="34718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1612900" y="3479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711200" y="3382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914400" y="3390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908050" y="363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1098550" y="361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1079500" y="38862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12" name="Text Box 20"/>
          <p:cNvSpPr txBox="1">
            <a:spLocks noChangeArrowheads="1"/>
          </p:cNvSpPr>
          <p:nvPr/>
        </p:nvSpPr>
        <p:spPr bwMode="auto">
          <a:xfrm>
            <a:off x="2743200" y="927100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42 chia 6 được 7, viết 7.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7 nhân 6 bằng 42; 42 trừ 42bằng 0</a:t>
            </a:r>
          </a:p>
        </p:txBody>
      </p:sp>
      <p:sp>
        <p:nvSpPr>
          <p:cNvPr id="4113" name="Text Box 21"/>
          <p:cNvSpPr txBox="1">
            <a:spLocks noChangeArrowheads="1"/>
          </p:cNvSpPr>
          <p:nvPr/>
        </p:nvSpPr>
        <p:spPr bwMode="auto">
          <a:xfrm>
            <a:off x="2743200" y="14859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1; 1 chia 6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6 bằng 0; 1 trừ 0 bằng 1.</a:t>
            </a:r>
          </a:p>
        </p:txBody>
      </p:sp>
      <p:sp>
        <p:nvSpPr>
          <p:cNvPr id="4114" name="Text Box 22"/>
          <p:cNvSpPr txBox="1">
            <a:spLocks noChangeArrowheads="1"/>
          </p:cNvSpPr>
          <p:nvPr/>
        </p:nvSpPr>
        <p:spPr bwMode="auto">
          <a:xfrm>
            <a:off x="2743200" y="2057400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8 được 18; 18 chia 6 được 3, viết 3.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3 nhân 6 bằng 18; 18 trừ 18 bằng 0.</a:t>
            </a:r>
          </a:p>
        </p:txBody>
      </p:sp>
      <p:sp>
        <p:nvSpPr>
          <p:cNvPr id="4115" name="Text Box 26"/>
          <p:cNvSpPr txBox="1">
            <a:spLocks noChangeArrowheads="1"/>
          </p:cNvSpPr>
          <p:nvPr/>
        </p:nvSpPr>
        <p:spPr bwMode="auto">
          <a:xfrm>
            <a:off x="0" y="990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auto">
          <a:xfrm>
            <a:off x="533400" y="13430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grpSp>
        <p:nvGrpSpPr>
          <p:cNvPr id="4117" name="Group 28"/>
          <p:cNvGrpSpPr>
            <a:grpSpLocks/>
          </p:cNvGrpSpPr>
          <p:nvPr/>
        </p:nvGrpSpPr>
        <p:grpSpPr bwMode="auto">
          <a:xfrm>
            <a:off x="1447800" y="1371600"/>
            <a:ext cx="533400" cy="914400"/>
            <a:chOff x="1296" y="1344"/>
            <a:chExt cx="528" cy="816"/>
          </a:xfrm>
        </p:grpSpPr>
        <p:sp>
          <p:nvSpPr>
            <p:cNvPr id="4142" name="Line 2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3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Text Box 31"/>
          <p:cNvSpPr txBox="1">
            <a:spLocks noChangeArrowheads="1"/>
          </p:cNvSpPr>
          <p:nvPr/>
        </p:nvSpPr>
        <p:spPr bwMode="auto">
          <a:xfrm>
            <a:off x="1447800" y="133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19" name="Text Box 32"/>
          <p:cNvSpPr txBox="1">
            <a:spLocks noChangeArrowheads="1"/>
          </p:cNvSpPr>
          <p:nvPr/>
        </p:nvSpPr>
        <p:spPr bwMode="auto">
          <a:xfrm>
            <a:off x="14478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20" name="Text Box 33"/>
          <p:cNvSpPr txBox="1">
            <a:spLocks noChangeArrowheads="1"/>
          </p:cNvSpPr>
          <p:nvPr/>
        </p:nvSpPr>
        <p:spPr bwMode="auto">
          <a:xfrm>
            <a:off x="1752600" y="168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21" name="Text Box 34"/>
          <p:cNvSpPr txBox="1">
            <a:spLocks noChangeArrowheads="1"/>
          </p:cNvSpPr>
          <p:nvPr/>
        </p:nvSpPr>
        <p:spPr bwMode="auto">
          <a:xfrm>
            <a:off x="16002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22" name="Text Box 35"/>
          <p:cNvSpPr txBox="1">
            <a:spLocks noChangeArrowheads="1"/>
          </p:cNvSpPr>
          <p:nvPr/>
        </p:nvSpPr>
        <p:spPr bwMode="auto">
          <a:xfrm>
            <a:off x="711200" y="1592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23" name="Text Box 36"/>
          <p:cNvSpPr txBox="1">
            <a:spLocks noChangeArrowheads="1"/>
          </p:cNvSpPr>
          <p:nvPr/>
        </p:nvSpPr>
        <p:spPr bwMode="auto">
          <a:xfrm>
            <a:off x="919163" y="158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4124" name="Text Box 37"/>
          <p:cNvSpPr txBox="1">
            <a:spLocks noChangeArrowheads="1"/>
          </p:cNvSpPr>
          <p:nvPr/>
        </p:nvSpPr>
        <p:spPr bwMode="auto">
          <a:xfrm>
            <a:off x="925513" y="182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25" name="Text Box 38"/>
          <p:cNvSpPr txBox="1">
            <a:spLocks noChangeArrowheads="1"/>
          </p:cNvSpPr>
          <p:nvPr/>
        </p:nvSpPr>
        <p:spPr bwMode="auto">
          <a:xfrm>
            <a:off x="1092200" y="182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4126" name="Text Box 39"/>
          <p:cNvSpPr txBox="1">
            <a:spLocks noChangeArrowheads="1"/>
          </p:cNvSpPr>
          <p:nvPr/>
        </p:nvSpPr>
        <p:spPr bwMode="auto">
          <a:xfrm>
            <a:off x="1079500" y="20955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27" name="Text Box 40"/>
          <p:cNvSpPr txBox="1">
            <a:spLocks noChangeArrowheads="1"/>
          </p:cNvSpPr>
          <p:nvPr/>
        </p:nvSpPr>
        <p:spPr bwMode="auto">
          <a:xfrm>
            <a:off x="304800" y="2260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28" name="Text Box 41"/>
          <p:cNvSpPr txBox="1">
            <a:spLocks noChangeArrowheads="1"/>
          </p:cNvSpPr>
          <p:nvPr/>
        </p:nvSpPr>
        <p:spPr bwMode="auto">
          <a:xfrm>
            <a:off x="1371600" y="22129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703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29" name="Text Box 55"/>
          <p:cNvSpPr txBox="1">
            <a:spLocks noChangeArrowheads="1"/>
          </p:cNvSpPr>
          <p:nvPr/>
        </p:nvSpPr>
        <p:spPr bwMode="auto">
          <a:xfrm>
            <a:off x="2819400" y="2971800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24 chia 4 được 6, viết 6.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6 nhân 4 bằng 24; 24 trừ 24 bằng 0.</a:t>
            </a:r>
          </a:p>
        </p:txBody>
      </p:sp>
      <p:sp>
        <p:nvSpPr>
          <p:cNvPr id="4130" name="Text Box 56"/>
          <p:cNvSpPr txBox="1">
            <a:spLocks noChangeArrowheads="1"/>
          </p:cNvSpPr>
          <p:nvPr/>
        </p:nvSpPr>
        <p:spPr bwMode="auto">
          <a:xfrm>
            <a:off x="2819400" y="35814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0; 0 chia 4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4 bằng 0; 0 trừ 0 bằng 0.</a:t>
            </a: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2819400" y="4191000"/>
            <a:ext cx="358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7 ; 7 chia 4 được 1, viết 1.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1 nhân 4 bằng 4; 7 trừ 4 bằng 3.</a:t>
            </a:r>
          </a:p>
        </p:txBody>
      </p:sp>
      <p:sp>
        <p:nvSpPr>
          <p:cNvPr id="4132" name="Text Box 58"/>
          <p:cNvSpPr txBox="1">
            <a:spLocks noChangeArrowheads="1"/>
          </p:cNvSpPr>
          <p:nvPr/>
        </p:nvSpPr>
        <p:spPr bwMode="auto">
          <a:xfrm>
            <a:off x="152400" y="4419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2407 : 4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33" name="Text Box 59"/>
          <p:cNvSpPr txBox="1">
            <a:spLocks noChangeArrowheads="1"/>
          </p:cNvSpPr>
          <p:nvPr/>
        </p:nvSpPr>
        <p:spPr bwMode="auto">
          <a:xfrm>
            <a:off x="1311275" y="4514850"/>
            <a:ext cx="221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601(dư 3)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990600" y="5318125"/>
            <a:ext cx="825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Khi thực hiện phép chia, từ lần chia thứ 2, nếu số bị chia nhỏ h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 số</a:t>
            </a:r>
          </a:p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 chia hoặc số bị chia bằng 0 thì ta viết 0 vào th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ở các lần chia 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ó.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381000" y="4800600"/>
            <a:ext cx="167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Ghi nhớ :</a:t>
            </a:r>
            <a:endParaRPr lang="en-US">
              <a:latin typeface="Arial" charset="0"/>
            </a:endParaRP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190500" y="4803775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Thực hành:</a:t>
            </a:r>
            <a:endParaRPr lang="en-US">
              <a:latin typeface="Arial" charset="0"/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19100" y="5260975"/>
            <a:ext cx="336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Bài 1: Đặt tính rồi tính:</a:t>
            </a:r>
            <a:endParaRPr lang="en-US" sz="2400">
              <a:latin typeface="Arial" charset="0"/>
            </a:endParaRP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1203325" y="5718175"/>
            <a:ext cx="1638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3224 : 4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1516 : 3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6042025" y="5718175"/>
            <a:ext cx="1554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b, 2819 :7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1865 : 6</a:t>
            </a:r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1409700" y="564197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2933700" y="5641975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6" grpId="0"/>
      <p:bldP spid="14396" grpId="1"/>
      <p:bldP spid="14397" grpId="0"/>
      <p:bldP spid="14397" grpId="1"/>
      <p:bldP spid="14402" grpId="0"/>
      <p:bldP spid="14403" grpId="0"/>
      <p:bldP spid="14404" grpId="0"/>
      <p:bldP spid="14405" grpId="0"/>
      <p:bldP spid="14406" grpId="0" animBg="1"/>
      <p:bldP spid="144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6144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2317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397000" y="177800"/>
            <a:ext cx="728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có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76200" y="2209800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Thực hành: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52400" y="2730500"/>
            <a:ext cx="389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1: Đặt tính rồi tính: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49225" y="3262313"/>
            <a:ext cx="896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2: Một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công nhân phải sửa quãng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 dài 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1215m,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ã sửa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ợc       quãng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ờng. Hỏi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công nhân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ó còn phải sửa bao nhiêu mét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 nữa?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318000" y="3695700"/>
            <a:ext cx="4038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30200" y="4114800"/>
            <a:ext cx="990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146300" y="4114800"/>
            <a:ext cx="990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292600" y="4229100"/>
            <a:ext cx="2590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7048500" y="4127500"/>
            <a:ext cx="457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552700" y="4559300"/>
            <a:ext cx="5410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267200" y="3632200"/>
            <a:ext cx="381000" cy="747713"/>
            <a:chOff x="2688" y="2288"/>
            <a:chExt cx="240" cy="471"/>
          </a:xfrm>
        </p:grpSpPr>
        <p:grpSp>
          <p:nvGrpSpPr>
            <p:cNvPr id="5147" name="Group 20"/>
            <p:cNvGrpSpPr>
              <a:grpSpLocks/>
            </p:cNvGrpSpPr>
            <p:nvPr/>
          </p:nvGrpSpPr>
          <p:grpSpPr bwMode="auto">
            <a:xfrm>
              <a:off x="2688" y="2288"/>
              <a:ext cx="240" cy="471"/>
              <a:chOff x="2864" y="3249"/>
              <a:chExt cx="240" cy="471"/>
            </a:xfrm>
          </p:grpSpPr>
          <p:sp>
            <p:nvSpPr>
              <p:cNvPr id="5149" name="Text Box 16"/>
              <p:cNvSpPr txBox="1">
                <a:spLocks noChangeArrowheads="1"/>
              </p:cNvSpPr>
              <p:nvPr/>
            </p:nvSpPr>
            <p:spPr bwMode="auto">
              <a:xfrm>
                <a:off x="2864" y="3249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5150" name="Line 17"/>
              <p:cNvSpPr>
                <a:spLocks noChangeShapeType="1"/>
              </p:cNvSpPr>
              <p:nvPr/>
            </p:nvSpPr>
            <p:spPr bwMode="auto">
              <a:xfrm>
                <a:off x="2888" y="3480"/>
                <a:ext cx="173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Text Box 18"/>
              <p:cNvSpPr txBox="1">
                <a:spLocks noChangeArrowheads="1"/>
              </p:cNvSpPr>
              <p:nvPr/>
            </p:nvSpPr>
            <p:spPr bwMode="auto">
              <a:xfrm>
                <a:off x="2864" y="34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5148" name="Line 27"/>
            <p:cNvSpPr>
              <a:spLocks noChangeShapeType="1"/>
            </p:cNvSpPr>
            <p:nvPr/>
          </p:nvSpPr>
          <p:spPr bwMode="auto">
            <a:xfrm>
              <a:off x="2704" y="2512"/>
              <a:ext cx="1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28638" y="4776788"/>
            <a:ext cx="131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Tóm tắt: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-57150" y="5219700"/>
            <a:ext cx="378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dài : 1215m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-44450" y="5689600"/>
            <a:ext cx="573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Đã sửa                 :         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ờng.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    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787650" y="5538788"/>
            <a:ext cx="381000" cy="747712"/>
            <a:chOff x="1756" y="3489"/>
            <a:chExt cx="240" cy="471"/>
          </a:xfrm>
        </p:grpSpPr>
        <p:grpSp>
          <p:nvGrpSpPr>
            <p:cNvPr id="5142" name="Group 40"/>
            <p:cNvGrpSpPr>
              <a:grpSpLocks/>
            </p:cNvGrpSpPr>
            <p:nvPr/>
          </p:nvGrpSpPr>
          <p:grpSpPr bwMode="auto">
            <a:xfrm>
              <a:off x="1756" y="3489"/>
              <a:ext cx="240" cy="471"/>
              <a:chOff x="2864" y="3249"/>
              <a:chExt cx="240" cy="471"/>
            </a:xfrm>
          </p:grpSpPr>
          <p:sp>
            <p:nvSpPr>
              <p:cNvPr id="5144" name="Text Box 41"/>
              <p:cNvSpPr txBox="1">
                <a:spLocks noChangeArrowheads="1"/>
              </p:cNvSpPr>
              <p:nvPr/>
            </p:nvSpPr>
            <p:spPr bwMode="auto">
              <a:xfrm>
                <a:off x="2864" y="3249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5145" name="Line 42"/>
              <p:cNvSpPr>
                <a:spLocks noChangeShapeType="1"/>
              </p:cNvSpPr>
              <p:nvPr/>
            </p:nvSpPr>
            <p:spPr bwMode="auto">
              <a:xfrm>
                <a:off x="2888" y="3480"/>
                <a:ext cx="173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Text Box 43"/>
              <p:cNvSpPr txBox="1">
                <a:spLocks noChangeArrowheads="1"/>
              </p:cNvSpPr>
              <p:nvPr/>
            </p:nvSpPr>
            <p:spPr bwMode="auto">
              <a:xfrm>
                <a:off x="2864" y="34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5143" name="Line 44"/>
            <p:cNvSpPr>
              <a:spLocks noChangeShapeType="1"/>
            </p:cNvSpPr>
            <p:nvPr/>
          </p:nvSpPr>
          <p:spPr bwMode="auto">
            <a:xfrm flipV="1">
              <a:off x="1791" y="3728"/>
              <a:ext cx="173" cy="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-19050" y="6099175"/>
            <a:ext cx="4630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Còn phải sửa       : .... m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ờng?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152400" y="3276600"/>
            <a:ext cx="1173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81" grpId="0"/>
      <p:bldP spid="6182" grpId="0"/>
      <p:bldP spid="6183" grpId="0"/>
      <p:bldP spid="6189" grpId="0"/>
      <p:bldP spid="61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21859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8032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5621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97000" y="749300"/>
            <a:ext cx="728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có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27559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Thực hành: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276600"/>
            <a:ext cx="336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1: Đặt tính rồi tính: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1625" y="3757613"/>
            <a:ext cx="1077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-63500" y="4343400"/>
            <a:ext cx="1311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Tóm tắt: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-60325" y="4786313"/>
            <a:ext cx="3703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dài: 1215m</a:t>
            </a:r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-47625" y="5256213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Đã sửa                :     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ờng.     </a:t>
            </a:r>
          </a:p>
        </p:txBody>
      </p:sp>
      <p:grpSp>
        <p:nvGrpSpPr>
          <p:cNvPr id="6156" name="Group 23"/>
          <p:cNvGrpSpPr>
            <a:grpSpLocks/>
          </p:cNvGrpSpPr>
          <p:nvPr/>
        </p:nvGrpSpPr>
        <p:grpSpPr bwMode="auto">
          <a:xfrm>
            <a:off x="2514600" y="5145088"/>
            <a:ext cx="381000" cy="747712"/>
            <a:chOff x="2864" y="3249"/>
            <a:chExt cx="240" cy="471"/>
          </a:xfrm>
        </p:grpSpPr>
        <p:sp>
          <p:nvSpPr>
            <p:cNvPr id="6161" name="Text Box 24"/>
            <p:cNvSpPr txBox="1">
              <a:spLocks noChangeArrowheads="1"/>
            </p:cNvSpPr>
            <p:nvPr/>
          </p:nvSpPr>
          <p:spPr bwMode="auto">
            <a:xfrm>
              <a:off x="2864" y="3249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62" name="Line 25"/>
            <p:cNvSpPr>
              <a:spLocks noChangeShapeType="1"/>
            </p:cNvSpPr>
            <p:nvPr/>
          </p:nvSpPr>
          <p:spPr bwMode="auto">
            <a:xfrm>
              <a:off x="2888" y="3480"/>
              <a:ext cx="173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26"/>
            <p:cNvSpPr txBox="1">
              <a:spLocks noChangeArrowheads="1"/>
            </p:cNvSpPr>
            <p:nvPr/>
          </p:nvSpPr>
          <p:spPr bwMode="auto">
            <a:xfrm>
              <a:off x="2864" y="34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157" name="Line 27"/>
          <p:cNvSpPr>
            <a:spLocks noChangeShapeType="1"/>
          </p:cNvSpPr>
          <p:nvPr/>
        </p:nvSpPr>
        <p:spPr bwMode="auto">
          <a:xfrm>
            <a:off x="2540000" y="55245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28"/>
          <p:cNvSpPr txBox="1">
            <a:spLocks noChangeArrowheads="1"/>
          </p:cNvSpPr>
          <p:nvPr/>
        </p:nvSpPr>
        <p:spPr bwMode="auto">
          <a:xfrm>
            <a:off x="-22225" y="5665788"/>
            <a:ext cx="454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Còn phải sửa      : .... m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ờng?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121400" y="44069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giải: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902200" y="4864100"/>
            <a:ext cx="454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ã sửa là: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1215 : 3 = 405 (m)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còn phải sửa là: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1215 – 405 = 810 (m)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                   Đáp số: 810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04800" y="6127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397000" y="533400"/>
            <a:ext cx="728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có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77800" y="4311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1306" name="Group 42"/>
          <p:cNvGraphicFramePr>
            <a:graphicFrameLocks noGrp="1"/>
          </p:cNvGraphicFramePr>
          <p:nvPr>
            <p:ph/>
          </p:nvPr>
        </p:nvGraphicFramePr>
        <p:xfrm>
          <a:off x="101600" y="5019675"/>
          <a:ext cx="457200" cy="1030288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620713" y="5211763"/>
            <a:ext cx="44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12763" y="4102100"/>
            <a:ext cx="544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a,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987425" y="41449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2 1 5 6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282825" y="4221163"/>
            <a:ext cx="838200" cy="1295400"/>
            <a:chOff x="1296" y="1344"/>
            <a:chExt cx="528" cy="816"/>
          </a:xfrm>
        </p:grpSpPr>
        <p:sp>
          <p:nvSpPr>
            <p:cNvPr id="7247" name="Line 52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53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2435225" y="4144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22828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740025" y="47593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25114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249363" y="4602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1597025" y="4597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1604963" y="5059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1892300" y="50593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892300" y="55499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3046413" y="53975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6011863" y="4102100"/>
            <a:ext cx="523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c,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6486525" y="41449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2 5 2 6</a:t>
            </a: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7781925" y="4221163"/>
            <a:ext cx="838200" cy="1295400"/>
            <a:chOff x="1296" y="1344"/>
            <a:chExt cx="528" cy="816"/>
          </a:xfrm>
        </p:grpSpPr>
        <p:sp>
          <p:nvSpPr>
            <p:cNvPr id="7245" name="Line 67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68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7934325" y="4144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77819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80105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6748463" y="4602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7096125" y="4597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7391400" y="50593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8535988" y="5364163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3317875" y="4025900"/>
            <a:ext cx="54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3792538" y="40687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1 6 0 8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087938" y="4144963"/>
            <a:ext cx="838200" cy="1295400"/>
            <a:chOff x="1296" y="1344"/>
            <a:chExt cx="528" cy="816"/>
          </a:xfrm>
        </p:grpSpPr>
        <p:sp>
          <p:nvSpPr>
            <p:cNvPr id="7243" name="Line 82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83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5240338" y="40687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5087938" y="4678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316538" y="4678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4054475" y="4525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4402138" y="4521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697413" y="4983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594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4695825" y="4510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359" name="Text Box 95"/>
          <p:cNvSpPr txBox="1">
            <a:spLocks noChangeArrowheads="1"/>
          </p:cNvSpPr>
          <p:nvPr/>
        </p:nvSpPr>
        <p:spPr bwMode="auto">
          <a:xfrm>
            <a:off x="7400925" y="45847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401" name="Text Box 137"/>
          <p:cNvSpPr txBox="1">
            <a:spLocks noChangeArrowheads="1"/>
          </p:cNvSpPr>
          <p:nvPr/>
        </p:nvSpPr>
        <p:spPr bwMode="auto">
          <a:xfrm>
            <a:off x="77708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402" name="Text Box 138"/>
          <p:cNvSpPr txBox="1">
            <a:spLocks noChangeArrowheads="1"/>
          </p:cNvSpPr>
          <p:nvPr/>
        </p:nvSpPr>
        <p:spPr bwMode="auto">
          <a:xfrm>
            <a:off x="79994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3" name="Text Box 139"/>
          <p:cNvSpPr txBox="1">
            <a:spLocks noChangeArrowheads="1"/>
          </p:cNvSpPr>
          <p:nvPr/>
        </p:nvSpPr>
        <p:spPr bwMode="auto">
          <a:xfrm>
            <a:off x="6813550" y="46164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4" name="Text Box 140"/>
          <p:cNvSpPr txBox="1">
            <a:spLocks noChangeArrowheads="1"/>
          </p:cNvSpPr>
          <p:nvPr/>
        </p:nvSpPr>
        <p:spPr bwMode="auto">
          <a:xfrm>
            <a:off x="7085013" y="46116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 rot="10631367" flipV="1">
            <a:off x="7388225" y="5530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5084763" y="465772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407" name="Text Box 143"/>
          <p:cNvSpPr txBox="1">
            <a:spLocks noChangeArrowheads="1"/>
          </p:cNvSpPr>
          <p:nvPr/>
        </p:nvSpPr>
        <p:spPr bwMode="auto">
          <a:xfrm>
            <a:off x="5313363" y="4657725"/>
            <a:ext cx="579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 2</a:t>
            </a:r>
          </a:p>
        </p:txBody>
      </p: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4159250" y="45053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9" name="Text Box 145"/>
          <p:cNvSpPr txBox="1">
            <a:spLocks noChangeArrowheads="1"/>
          </p:cNvSpPr>
          <p:nvPr/>
        </p:nvSpPr>
        <p:spPr bwMode="auto">
          <a:xfrm>
            <a:off x="4398963" y="45005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4387850" y="49625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11" name="Text Box 147"/>
          <p:cNvSpPr txBox="1">
            <a:spLocks noChangeArrowheads="1"/>
          </p:cNvSpPr>
          <p:nvPr/>
        </p:nvSpPr>
        <p:spPr bwMode="auto">
          <a:xfrm>
            <a:off x="4692650" y="49720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414" name="Rectangle 150"/>
          <p:cNvSpPr>
            <a:spLocks noChangeArrowheads="1"/>
          </p:cNvSpPr>
          <p:nvPr/>
        </p:nvSpPr>
        <p:spPr bwMode="auto">
          <a:xfrm>
            <a:off x="4416425" y="5715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1416" name="Text Box 152"/>
          <p:cNvSpPr txBox="1">
            <a:spLocks noChangeArrowheads="1"/>
          </p:cNvSpPr>
          <p:nvPr/>
        </p:nvSpPr>
        <p:spPr bwMode="auto">
          <a:xfrm>
            <a:off x="3048000" y="5364163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17" name="Text Box 153"/>
          <p:cNvSpPr txBox="1">
            <a:spLocks noChangeArrowheads="1"/>
          </p:cNvSpPr>
          <p:nvPr/>
        </p:nvSpPr>
        <p:spPr bwMode="auto">
          <a:xfrm>
            <a:off x="5981700" y="52451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s</a:t>
            </a:r>
          </a:p>
        </p:txBody>
      </p:sp>
      <p:sp>
        <p:nvSpPr>
          <p:cNvPr id="11418" name="Text Box 154"/>
          <p:cNvSpPr txBox="1">
            <a:spLocks noChangeArrowheads="1"/>
          </p:cNvSpPr>
          <p:nvPr/>
        </p:nvSpPr>
        <p:spPr bwMode="auto">
          <a:xfrm>
            <a:off x="8559800" y="524192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s</a:t>
            </a:r>
          </a:p>
        </p:txBody>
      </p:sp>
      <p:sp>
        <p:nvSpPr>
          <p:cNvPr id="11419" name="Text Box 155"/>
          <p:cNvSpPr txBox="1">
            <a:spLocks noChangeArrowheads="1"/>
          </p:cNvSpPr>
          <p:nvPr/>
        </p:nvSpPr>
        <p:spPr bwMode="auto">
          <a:xfrm>
            <a:off x="5099050" y="4657725"/>
            <a:ext cx="57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 0</a:t>
            </a:r>
          </a:p>
        </p:txBody>
      </p:sp>
      <p:sp>
        <p:nvSpPr>
          <p:cNvPr id="11420" name="Text Box 156"/>
          <p:cNvSpPr txBox="1">
            <a:spLocks noChangeArrowheads="1"/>
          </p:cNvSpPr>
          <p:nvPr/>
        </p:nvSpPr>
        <p:spPr bwMode="auto">
          <a:xfrm>
            <a:off x="4692650" y="53435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21" name="Text Box 157"/>
          <p:cNvSpPr txBox="1">
            <a:spLocks noChangeArrowheads="1"/>
          </p:cNvSpPr>
          <p:nvPr/>
        </p:nvSpPr>
        <p:spPr bwMode="auto">
          <a:xfrm>
            <a:off x="82280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422" name="Text Box 158"/>
          <p:cNvSpPr txBox="1">
            <a:spLocks noChangeArrowheads="1"/>
          </p:cNvSpPr>
          <p:nvPr/>
        </p:nvSpPr>
        <p:spPr bwMode="auto">
          <a:xfrm>
            <a:off x="7083425" y="50736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423" name="Text Box 159"/>
          <p:cNvSpPr txBox="1">
            <a:spLocks noChangeArrowheads="1"/>
          </p:cNvSpPr>
          <p:nvPr/>
        </p:nvSpPr>
        <p:spPr bwMode="auto">
          <a:xfrm>
            <a:off x="7388225" y="50609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426" name="Text Box 162"/>
          <p:cNvSpPr txBox="1">
            <a:spLocks noChangeArrowheads="1"/>
          </p:cNvSpPr>
          <p:nvPr/>
        </p:nvSpPr>
        <p:spPr bwMode="auto">
          <a:xfrm>
            <a:off x="5999163" y="536416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27" name="Text Box 163"/>
          <p:cNvSpPr txBox="1">
            <a:spLocks noChangeArrowheads="1"/>
          </p:cNvSpPr>
          <p:nvPr/>
        </p:nvSpPr>
        <p:spPr bwMode="auto">
          <a:xfrm>
            <a:off x="8589963" y="532606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28" name="Text Box 164"/>
          <p:cNvSpPr txBox="1">
            <a:spLocks noChangeArrowheads="1"/>
          </p:cNvSpPr>
          <p:nvPr/>
        </p:nvSpPr>
        <p:spPr bwMode="auto">
          <a:xfrm>
            <a:off x="304800" y="3644900"/>
            <a:ext cx="92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3</a:t>
            </a:r>
          </a:p>
        </p:txBody>
      </p:sp>
      <p:sp>
        <p:nvSpPr>
          <p:cNvPr id="7238" name="Text Box 171"/>
          <p:cNvSpPr txBox="1">
            <a:spLocks noChangeArrowheads="1"/>
          </p:cNvSpPr>
          <p:nvPr/>
        </p:nvSpPr>
        <p:spPr bwMode="auto">
          <a:xfrm>
            <a:off x="533400" y="18288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239" name="Text Box 172"/>
          <p:cNvSpPr txBox="1">
            <a:spLocks noChangeArrowheads="1"/>
          </p:cNvSpPr>
          <p:nvPr/>
        </p:nvSpPr>
        <p:spPr bwMode="auto">
          <a:xfrm>
            <a:off x="533400" y="136525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240" name="Text Box 173"/>
          <p:cNvSpPr txBox="1">
            <a:spLocks noChangeArrowheads="1"/>
          </p:cNvSpPr>
          <p:nvPr/>
        </p:nvSpPr>
        <p:spPr bwMode="auto">
          <a:xfrm>
            <a:off x="228600" y="22860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Thực hành:</a:t>
            </a:r>
          </a:p>
        </p:txBody>
      </p:sp>
      <p:sp>
        <p:nvSpPr>
          <p:cNvPr id="7241" name="Text Box 174"/>
          <p:cNvSpPr txBox="1">
            <a:spLocks noChangeArrowheads="1"/>
          </p:cNvSpPr>
          <p:nvPr/>
        </p:nvSpPr>
        <p:spPr bwMode="auto">
          <a:xfrm>
            <a:off x="304800" y="2808288"/>
            <a:ext cx="3398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: Đặt tính rồi tính:</a:t>
            </a:r>
          </a:p>
        </p:txBody>
      </p:sp>
      <p:sp>
        <p:nvSpPr>
          <p:cNvPr id="7242" name="Text Box 175"/>
          <p:cNvSpPr txBox="1">
            <a:spLocks noChangeArrowheads="1"/>
          </p:cNvSpPr>
          <p:nvPr/>
        </p:nvSpPr>
        <p:spPr bwMode="auto">
          <a:xfrm>
            <a:off x="301625" y="3201988"/>
            <a:ext cx="1128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1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11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2000"/>
                                        <p:tgtEl>
                                          <p:spTgt spid="1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307" grpId="0"/>
      <p:bldP spid="11313" grpId="0"/>
      <p:bldP spid="11314" grpId="0"/>
      <p:bldP spid="11318" grpId="0"/>
      <p:bldP spid="11319" grpId="0"/>
      <p:bldP spid="11320" grpId="0"/>
      <p:bldP spid="11321" grpId="0"/>
      <p:bldP spid="11322" grpId="0"/>
      <p:bldP spid="11323" grpId="0"/>
      <p:bldP spid="11324" grpId="0"/>
      <p:bldP spid="11325" grpId="0"/>
      <p:bldP spid="11326" grpId="0"/>
      <p:bldP spid="11327" grpId="0" animBg="1"/>
      <p:bldP spid="11328" grpId="0"/>
      <p:bldP spid="11329" grpId="0"/>
      <p:bldP spid="11333" grpId="0"/>
      <p:bldP spid="11334" grpId="0"/>
      <p:bldP spid="11334" grpId="1"/>
      <p:bldP spid="11336" grpId="0"/>
      <p:bldP spid="11336" grpId="1"/>
      <p:bldP spid="11337" grpId="0"/>
      <p:bldP spid="11337" grpId="1"/>
      <p:bldP spid="11338" grpId="0"/>
      <p:bldP spid="11338" grpId="1"/>
      <p:bldP spid="11340" grpId="0"/>
      <p:bldP spid="11340" grpId="1"/>
      <p:bldP spid="11342" grpId="0" animBg="1"/>
      <p:bldP spid="11343" grpId="0"/>
      <p:bldP spid="11344" grpId="0"/>
      <p:bldP spid="11348" grpId="0"/>
      <p:bldP spid="11349" grpId="0"/>
      <p:bldP spid="11349" grpId="1"/>
      <p:bldP spid="11351" grpId="0"/>
      <p:bldP spid="11351" grpId="1"/>
      <p:bldP spid="11352" grpId="0"/>
      <p:bldP spid="11352" grpId="1"/>
      <p:bldP spid="11353" grpId="0"/>
      <p:bldP spid="11353" grpId="1"/>
      <p:bldP spid="11355" grpId="0"/>
      <p:bldP spid="11355" grpId="1"/>
      <p:bldP spid="11357" grpId="0" animBg="1"/>
      <p:bldP spid="11358" grpId="0"/>
      <p:bldP spid="11358" grpId="1"/>
      <p:bldP spid="11359" grpId="0"/>
      <p:bldP spid="11359" grpId="1"/>
      <p:bldP spid="11401" grpId="0"/>
      <p:bldP spid="11402" grpId="0"/>
      <p:bldP spid="11403" grpId="0"/>
      <p:bldP spid="11404" grpId="0"/>
      <p:bldP spid="11405" grpId="0"/>
      <p:bldP spid="11406" grpId="0"/>
      <p:bldP spid="11407" grpId="0"/>
      <p:bldP spid="11408" grpId="0"/>
      <p:bldP spid="11409" grpId="0"/>
      <p:bldP spid="11410" grpId="0"/>
      <p:bldP spid="11411" grpId="0"/>
      <p:bldP spid="11414" grpId="0"/>
      <p:bldP spid="11416" grpId="0"/>
      <p:bldP spid="11417" grpId="0"/>
      <p:bldP spid="11417" grpId="1"/>
      <p:bldP spid="11418" grpId="0"/>
      <p:bldP spid="11418" grpId="1"/>
      <p:bldP spid="11419" grpId="0"/>
      <p:bldP spid="11420" grpId="0"/>
      <p:bldP spid="11421" grpId="0"/>
      <p:bldP spid="11422" grpId="0"/>
      <p:bldP spid="11423" grpId="0"/>
      <p:bldP spid="11426" grpId="0"/>
      <p:bldP spid="11427" grpId="0"/>
      <p:bldP spid="114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860550" y="152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27051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33400" y="30575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2 4 0 7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646363" y="152400"/>
            <a:ext cx="478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Chia số có bốn chữ số cho số có một chữ số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(tiếp theo) </a:t>
            </a:r>
          </a:p>
        </p:txBody>
      </p: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1447800" y="3086100"/>
            <a:ext cx="533400" cy="914400"/>
            <a:chOff x="1296" y="1344"/>
            <a:chExt cx="528" cy="816"/>
          </a:xfrm>
        </p:grpSpPr>
        <p:sp>
          <p:nvSpPr>
            <p:cNvPr id="8246" name="Line 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1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1447800" y="3049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1447800" y="3390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1752600" y="3395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1612900" y="3403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711200" y="3306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914400" y="3276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908050" y="3556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1098550" y="3543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1079500" y="38100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2743200" y="850900"/>
            <a:ext cx="396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42 chia 6 được 7, viết 7.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7 nhân 6 bằng 42; 42 trừ 42 bằng 0</a:t>
            </a:r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2743200" y="14097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1; 1 chia 6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6 bằng 0; 1 trừ 0 bằng 1.</a:t>
            </a:r>
          </a:p>
        </p:txBody>
      </p:sp>
      <p:sp>
        <p:nvSpPr>
          <p:cNvPr id="8210" name="Text Box 22"/>
          <p:cNvSpPr txBox="1">
            <a:spLocks noChangeArrowheads="1"/>
          </p:cNvSpPr>
          <p:nvPr/>
        </p:nvSpPr>
        <p:spPr bwMode="auto">
          <a:xfrm>
            <a:off x="2743200" y="1981200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8 được 18; 18 chia 6 được 3, viết 3.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3 nhân 6 bằng 18; 18 trừ 18 bằng 0.</a:t>
            </a: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0" y="914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212" name="Text Box 24"/>
          <p:cNvSpPr txBox="1">
            <a:spLocks noChangeArrowheads="1"/>
          </p:cNvSpPr>
          <p:nvPr/>
        </p:nvSpPr>
        <p:spPr bwMode="auto">
          <a:xfrm>
            <a:off x="533400" y="12668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grpSp>
        <p:nvGrpSpPr>
          <p:cNvPr id="8213" name="Group 25"/>
          <p:cNvGrpSpPr>
            <a:grpSpLocks/>
          </p:cNvGrpSpPr>
          <p:nvPr/>
        </p:nvGrpSpPr>
        <p:grpSpPr bwMode="auto">
          <a:xfrm>
            <a:off x="1447800" y="1295400"/>
            <a:ext cx="533400" cy="914400"/>
            <a:chOff x="1296" y="1344"/>
            <a:chExt cx="528" cy="816"/>
          </a:xfrm>
        </p:grpSpPr>
        <p:sp>
          <p:nvSpPr>
            <p:cNvPr id="8244" name="Line 26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27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" name="Text Box 28"/>
          <p:cNvSpPr txBox="1">
            <a:spLocks noChangeArrowheads="1"/>
          </p:cNvSpPr>
          <p:nvPr/>
        </p:nvSpPr>
        <p:spPr bwMode="auto">
          <a:xfrm>
            <a:off x="1447800" y="1258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8215" name="Text Box 29"/>
          <p:cNvSpPr txBox="1">
            <a:spLocks noChangeArrowheads="1"/>
          </p:cNvSpPr>
          <p:nvPr/>
        </p:nvSpPr>
        <p:spPr bwMode="auto">
          <a:xfrm>
            <a:off x="1447800" y="160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8216" name="Text Box 30"/>
          <p:cNvSpPr txBox="1">
            <a:spLocks noChangeArrowheads="1"/>
          </p:cNvSpPr>
          <p:nvPr/>
        </p:nvSpPr>
        <p:spPr bwMode="auto">
          <a:xfrm>
            <a:off x="1752600" y="1604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8217" name="Text Box 31"/>
          <p:cNvSpPr txBox="1">
            <a:spLocks noChangeArrowheads="1"/>
          </p:cNvSpPr>
          <p:nvPr/>
        </p:nvSpPr>
        <p:spPr bwMode="auto">
          <a:xfrm>
            <a:off x="1600200" y="160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18" name="Text Box 32"/>
          <p:cNvSpPr txBox="1">
            <a:spLocks noChangeArrowheads="1"/>
          </p:cNvSpPr>
          <p:nvPr/>
        </p:nvSpPr>
        <p:spPr bwMode="auto">
          <a:xfrm>
            <a:off x="711200" y="1516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19" name="Text Box 33"/>
          <p:cNvSpPr txBox="1">
            <a:spLocks noChangeArrowheads="1"/>
          </p:cNvSpPr>
          <p:nvPr/>
        </p:nvSpPr>
        <p:spPr bwMode="auto">
          <a:xfrm>
            <a:off x="919163" y="151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8220" name="Text Box 34"/>
          <p:cNvSpPr txBox="1">
            <a:spLocks noChangeArrowheads="1"/>
          </p:cNvSpPr>
          <p:nvPr/>
        </p:nvSpPr>
        <p:spPr bwMode="auto">
          <a:xfrm>
            <a:off x="925513" y="175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8221" name="Text Box 35"/>
          <p:cNvSpPr txBox="1">
            <a:spLocks noChangeArrowheads="1"/>
          </p:cNvSpPr>
          <p:nvPr/>
        </p:nvSpPr>
        <p:spPr bwMode="auto">
          <a:xfrm>
            <a:off x="1092200" y="175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8222" name="Text Box 36"/>
          <p:cNvSpPr txBox="1">
            <a:spLocks noChangeArrowheads="1"/>
          </p:cNvSpPr>
          <p:nvPr/>
        </p:nvSpPr>
        <p:spPr bwMode="auto">
          <a:xfrm>
            <a:off x="1079500" y="20193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223" name="Text Box 37"/>
          <p:cNvSpPr txBox="1">
            <a:spLocks noChangeArrowheads="1"/>
          </p:cNvSpPr>
          <p:nvPr/>
        </p:nvSpPr>
        <p:spPr bwMode="auto">
          <a:xfrm>
            <a:off x="304800" y="2184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224" name="Text Box 38"/>
          <p:cNvSpPr txBox="1">
            <a:spLocks noChangeArrowheads="1"/>
          </p:cNvSpPr>
          <p:nvPr/>
        </p:nvSpPr>
        <p:spPr bwMode="auto">
          <a:xfrm>
            <a:off x="1371600" y="21367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703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225" name="Text Box 39"/>
          <p:cNvSpPr txBox="1">
            <a:spLocks noChangeArrowheads="1"/>
          </p:cNvSpPr>
          <p:nvPr/>
        </p:nvSpPr>
        <p:spPr bwMode="auto">
          <a:xfrm>
            <a:off x="2819400" y="2895600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24 chia 4 được 6, viết 6.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6 nhân 4 bằng 24; 24 trừ 24 bằng 0.</a:t>
            </a:r>
          </a:p>
        </p:txBody>
      </p:sp>
      <p:sp>
        <p:nvSpPr>
          <p:cNvPr id="8226" name="Text Box 40"/>
          <p:cNvSpPr txBox="1">
            <a:spLocks noChangeArrowheads="1"/>
          </p:cNvSpPr>
          <p:nvPr/>
        </p:nvSpPr>
        <p:spPr bwMode="auto">
          <a:xfrm>
            <a:off x="2819400" y="35052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0; 0 chia 4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4 bằng 0; 0 trừ 0 bằng 0.</a:t>
            </a:r>
          </a:p>
        </p:txBody>
      </p:sp>
      <p:sp>
        <p:nvSpPr>
          <p:cNvPr id="8227" name="Text Box 41"/>
          <p:cNvSpPr txBox="1">
            <a:spLocks noChangeArrowheads="1"/>
          </p:cNvSpPr>
          <p:nvPr/>
        </p:nvSpPr>
        <p:spPr bwMode="auto">
          <a:xfrm>
            <a:off x="2819400" y="4114800"/>
            <a:ext cx="358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7 ; 7 chia 4 được 1, viết 1.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1 nhân 4 bằng 4; 7 trừ 4 bằng 3.</a:t>
            </a:r>
          </a:p>
        </p:txBody>
      </p:sp>
      <p:sp>
        <p:nvSpPr>
          <p:cNvPr id="8228" name="Text Box 42"/>
          <p:cNvSpPr txBox="1">
            <a:spLocks noChangeArrowheads="1"/>
          </p:cNvSpPr>
          <p:nvPr/>
        </p:nvSpPr>
        <p:spPr bwMode="auto">
          <a:xfrm>
            <a:off x="152400" y="4343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2407 : 4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229" name="Text Box 43"/>
          <p:cNvSpPr txBox="1">
            <a:spLocks noChangeArrowheads="1"/>
          </p:cNvSpPr>
          <p:nvPr/>
        </p:nvSpPr>
        <p:spPr bwMode="auto">
          <a:xfrm>
            <a:off x="1311275" y="4438650"/>
            <a:ext cx="221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601(dư 3)</a:t>
            </a:r>
          </a:p>
        </p:txBody>
      </p:sp>
      <p:sp>
        <p:nvSpPr>
          <p:cNvPr id="8230" name="Text Box 52"/>
          <p:cNvSpPr txBox="1">
            <a:spLocks noChangeArrowheads="1"/>
          </p:cNvSpPr>
          <p:nvPr/>
        </p:nvSpPr>
        <p:spPr bwMode="auto">
          <a:xfrm>
            <a:off x="158750" y="4800600"/>
            <a:ext cx="257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Bài 1: Đặt tính rồi tính:</a:t>
            </a:r>
          </a:p>
        </p:txBody>
      </p:sp>
      <p:sp>
        <p:nvSpPr>
          <p:cNvPr id="8231" name="Text Box 53"/>
          <p:cNvSpPr txBox="1">
            <a:spLocks noChangeArrowheads="1"/>
          </p:cNvSpPr>
          <p:nvPr/>
        </p:nvSpPr>
        <p:spPr bwMode="auto">
          <a:xfrm>
            <a:off x="155575" y="6491288"/>
            <a:ext cx="88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charset="0"/>
              </a:rPr>
              <a:t>Bài 3 :</a:t>
            </a:r>
          </a:p>
        </p:txBody>
      </p:sp>
      <p:sp>
        <p:nvSpPr>
          <p:cNvPr id="8232" name="Text Box 54"/>
          <p:cNvSpPr txBox="1">
            <a:spLocks noChangeArrowheads="1"/>
          </p:cNvSpPr>
          <p:nvPr/>
        </p:nvSpPr>
        <p:spPr bwMode="auto">
          <a:xfrm>
            <a:off x="152400" y="4967288"/>
            <a:ext cx="879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33" name="Text Box 55"/>
          <p:cNvSpPr txBox="1">
            <a:spLocks noChangeArrowheads="1"/>
          </p:cNvSpPr>
          <p:nvPr/>
        </p:nvSpPr>
        <p:spPr bwMode="auto">
          <a:xfrm>
            <a:off x="966788" y="5099050"/>
            <a:ext cx="1030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Tóm tắt:</a:t>
            </a:r>
          </a:p>
        </p:txBody>
      </p:sp>
      <p:sp>
        <p:nvSpPr>
          <p:cNvPr id="8234" name="Text Box 56"/>
          <p:cNvSpPr txBox="1">
            <a:spLocks noChangeArrowheads="1"/>
          </p:cNvSpPr>
          <p:nvPr/>
        </p:nvSpPr>
        <p:spPr bwMode="auto">
          <a:xfrm>
            <a:off x="969963" y="5405438"/>
            <a:ext cx="2817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Quãng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ờng dài: 1215m</a:t>
            </a:r>
          </a:p>
        </p:txBody>
      </p:sp>
      <p:sp>
        <p:nvSpPr>
          <p:cNvPr id="8235" name="Text Box 57"/>
          <p:cNvSpPr txBox="1">
            <a:spLocks noChangeArrowheads="1"/>
          </p:cNvSpPr>
          <p:nvPr/>
        </p:nvSpPr>
        <p:spPr bwMode="auto">
          <a:xfrm>
            <a:off x="982663" y="5646738"/>
            <a:ext cx="4213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Đã sửa                :     quãng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ờng.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    </a:t>
            </a:r>
          </a:p>
        </p:txBody>
      </p:sp>
      <p:grpSp>
        <p:nvGrpSpPr>
          <p:cNvPr id="8236" name="Group 58"/>
          <p:cNvGrpSpPr>
            <a:grpSpLocks/>
          </p:cNvGrpSpPr>
          <p:nvPr/>
        </p:nvGrpSpPr>
        <p:grpSpPr bwMode="auto">
          <a:xfrm>
            <a:off x="2859088" y="5572125"/>
            <a:ext cx="381000" cy="747713"/>
            <a:chOff x="2864" y="3249"/>
            <a:chExt cx="240" cy="471"/>
          </a:xfrm>
        </p:grpSpPr>
        <p:sp>
          <p:nvSpPr>
            <p:cNvPr id="8241" name="Text Box 59"/>
            <p:cNvSpPr txBox="1">
              <a:spLocks noChangeArrowheads="1"/>
            </p:cNvSpPr>
            <p:nvPr/>
          </p:nvSpPr>
          <p:spPr bwMode="auto">
            <a:xfrm>
              <a:off x="2864" y="3249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42" name="Line 60"/>
            <p:cNvSpPr>
              <a:spLocks noChangeShapeType="1"/>
            </p:cNvSpPr>
            <p:nvPr/>
          </p:nvSpPr>
          <p:spPr bwMode="auto">
            <a:xfrm>
              <a:off x="2888" y="3480"/>
              <a:ext cx="173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Text Box 61"/>
            <p:cNvSpPr txBox="1">
              <a:spLocks noChangeArrowheads="1"/>
            </p:cNvSpPr>
            <p:nvPr/>
          </p:nvSpPr>
          <p:spPr bwMode="auto">
            <a:xfrm>
              <a:off x="2864" y="34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8237" name="Line 62"/>
          <p:cNvSpPr>
            <a:spLocks noChangeShapeType="1"/>
          </p:cNvSpPr>
          <p:nvPr/>
        </p:nvSpPr>
        <p:spPr bwMode="auto">
          <a:xfrm>
            <a:off x="2859088" y="5953125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8" name="Text Box 63"/>
          <p:cNvSpPr txBox="1">
            <a:spLocks noChangeArrowheads="1"/>
          </p:cNvSpPr>
          <p:nvPr/>
        </p:nvSpPr>
        <p:spPr bwMode="auto">
          <a:xfrm>
            <a:off x="1008063" y="6091238"/>
            <a:ext cx="345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Còn phải sửa      : .... m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ờng?</a:t>
            </a: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5943600" y="4953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Bài giải:</a:t>
            </a:r>
          </a:p>
        </p:txBody>
      </p:sp>
      <p:sp>
        <p:nvSpPr>
          <p:cNvPr id="8240" name="Text Box 65"/>
          <p:cNvSpPr txBox="1">
            <a:spLocks noChangeArrowheads="1"/>
          </p:cNvSpPr>
          <p:nvPr/>
        </p:nvSpPr>
        <p:spPr bwMode="auto">
          <a:xfrm>
            <a:off x="5283200" y="5335588"/>
            <a:ext cx="45466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ờng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ã sửa là: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  1215 : 3 = 405 (m)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ờng còn phải sửa là: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  1215 – 405 = 810 (m)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                     Đáp số: 810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1207</Words>
  <Application>Microsoft Office PowerPoint</Application>
  <PresentationFormat>On-screen Show (4:3)</PresentationFormat>
  <Paragraphs>252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.VnArial</vt:lpstr>
      <vt:lpstr>Arial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 Office 2003 SP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CSTeam</cp:lastModifiedBy>
  <cp:revision>22</cp:revision>
  <dcterms:created xsi:type="dcterms:W3CDTF">2010-01-12T07:00:17Z</dcterms:created>
  <dcterms:modified xsi:type="dcterms:W3CDTF">2016-06-29T10:29:56Z</dcterms:modified>
</cp:coreProperties>
</file>