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65" r:id="rId4"/>
    <p:sldId id="260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.Vn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.Vn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.Vn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.Vn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FF00"/>
    <a:srgbClr val="006666"/>
    <a:srgbClr val="336600"/>
    <a:srgbClr val="006600"/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2746" autoAdjust="0"/>
  </p:normalViewPr>
  <p:slideViewPr>
    <p:cSldViewPr>
      <p:cViewPr>
        <p:scale>
          <a:sx n="75" d="100"/>
          <a:sy n="75" d="100"/>
        </p:scale>
        <p:origin x="-31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F2E85507-19F5-4BC5-99A3-0ADC2B9129A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46BE18-4832-49B4-B109-A305AB03C8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77A430-28FF-407C-973B-49D5E0090D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B4EECE-55A7-4845-878B-D2AD2FCD99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B3F088-264E-4E76-9916-15042B5BE5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25DF19-C736-4DF0-A35E-3DBF4A9506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CEC4EB-C085-4379-B958-54A2EAFF6A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068112-9460-448B-9EA5-22FCCA1979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12F00C-9EFA-4BD1-9503-0A2C434369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FCE27A-1CB3-4DF0-BC70-A84F8FF6A3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E5D057-1B83-4E83-A67C-891D137C08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FA503E-16E5-4F3E-A6C8-C3D4E2CFD9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CA91CB-E56E-434E-AAA5-B7D25DFC2F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fld id="{9D7F8EE1-035A-4045-8BCA-9E44DACB96E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304800" y="511175"/>
            <a:ext cx="1195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FF00"/>
                </a:solidFill>
                <a:latin typeface="Arial" charset="0"/>
              </a:rPr>
              <a:t>Toán  :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609600" y="1447800"/>
            <a:ext cx="2533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a, 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4218 : 6 = ?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762000" y="2343150"/>
            <a:ext cx="1273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4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sz="2800">
                <a:solidFill>
                  <a:schemeClr val="bg1"/>
                </a:solidFill>
                <a:latin typeface="Arial" charset="0"/>
              </a:rPr>
              <a:t>2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sz="2800">
                <a:solidFill>
                  <a:schemeClr val="bg1"/>
                </a:solidFill>
                <a:latin typeface="Arial" charset="0"/>
              </a:rPr>
              <a:t>1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sz="2800">
                <a:solidFill>
                  <a:schemeClr val="bg1"/>
                </a:solidFill>
                <a:latin typeface="Arial" charset="0"/>
              </a:rPr>
              <a:t>8</a:t>
            </a:r>
          </a:p>
        </p:txBody>
      </p:sp>
      <p:sp>
        <p:nvSpPr>
          <p:cNvPr id="2053" name="Text Box 8"/>
          <p:cNvSpPr txBox="1">
            <a:spLocks noChangeArrowheads="1"/>
          </p:cNvSpPr>
          <p:nvPr/>
        </p:nvSpPr>
        <p:spPr bwMode="auto">
          <a:xfrm>
            <a:off x="1370013" y="457200"/>
            <a:ext cx="73342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chemeClr val="bg1"/>
                </a:solidFill>
                <a:latin typeface="Arial" charset="0"/>
              </a:rPr>
              <a:t>Chia số có</a:t>
            </a:r>
            <a:r>
              <a:rPr lang="en-US" sz="240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800">
                <a:solidFill>
                  <a:schemeClr val="bg1"/>
                </a:solidFill>
                <a:latin typeface="Arial" charset="0"/>
              </a:rPr>
              <a:t>bốn chữ số cho số có một chữ số </a:t>
            </a:r>
          </a:p>
          <a:p>
            <a:pPr algn="ctr"/>
            <a:r>
              <a:rPr lang="en-US" sz="2800">
                <a:solidFill>
                  <a:schemeClr val="bg1"/>
                </a:solidFill>
                <a:latin typeface="Arial" charset="0"/>
              </a:rPr>
              <a:t>(tiếp theo)</a:t>
            </a:r>
            <a:r>
              <a:rPr lang="en-US">
                <a:solidFill>
                  <a:schemeClr val="bg1"/>
                </a:solidFill>
                <a:latin typeface="Arial" charset="0"/>
              </a:rPr>
              <a:t> 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057400" y="2419350"/>
            <a:ext cx="838200" cy="1295400"/>
            <a:chOff x="1296" y="1344"/>
            <a:chExt cx="528" cy="816"/>
          </a:xfrm>
        </p:grpSpPr>
        <p:sp>
          <p:nvSpPr>
            <p:cNvPr id="2069" name="Line 9"/>
            <p:cNvSpPr>
              <a:spLocks noChangeShapeType="1"/>
            </p:cNvSpPr>
            <p:nvPr/>
          </p:nvSpPr>
          <p:spPr bwMode="auto">
            <a:xfrm>
              <a:off x="1296" y="13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0" name="Line 10"/>
            <p:cNvSpPr>
              <a:spLocks noChangeShapeType="1"/>
            </p:cNvSpPr>
            <p:nvPr/>
          </p:nvSpPr>
          <p:spPr bwMode="auto">
            <a:xfrm>
              <a:off x="1296" y="1632"/>
              <a:ext cx="528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2209800" y="234315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6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2057400" y="295275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7</a:t>
            </a: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2514600" y="2957513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3</a:t>
            </a: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2286000" y="295275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FF00"/>
                </a:solidFill>
                <a:latin typeface="Arial" charset="0"/>
              </a:rPr>
              <a:t>0</a:t>
            </a: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1023938" y="2800350"/>
            <a:ext cx="3825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0</a:t>
            </a: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1371600" y="2795588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FF00"/>
                </a:solidFill>
                <a:latin typeface="Arial" charset="0"/>
              </a:rPr>
              <a:t>1</a:t>
            </a: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1379538" y="3257550"/>
            <a:ext cx="3825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1</a:t>
            </a:r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1666875" y="325755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8</a:t>
            </a: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1666875" y="3748088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0</a:t>
            </a:r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3543300" y="2181225"/>
            <a:ext cx="52847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2400">
                <a:solidFill>
                  <a:schemeClr val="bg1"/>
                </a:solidFill>
                <a:latin typeface="Arial" charset="0"/>
              </a:rPr>
              <a:t> 42 chia 6 được 7, viết 7.</a:t>
            </a:r>
          </a:p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   7 nhân 6 bằng 42; 42 trừ 42 bằng 0</a:t>
            </a:r>
          </a:p>
        </p:txBody>
      </p: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3543300" y="3216275"/>
            <a:ext cx="48561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2400">
                <a:solidFill>
                  <a:schemeClr val="bg1"/>
                </a:solidFill>
                <a:latin typeface="Arial" charset="0"/>
              </a:rPr>
              <a:t> Hạ 1; 1 chia 6 được 0 viết 0.</a:t>
            </a:r>
          </a:p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   0 nhân 6 bằng 0; 1 trừ 0 bằng 1.</a:t>
            </a:r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3543300" y="4206875"/>
            <a:ext cx="57610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2400">
                <a:solidFill>
                  <a:schemeClr val="bg1"/>
                </a:solidFill>
                <a:latin typeface="Arial" charset="0"/>
              </a:rPr>
              <a:t> Hạ 8 được 18; 18 chia 6 được 3, viết 3.</a:t>
            </a:r>
          </a:p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  3 nhân 6 bằng 18; 18 trừ 18 bằng 0.</a:t>
            </a:r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762000" y="4967288"/>
            <a:ext cx="1905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4218 : 6 = 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3097" name="Text Box 25"/>
          <p:cNvSpPr txBox="1">
            <a:spLocks noChangeArrowheads="1"/>
          </p:cNvSpPr>
          <p:nvPr/>
        </p:nvSpPr>
        <p:spPr bwMode="auto">
          <a:xfrm>
            <a:off x="2428875" y="4967288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703 </a:t>
            </a:r>
            <a:r>
              <a:rPr lang="en-US"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1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10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10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10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10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10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10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1" dur="10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6" dur="10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1" dur="10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  <p:bldP spid="3078" grpId="0"/>
      <p:bldP spid="3084" grpId="0"/>
      <p:bldP spid="3085" grpId="0"/>
      <p:bldP spid="3086" grpId="0"/>
      <p:bldP spid="3087" grpId="0"/>
      <p:bldP spid="3088" grpId="0"/>
      <p:bldP spid="3089" grpId="0"/>
      <p:bldP spid="3090" grpId="0"/>
      <p:bldP spid="3091" grpId="0"/>
      <p:bldP spid="3092" grpId="0"/>
      <p:bldP spid="3093" grpId="0"/>
      <p:bldP spid="3094" grpId="0"/>
      <p:bldP spid="3095" grpId="0"/>
      <p:bldP spid="3096" grpId="0"/>
      <p:bldP spid="309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533400" y="1970088"/>
            <a:ext cx="25336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FF00"/>
                </a:solidFill>
                <a:latin typeface="Arial" charset="0"/>
              </a:rPr>
              <a:t>b, 2407 : 4 = ?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762000" y="2698750"/>
            <a:ext cx="1273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2 4 0 7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057400" y="2774950"/>
            <a:ext cx="838200" cy="1295400"/>
            <a:chOff x="1296" y="1344"/>
            <a:chExt cx="528" cy="816"/>
          </a:xfrm>
        </p:grpSpPr>
        <p:sp>
          <p:nvSpPr>
            <p:cNvPr id="3094" name="Line 7"/>
            <p:cNvSpPr>
              <a:spLocks noChangeShapeType="1"/>
            </p:cNvSpPr>
            <p:nvPr/>
          </p:nvSpPr>
          <p:spPr bwMode="auto">
            <a:xfrm>
              <a:off x="1296" y="13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5" name="Line 8"/>
            <p:cNvSpPr>
              <a:spLocks noChangeShapeType="1"/>
            </p:cNvSpPr>
            <p:nvPr/>
          </p:nvSpPr>
          <p:spPr bwMode="auto">
            <a:xfrm>
              <a:off x="1296" y="1632"/>
              <a:ext cx="528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2209800" y="269875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4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2057400" y="330835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6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2514600" y="3313113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1</a:t>
            </a: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2286000" y="330835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FF00"/>
                </a:solidFill>
                <a:latin typeface="Arial" charset="0"/>
              </a:rPr>
              <a:t>0</a:t>
            </a: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1023938" y="3155950"/>
            <a:ext cx="3825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0</a:t>
            </a: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1371600" y="3151188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FF00"/>
                </a:solidFill>
                <a:latin typeface="Arial" charset="0"/>
              </a:rPr>
              <a:t>0</a:t>
            </a: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1379538" y="3613150"/>
            <a:ext cx="3825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0</a:t>
            </a: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1666875" y="361315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7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1666875" y="4103688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3</a:t>
            </a:r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3543300" y="2536825"/>
            <a:ext cx="537051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2400">
                <a:solidFill>
                  <a:schemeClr val="bg1"/>
                </a:solidFill>
                <a:latin typeface="Arial" charset="0"/>
              </a:rPr>
              <a:t> 24 chia 4 được 6, viết 6.</a:t>
            </a:r>
          </a:p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   6 nhân 4 bằng 24; 24 trừ 24 bằng 0.</a:t>
            </a: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3543300" y="3571875"/>
            <a:ext cx="48561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2400">
                <a:solidFill>
                  <a:schemeClr val="bg1"/>
                </a:solidFill>
                <a:latin typeface="Arial" charset="0"/>
              </a:rPr>
              <a:t> Hạ 0; 0 chia 4 được 0 viết 0.</a:t>
            </a:r>
          </a:p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   0 nhân 4 bằng 0; 0 trừ 0 bằng 0.</a:t>
            </a:r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3543300" y="4562475"/>
            <a:ext cx="47704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2400">
                <a:solidFill>
                  <a:schemeClr val="bg1"/>
                </a:solidFill>
                <a:latin typeface="Arial" charset="0"/>
              </a:rPr>
              <a:t> Hạ 7 ; 7 chia 4 được 1, viết 1.</a:t>
            </a:r>
          </a:p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  1 nhân 4 bằng 4; 7 trừ 4 bằng 3.</a:t>
            </a:r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609600" y="5475288"/>
            <a:ext cx="1905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2407 : 4 = 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2276475" y="5456238"/>
            <a:ext cx="2219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601(dư 3)</a:t>
            </a:r>
          </a:p>
        </p:txBody>
      </p:sp>
      <p:sp>
        <p:nvSpPr>
          <p:cNvPr id="3091" name="Text Box 23"/>
          <p:cNvSpPr txBox="1">
            <a:spLocks noChangeArrowheads="1"/>
          </p:cNvSpPr>
          <p:nvPr/>
        </p:nvSpPr>
        <p:spPr bwMode="auto">
          <a:xfrm>
            <a:off x="304800" y="587375"/>
            <a:ext cx="1195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FF00"/>
                </a:solidFill>
                <a:latin typeface="Arial" charset="0"/>
              </a:rPr>
              <a:t>Toán  :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3092" name="Text Box 24"/>
          <p:cNvSpPr txBox="1">
            <a:spLocks noChangeArrowheads="1"/>
          </p:cNvSpPr>
          <p:nvPr/>
        </p:nvSpPr>
        <p:spPr bwMode="auto">
          <a:xfrm>
            <a:off x="533400" y="1346200"/>
            <a:ext cx="2533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FF00"/>
                </a:solidFill>
                <a:latin typeface="Arial" charset="0"/>
              </a:rPr>
              <a:t>a,</a:t>
            </a:r>
            <a:r>
              <a:rPr lang="en-US" sz="280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4218 : 6 = ?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3093" name="Text Box 25"/>
          <p:cNvSpPr txBox="1">
            <a:spLocks noChangeArrowheads="1"/>
          </p:cNvSpPr>
          <p:nvPr/>
        </p:nvSpPr>
        <p:spPr bwMode="auto">
          <a:xfrm>
            <a:off x="1370013" y="533400"/>
            <a:ext cx="73342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chemeClr val="bg1"/>
                </a:solidFill>
                <a:latin typeface="Arial" charset="0"/>
              </a:rPr>
              <a:t>Chia số có</a:t>
            </a:r>
            <a:r>
              <a:rPr lang="en-US" sz="240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800">
                <a:solidFill>
                  <a:schemeClr val="bg1"/>
                </a:solidFill>
                <a:latin typeface="Arial" charset="0"/>
              </a:rPr>
              <a:t>bốn chữ số cho số có một chữ số </a:t>
            </a:r>
          </a:p>
          <a:p>
            <a:pPr algn="ctr"/>
            <a:r>
              <a:rPr lang="en-US" sz="2800">
                <a:solidFill>
                  <a:schemeClr val="bg1"/>
                </a:solidFill>
                <a:latin typeface="Arial" charset="0"/>
              </a:rPr>
              <a:t>(tiếp theo)</a:t>
            </a:r>
            <a:r>
              <a:rPr lang="en-US">
                <a:solidFill>
                  <a:schemeClr val="bg1"/>
                </a:solidFill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10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10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10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10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10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1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10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1" dur="10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6" dur="10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1" dur="10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1" grpId="0"/>
      <p:bldP spid="4105" grpId="0"/>
      <p:bldP spid="4106" grpId="0"/>
      <p:bldP spid="4107" grpId="0"/>
      <p:bldP spid="4108" grpId="0"/>
      <p:bldP spid="4109" grpId="0"/>
      <p:bldP spid="4110" grpId="0"/>
      <p:bldP spid="4111" grpId="0"/>
      <p:bldP spid="4112" grpId="0"/>
      <p:bldP spid="4113" grpId="0"/>
      <p:bldP spid="4114" grpId="0"/>
      <p:bldP spid="4115" grpId="0"/>
      <p:bldP spid="4116" grpId="0"/>
      <p:bldP spid="4117" grpId="0"/>
      <p:bldP spid="41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1860550" y="228600"/>
            <a:ext cx="958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  <a:latin typeface="Arial" charset="0"/>
              </a:rPr>
              <a:t>Toán  :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0" y="2781300"/>
            <a:ext cx="1714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b, </a:t>
            </a:r>
            <a:r>
              <a:rPr lang="en-US">
                <a:solidFill>
                  <a:srgbClr val="FFFF00"/>
                </a:solidFill>
                <a:latin typeface="Arial" charset="0"/>
              </a:rPr>
              <a:t>4218 : 6 = ?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533400" y="3133725"/>
            <a:ext cx="882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2 4 0 7</a:t>
            </a:r>
          </a:p>
        </p:txBody>
      </p:sp>
      <p:sp>
        <p:nvSpPr>
          <p:cNvPr id="4101" name="Text Box 7"/>
          <p:cNvSpPr txBox="1">
            <a:spLocks noChangeArrowheads="1"/>
          </p:cNvSpPr>
          <p:nvPr/>
        </p:nvSpPr>
        <p:spPr bwMode="auto">
          <a:xfrm>
            <a:off x="2646363" y="228600"/>
            <a:ext cx="4781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latin typeface="Arial" charset="0"/>
              </a:rPr>
              <a:t>Chia số có bốn chữ số cho số có một chữ số </a:t>
            </a:r>
          </a:p>
          <a:p>
            <a:pPr algn="ctr"/>
            <a:r>
              <a:rPr lang="en-US">
                <a:solidFill>
                  <a:schemeClr val="bg1"/>
                </a:solidFill>
                <a:latin typeface="Arial" charset="0"/>
              </a:rPr>
              <a:t>(tiếp theo) </a:t>
            </a:r>
          </a:p>
        </p:txBody>
      </p:sp>
      <p:grpSp>
        <p:nvGrpSpPr>
          <p:cNvPr id="4102" name="Group 8"/>
          <p:cNvGrpSpPr>
            <a:grpSpLocks/>
          </p:cNvGrpSpPr>
          <p:nvPr/>
        </p:nvGrpSpPr>
        <p:grpSpPr bwMode="auto">
          <a:xfrm>
            <a:off x="1447800" y="3162300"/>
            <a:ext cx="533400" cy="914400"/>
            <a:chOff x="1296" y="1344"/>
            <a:chExt cx="528" cy="816"/>
          </a:xfrm>
        </p:grpSpPr>
        <p:sp>
          <p:nvSpPr>
            <p:cNvPr id="4144" name="Line 9"/>
            <p:cNvSpPr>
              <a:spLocks noChangeShapeType="1"/>
            </p:cNvSpPr>
            <p:nvPr/>
          </p:nvSpPr>
          <p:spPr bwMode="auto">
            <a:xfrm>
              <a:off x="1296" y="13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5" name="Line 10"/>
            <p:cNvSpPr>
              <a:spLocks noChangeShapeType="1"/>
            </p:cNvSpPr>
            <p:nvPr/>
          </p:nvSpPr>
          <p:spPr bwMode="auto">
            <a:xfrm>
              <a:off x="1296" y="1632"/>
              <a:ext cx="528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3" name="Text Box 11"/>
          <p:cNvSpPr txBox="1">
            <a:spLocks noChangeArrowheads="1"/>
          </p:cNvSpPr>
          <p:nvPr/>
        </p:nvSpPr>
        <p:spPr bwMode="auto">
          <a:xfrm>
            <a:off x="1447800" y="31257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4</a:t>
            </a:r>
          </a:p>
        </p:txBody>
      </p:sp>
      <p:sp>
        <p:nvSpPr>
          <p:cNvPr id="4104" name="Text Box 12"/>
          <p:cNvSpPr txBox="1">
            <a:spLocks noChangeArrowheads="1"/>
          </p:cNvSpPr>
          <p:nvPr/>
        </p:nvSpPr>
        <p:spPr bwMode="auto">
          <a:xfrm>
            <a:off x="1447800" y="34671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6</a:t>
            </a:r>
          </a:p>
        </p:txBody>
      </p:sp>
      <p:sp>
        <p:nvSpPr>
          <p:cNvPr id="4105" name="Text Box 13"/>
          <p:cNvSpPr txBox="1">
            <a:spLocks noChangeArrowheads="1"/>
          </p:cNvSpPr>
          <p:nvPr/>
        </p:nvSpPr>
        <p:spPr bwMode="auto">
          <a:xfrm>
            <a:off x="1752600" y="34718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1</a:t>
            </a:r>
          </a:p>
        </p:txBody>
      </p:sp>
      <p:sp>
        <p:nvSpPr>
          <p:cNvPr id="4106" name="Text Box 14"/>
          <p:cNvSpPr txBox="1">
            <a:spLocks noChangeArrowheads="1"/>
          </p:cNvSpPr>
          <p:nvPr/>
        </p:nvSpPr>
        <p:spPr bwMode="auto">
          <a:xfrm>
            <a:off x="1612900" y="34798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  <a:latin typeface="Arial" charset="0"/>
              </a:rPr>
              <a:t>0</a:t>
            </a:r>
          </a:p>
        </p:txBody>
      </p:sp>
      <p:sp>
        <p:nvSpPr>
          <p:cNvPr id="4107" name="Text Box 15"/>
          <p:cNvSpPr txBox="1">
            <a:spLocks noChangeArrowheads="1"/>
          </p:cNvSpPr>
          <p:nvPr/>
        </p:nvSpPr>
        <p:spPr bwMode="auto">
          <a:xfrm>
            <a:off x="711200" y="33829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0</a:t>
            </a:r>
          </a:p>
        </p:txBody>
      </p:sp>
      <p:sp>
        <p:nvSpPr>
          <p:cNvPr id="4108" name="Text Box 16"/>
          <p:cNvSpPr txBox="1">
            <a:spLocks noChangeArrowheads="1"/>
          </p:cNvSpPr>
          <p:nvPr/>
        </p:nvSpPr>
        <p:spPr bwMode="auto">
          <a:xfrm>
            <a:off x="914400" y="33909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  <a:latin typeface="Arial" charset="0"/>
              </a:rPr>
              <a:t>0</a:t>
            </a:r>
          </a:p>
        </p:txBody>
      </p:sp>
      <p:sp>
        <p:nvSpPr>
          <p:cNvPr id="4109" name="Text Box 17"/>
          <p:cNvSpPr txBox="1">
            <a:spLocks noChangeArrowheads="1"/>
          </p:cNvSpPr>
          <p:nvPr/>
        </p:nvSpPr>
        <p:spPr bwMode="auto">
          <a:xfrm>
            <a:off x="908050" y="3632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0</a:t>
            </a:r>
          </a:p>
        </p:txBody>
      </p:sp>
      <p:sp>
        <p:nvSpPr>
          <p:cNvPr id="4110" name="Text Box 18"/>
          <p:cNvSpPr txBox="1">
            <a:spLocks noChangeArrowheads="1"/>
          </p:cNvSpPr>
          <p:nvPr/>
        </p:nvSpPr>
        <p:spPr bwMode="auto">
          <a:xfrm>
            <a:off x="1098550" y="36195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7</a:t>
            </a:r>
          </a:p>
        </p:txBody>
      </p:sp>
      <p:sp>
        <p:nvSpPr>
          <p:cNvPr id="4111" name="Text Box 19"/>
          <p:cNvSpPr txBox="1">
            <a:spLocks noChangeArrowheads="1"/>
          </p:cNvSpPr>
          <p:nvPr/>
        </p:nvSpPr>
        <p:spPr bwMode="auto">
          <a:xfrm>
            <a:off x="1079500" y="3886200"/>
            <a:ext cx="301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3</a:t>
            </a:r>
          </a:p>
        </p:txBody>
      </p:sp>
      <p:sp>
        <p:nvSpPr>
          <p:cNvPr id="4112" name="Text Box 20"/>
          <p:cNvSpPr txBox="1">
            <a:spLocks noChangeArrowheads="1"/>
          </p:cNvSpPr>
          <p:nvPr/>
        </p:nvSpPr>
        <p:spPr bwMode="auto">
          <a:xfrm>
            <a:off x="2743200" y="927100"/>
            <a:ext cx="3905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>
                <a:solidFill>
                  <a:schemeClr val="bg1"/>
                </a:solidFill>
                <a:latin typeface="Arial" charset="0"/>
              </a:rPr>
              <a:t> 42 chia 6 được 7, viết 7.</a:t>
            </a:r>
          </a:p>
          <a:p>
            <a:r>
              <a:rPr lang="en-US">
                <a:solidFill>
                  <a:schemeClr val="bg1"/>
                </a:solidFill>
                <a:latin typeface="Arial" charset="0"/>
              </a:rPr>
              <a:t>   7 nhân 6 bằng 42; 42 trừ 42bằng 0</a:t>
            </a:r>
          </a:p>
        </p:txBody>
      </p:sp>
      <p:sp>
        <p:nvSpPr>
          <p:cNvPr id="4113" name="Text Box 21"/>
          <p:cNvSpPr txBox="1">
            <a:spLocks noChangeArrowheads="1"/>
          </p:cNvSpPr>
          <p:nvPr/>
        </p:nvSpPr>
        <p:spPr bwMode="auto">
          <a:xfrm>
            <a:off x="2743200" y="1485900"/>
            <a:ext cx="3651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>
                <a:solidFill>
                  <a:schemeClr val="bg1"/>
                </a:solidFill>
                <a:latin typeface="Arial" charset="0"/>
              </a:rPr>
              <a:t> Hạ 1; 1 chia 6 được 0 viết 0.</a:t>
            </a:r>
          </a:p>
          <a:p>
            <a:r>
              <a:rPr lang="en-US">
                <a:solidFill>
                  <a:schemeClr val="bg1"/>
                </a:solidFill>
                <a:latin typeface="Arial" charset="0"/>
              </a:rPr>
              <a:t>   0 nhân 6 bằng 0; 1 trừ 0 bằng 1.</a:t>
            </a:r>
          </a:p>
        </p:txBody>
      </p:sp>
      <p:sp>
        <p:nvSpPr>
          <p:cNvPr id="4114" name="Text Box 22"/>
          <p:cNvSpPr txBox="1">
            <a:spLocks noChangeArrowheads="1"/>
          </p:cNvSpPr>
          <p:nvPr/>
        </p:nvSpPr>
        <p:spPr bwMode="auto">
          <a:xfrm>
            <a:off x="2743200" y="2057400"/>
            <a:ext cx="43211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>
                <a:solidFill>
                  <a:schemeClr val="bg1"/>
                </a:solidFill>
                <a:latin typeface="Arial" charset="0"/>
              </a:rPr>
              <a:t> Hạ 8 được 18; 18 chia 6 được 3, viết 3.</a:t>
            </a:r>
          </a:p>
          <a:p>
            <a:r>
              <a:rPr lang="en-US">
                <a:solidFill>
                  <a:schemeClr val="bg1"/>
                </a:solidFill>
                <a:latin typeface="Arial" charset="0"/>
              </a:rPr>
              <a:t>  3 nhân 6 bằng 18; 18 trừ 18 bằng 0.</a:t>
            </a:r>
          </a:p>
        </p:txBody>
      </p:sp>
      <p:sp>
        <p:nvSpPr>
          <p:cNvPr id="4115" name="Text Box 26"/>
          <p:cNvSpPr txBox="1">
            <a:spLocks noChangeArrowheads="1"/>
          </p:cNvSpPr>
          <p:nvPr/>
        </p:nvSpPr>
        <p:spPr bwMode="auto">
          <a:xfrm>
            <a:off x="0" y="990600"/>
            <a:ext cx="1714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a, </a:t>
            </a:r>
            <a:r>
              <a:rPr lang="en-US">
                <a:solidFill>
                  <a:srgbClr val="FFFF00"/>
                </a:solidFill>
                <a:latin typeface="Arial" charset="0"/>
              </a:rPr>
              <a:t>4218 : 6 = ?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4116" name="Text Box 27"/>
          <p:cNvSpPr txBox="1">
            <a:spLocks noChangeArrowheads="1"/>
          </p:cNvSpPr>
          <p:nvPr/>
        </p:nvSpPr>
        <p:spPr bwMode="auto">
          <a:xfrm>
            <a:off x="533400" y="1343025"/>
            <a:ext cx="882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4</a:t>
            </a:r>
            <a:r>
              <a:rPr lang="en-US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>
                <a:solidFill>
                  <a:schemeClr val="bg1"/>
                </a:solidFill>
                <a:latin typeface="Arial" charset="0"/>
              </a:rPr>
              <a:t>2</a:t>
            </a:r>
            <a:r>
              <a:rPr lang="en-US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>
                <a:solidFill>
                  <a:schemeClr val="bg1"/>
                </a:solidFill>
                <a:latin typeface="Arial" charset="0"/>
              </a:rPr>
              <a:t>1</a:t>
            </a:r>
            <a:r>
              <a:rPr lang="en-US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>
                <a:solidFill>
                  <a:schemeClr val="bg1"/>
                </a:solidFill>
                <a:latin typeface="Arial" charset="0"/>
              </a:rPr>
              <a:t>8</a:t>
            </a:r>
          </a:p>
        </p:txBody>
      </p:sp>
      <p:grpSp>
        <p:nvGrpSpPr>
          <p:cNvPr id="4117" name="Group 28"/>
          <p:cNvGrpSpPr>
            <a:grpSpLocks/>
          </p:cNvGrpSpPr>
          <p:nvPr/>
        </p:nvGrpSpPr>
        <p:grpSpPr bwMode="auto">
          <a:xfrm>
            <a:off x="1447800" y="1371600"/>
            <a:ext cx="533400" cy="914400"/>
            <a:chOff x="1296" y="1344"/>
            <a:chExt cx="528" cy="816"/>
          </a:xfrm>
        </p:grpSpPr>
        <p:sp>
          <p:nvSpPr>
            <p:cNvPr id="4142" name="Line 29"/>
            <p:cNvSpPr>
              <a:spLocks noChangeShapeType="1"/>
            </p:cNvSpPr>
            <p:nvPr/>
          </p:nvSpPr>
          <p:spPr bwMode="auto">
            <a:xfrm>
              <a:off x="1296" y="13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3" name="Line 30"/>
            <p:cNvSpPr>
              <a:spLocks noChangeShapeType="1"/>
            </p:cNvSpPr>
            <p:nvPr/>
          </p:nvSpPr>
          <p:spPr bwMode="auto">
            <a:xfrm>
              <a:off x="1296" y="1632"/>
              <a:ext cx="528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18" name="Text Box 31"/>
          <p:cNvSpPr txBox="1">
            <a:spLocks noChangeArrowheads="1"/>
          </p:cNvSpPr>
          <p:nvPr/>
        </p:nvSpPr>
        <p:spPr bwMode="auto">
          <a:xfrm>
            <a:off x="1447800" y="13350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6</a:t>
            </a:r>
          </a:p>
        </p:txBody>
      </p:sp>
      <p:sp>
        <p:nvSpPr>
          <p:cNvPr id="4119" name="Text Box 32"/>
          <p:cNvSpPr txBox="1">
            <a:spLocks noChangeArrowheads="1"/>
          </p:cNvSpPr>
          <p:nvPr/>
        </p:nvSpPr>
        <p:spPr bwMode="auto">
          <a:xfrm>
            <a:off x="1447800" y="1676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7</a:t>
            </a:r>
          </a:p>
        </p:txBody>
      </p:sp>
      <p:sp>
        <p:nvSpPr>
          <p:cNvPr id="4120" name="Text Box 33"/>
          <p:cNvSpPr txBox="1">
            <a:spLocks noChangeArrowheads="1"/>
          </p:cNvSpPr>
          <p:nvPr/>
        </p:nvSpPr>
        <p:spPr bwMode="auto">
          <a:xfrm>
            <a:off x="1752600" y="16811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3</a:t>
            </a:r>
          </a:p>
        </p:txBody>
      </p:sp>
      <p:sp>
        <p:nvSpPr>
          <p:cNvPr id="4121" name="Text Box 34"/>
          <p:cNvSpPr txBox="1">
            <a:spLocks noChangeArrowheads="1"/>
          </p:cNvSpPr>
          <p:nvPr/>
        </p:nvSpPr>
        <p:spPr bwMode="auto">
          <a:xfrm>
            <a:off x="1600200" y="1676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  <a:latin typeface="Arial" charset="0"/>
              </a:rPr>
              <a:t>0</a:t>
            </a:r>
          </a:p>
        </p:txBody>
      </p:sp>
      <p:sp>
        <p:nvSpPr>
          <p:cNvPr id="4122" name="Text Box 35"/>
          <p:cNvSpPr txBox="1">
            <a:spLocks noChangeArrowheads="1"/>
          </p:cNvSpPr>
          <p:nvPr/>
        </p:nvSpPr>
        <p:spPr bwMode="auto">
          <a:xfrm>
            <a:off x="711200" y="15922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0</a:t>
            </a:r>
          </a:p>
        </p:txBody>
      </p:sp>
      <p:sp>
        <p:nvSpPr>
          <p:cNvPr id="4123" name="Text Box 36"/>
          <p:cNvSpPr txBox="1">
            <a:spLocks noChangeArrowheads="1"/>
          </p:cNvSpPr>
          <p:nvPr/>
        </p:nvSpPr>
        <p:spPr bwMode="auto">
          <a:xfrm>
            <a:off x="919163" y="15875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  <a:latin typeface="Arial" charset="0"/>
              </a:rPr>
              <a:t>1</a:t>
            </a:r>
          </a:p>
        </p:txBody>
      </p:sp>
      <p:sp>
        <p:nvSpPr>
          <p:cNvPr id="4124" name="Text Box 37"/>
          <p:cNvSpPr txBox="1">
            <a:spLocks noChangeArrowheads="1"/>
          </p:cNvSpPr>
          <p:nvPr/>
        </p:nvSpPr>
        <p:spPr bwMode="auto">
          <a:xfrm>
            <a:off x="925513" y="18288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1</a:t>
            </a:r>
          </a:p>
        </p:txBody>
      </p:sp>
      <p:sp>
        <p:nvSpPr>
          <p:cNvPr id="4125" name="Text Box 38"/>
          <p:cNvSpPr txBox="1">
            <a:spLocks noChangeArrowheads="1"/>
          </p:cNvSpPr>
          <p:nvPr/>
        </p:nvSpPr>
        <p:spPr bwMode="auto">
          <a:xfrm>
            <a:off x="1092200" y="18288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8</a:t>
            </a:r>
          </a:p>
        </p:txBody>
      </p:sp>
      <p:sp>
        <p:nvSpPr>
          <p:cNvPr id="4126" name="Text Box 39"/>
          <p:cNvSpPr txBox="1">
            <a:spLocks noChangeArrowheads="1"/>
          </p:cNvSpPr>
          <p:nvPr/>
        </p:nvSpPr>
        <p:spPr bwMode="auto">
          <a:xfrm>
            <a:off x="1079500" y="2095500"/>
            <a:ext cx="301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0</a:t>
            </a:r>
          </a:p>
        </p:txBody>
      </p:sp>
      <p:sp>
        <p:nvSpPr>
          <p:cNvPr id="4127" name="Text Box 40"/>
          <p:cNvSpPr txBox="1">
            <a:spLocks noChangeArrowheads="1"/>
          </p:cNvSpPr>
          <p:nvPr/>
        </p:nvSpPr>
        <p:spPr bwMode="auto">
          <a:xfrm>
            <a:off x="304800" y="22606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>
                <a:solidFill>
                  <a:srgbClr val="FFFF00"/>
                </a:solidFill>
                <a:latin typeface="Arial" charset="0"/>
              </a:rPr>
              <a:t>4218 : 6 =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4128" name="Text Box 41"/>
          <p:cNvSpPr txBox="1">
            <a:spLocks noChangeArrowheads="1"/>
          </p:cNvSpPr>
          <p:nvPr/>
        </p:nvSpPr>
        <p:spPr bwMode="auto">
          <a:xfrm>
            <a:off x="1371600" y="2212975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>
                <a:solidFill>
                  <a:srgbClr val="FFFF00"/>
                </a:solidFill>
                <a:latin typeface="Arial" charset="0"/>
              </a:rPr>
              <a:t>703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4129" name="Text Box 55"/>
          <p:cNvSpPr txBox="1">
            <a:spLocks noChangeArrowheads="1"/>
          </p:cNvSpPr>
          <p:nvPr/>
        </p:nvSpPr>
        <p:spPr bwMode="auto">
          <a:xfrm>
            <a:off x="2819400" y="2971800"/>
            <a:ext cx="4032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>
                <a:solidFill>
                  <a:schemeClr val="bg1"/>
                </a:solidFill>
                <a:latin typeface="Arial" charset="0"/>
              </a:rPr>
              <a:t> 24 chia 4 được 6, viết 6.</a:t>
            </a:r>
          </a:p>
          <a:p>
            <a:r>
              <a:rPr lang="en-US">
                <a:solidFill>
                  <a:schemeClr val="bg1"/>
                </a:solidFill>
                <a:latin typeface="Arial" charset="0"/>
              </a:rPr>
              <a:t>   6 nhân 4 bằng 24; 24 trừ 24 bằng 0.</a:t>
            </a:r>
          </a:p>
        </p:txBody>
      </p:sp>
      <p:sp>
        <p:nvSpPr>
          <p:cNvPr id="4130" name="Text Box 56"/>
          <p:cNvSpPr txBox="1">
            <a:spLocks noChangeArrowheads="1"/>
          </p:cNvSpPr>
          <p:nvPr/>
        </p:nvSpPr>
        <p:spPr bwMode="auto">
          <a:xfrm>
            <a:off x="2819400" y="3581400"/>
            <a:ext cx="3651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>
                <a:solidFill>
                  <a:schemeClr val="bg1"/>
                </a:solidFill>
                <a:latin typeface="Arial" charset="0"/>
              </a:rPr>
              <a:t> Hạ 0; 0 chia 4 được 0 viết 0.</a:t>
            </a:r>
          </a:p>
          <a:p>
            <a:r>
              <a:rPr lang="en-US">
                <a:solidFill>
                  <a:schemeClr val="bg1"/>
                </a:solidFill>
                <a:latin typeface="Arial" charset="0"/>
              </a:rPr>
              <a:t>   0 nhân 4 bằng 0; 0 trừ 0 bằng 0.</a:t>
            </a:r>
          </a:p>
        </p:txBody>
      </p:sp>
      <p:sp>
        <p:nvSpPr>
          <p:cNvPr id="4131" name="Text Box 57"/>
          <p:cNvSpPr txBox="1">
            <a:spLocks noChangeArrowheads="1"/>
          </p:cNvSpPr>
          <p:nvPr/>
        </p:nvSpPr>
        <p:spPr bwMode="auto">
          <a:xfrm>
            <a:off x="2819400" y="4191000"/>
            <a:ext cx="3587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>
                <a:solidFill>
                  <a:schemeClr val="bg1"/>
                </a:solidFill>
                <a:latin typeface="Arial" charset="0"/>
              </a:rPr>
              <a:t> Hạ 7 ; 7 chia 4 được 1, viết 1.</a:t>
            </a:r>
          </a:p>
          <a:p>
            <a:r>
              <a:rPr lang="en-US">
                <a:solidFill>
                  <a:schemeClr val="bg1"/>
                </a:solidFill>
                <a:latin typeface="Arial" charset="0"/>
              </a:rPr>
              <a:t>  1 nhân 4 bằng 4; 7 trừ 4 bằng 3.</a:t>
            </a:r>
          </a:p>
        </p:txBody>
      </p:sp>
      <p:sp>
        <p:nvSpPr>
          <p:cNvPr id="4132" name="Text Box 58"/>
          <p:cNvSpPr txBox="1">
            <a:spLocks noChangeArrowheads="1"/>
          </p:cNvSpPr>
          <p:nvPr/>
        </p:nvSpPr>
        <p:spPr bwMode="auto">
          <a:xfrm>
            <a:off x="152400" y="44196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>
                <a:solidFill>
                  <a:srgbClr val="FFFF00"/>
                </a:solidFill>
                <a:latin typeface="Arial" charset="0"/>
              </a:rPr>
              <a:t>2407 : 4 = 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4133" name="Text Box 59"/>
          <p:cNvSpPr txBox="1">
            <a:spLocks noChangeArrowheads="1"/>
          </p:cNvSpPr>
          <p:nvPr/>
        </p:nvSpPr>
        <p:spPr bwMode="auto">
          <a:xfrm>
            <a:off x="1311275" y="4514850"/>
            <a:ext cx="2219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>
                <a:solidFill>
                  <a:srgbClr val="FFFF00"/>
                </a:solidFill>
                <a:latin typeface="Arial" charset="0"/>
              </a:rPr>
              <a:t>601(dư 3)</a:t>
            </a:r>
          </a:p>
        </p:txBody>
      </p:sp>
      <p:sp>
        <p:nvSpPr>
          <p:cNvPr id="14396" name="Text Box 60"/>
          <p:cNvSpPr txBox="1">
            <a:spLocks noChangeArrowheads="1"/>
          </p:cNvSpPr>
          <p:nvPr/>
        </p:nvSpPr>
        <p:spPr bwMode="auto">
          <a:xfrm>
            <a:off x="990600" y="5318125"/>
            <a:ext cx="8255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bg1"/>
                </a:solidFill>
                <a:latin typeface="Arial" charset="0"/>
              </a:rPr>
              <a:t>Khi thực hiện phép chia, từ lần chia thứ 2, nếu số bị chia nhỏ h</a:t>
            </a:r>
            <a:r>
              <a:rPr lang="vi-VN" sz="2000">
                <a:solidFill>
                  <a:schemeClr val="bg1"/>
                </a:solidFill>
                <a:latin typeface="Arial" charset="0"/>
              </a:rPr>
              <a:t>ơ</a:t>
            </a:r>
            <a:r>
              <a:rPr lang="en-US" sz="2000">
                <a:solidFill>
                  <a:schemeClr val="bg1"/>
                </a:solidFill>
                <a:latin typeface="Arial" charset="0"/>
              </a:rPr>
              <a:t>n số</a:t>
            </a:r>
          </a:p>
          <a:p>
            <a:r>
              <a:rPr lang="en-US" sz="2000">
                <a:solidFill>
                  <a:schemeClr val="bg1"/>
                </a:solidFill>
                <a:latin typeface="Arial" charset="0"/>
              </a:rPr>
              <a:t> chia hoặc số bị chia bằng 0 thì ta viết 0 vào th</a:t>
            </a:r>
            <a:r>
              <a:rPr lang="vi-VN" sz="2000">
                <a:solidFill>
                  <a:schemeClr val="bg1"/>
                </a:solidFill>
                <a:latin typeface="Arial" charset="0"/>
              </a:rPr>
              <a:t>ươ</a:t>
            </a:r>
            <a:r>
              <a:rPr lang="en-US" sz="2000">
                <a:solidFill>
                  <a:schemeClr val="bg1"/>
                </a:solidFill>
                <a:latin typeface="Arial" charset="0"/>
              </a:rPr>
              <a:t>ng ở các lần chia </a:t>
            </a:r>
            <a:r>
              <a:rPr lang="vi-VN" sz="2000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 sz="2000">
                <a:solidFill>
                  <a:schemeClr val="bg1"/>
                </a:solidFill>
                <a:latin typeface="Arial" charset="0"/>
              </a:rPr>
              <a:t>ó.</a:t>
            </a:r>
          </a:p>
        </p:txBody>
      </p:sp>
      <p:sp>
        <p:nvSpPr>
          <p:cNvPr id="14397" name="Text Box 61"/>
          <p:cNvSpPr txBox="1">
            <a:spLocks noChangeArrowheads="1"/>
          </p:cNvSpPr>
          <p:nvPr/>
        </p:nvSpPr>
        <p:spPr bwMode="auto">
          <a:xfrm>
            <a:off x="381000" y="4800600"/>
            <a:ext cx="16779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FF00"/>
                </a:solidFill>
                <a:latin typeface="Arial" charset="0"/>
              </a:rPr>
              <a:t>Ghi nhớ :</a:t>
            </a:r>
            <a:endParaRPr lang="en-US">
              <a:latin typeface="Arial" charset="0"/>
            </a:endParaRPr>
          </a:p>
        </p:txBody>
      </p:sp>
      <p:sp>
        <p:nvSpPr>
          <p:cNvPr id="14402" name="Text Box 66"/>
          <p:cNvSpPr txBox="1">
            <a:spLocks noChangeArrowheads="1"/>
          </p:cNvSpPr>
          <p:nvPr/>
        </p:nvSpPr>
        <p:spPr bwMode="auto">
          <a:xfrm>
            <a:off x="190500" y="4803775"/>
            <a:ext cx="203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FF00"/>
                </a:solidFill>
                <a:latin typeface="Arial" charset="0"/>
              </a:rPr>
              <a:t>Thực hành:</a:t>
            </a:r>
            <a:endParaRPr lang="en-US">
              <a:latin typeface="Arial" charset="0"/>
            </a:endParaRPr>
          </a:p>
        </p:txBody>
      </p:sp>
      <p:sp>
        <p:nvSpPr>
          <p:cNvPr id="14403" name="Text Box 67"/>
          <p:cNvSpPr txBox="1">
            <a:spLocks noChangeArrowheads="1"/>
          </p:cNvSpPr>
          <p:nvPr/>
        </p:nvSpPr>
        <p:spPr bwMode="auto">
          <a:xfrm>
            <a:off x="419100" y="5260975"/>
            <a:ext cx="3365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FF00"/>
                </a:solidFill>
                <a:latin typeface="Arial" charset="0"/>
              </a:rPr>
              <a:t>Bài 1: Đặt tính rồi tính:</a:t>
            </a:r>
            <a:endParaRPr lang="en-US" sz="2400">
              <a:latin typeface="Arial" charset="0"/>
            </a:endParaRPr>
          </a:p>
        </p:txBody>
      </p:sp>
      <p:sp>
        <p:nvSpPr>
          <p:cNvPr id="14404" name="Text Box 68"/>
          <p:cNvSpPr txBox="1">
            <a:spLocks noChangeArrowheads="1"/>
          </p:cNvSpPr>
          <p:nvPr/>
        </p:nvSpPr>
        <p:spPr bwMode="auto">
          <a:xfrm>
            <a:off x="1203325" y="5718175"/>
            <a:ext cx="16383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a, </a:t>
            </a:r>
            <a:r>
              <a:rPr lang="en-US" sz="2400">
                <a:solidFill>
                  <a:srgbClr val="FFFF00"/>
                </a:solidFill>
                <a:latin typeface="Arial" charset="0"/>
              </a:rPr>
              <a:t>3224 : 4</a:t>
            </a:r>
          </a:p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    1516 : 3</a:t>
            </a:r>
          </a:p>
        </p:txBody>
      </p:sp>
      <p:sp>
        <p:nvSpPr>
          <p:cNvPr id="14405" name="Text Box 69"/>
          <p:cNvSpPr txBox="1">
            <a:spLocks noChangeArrowheads="1"/>
          </p:cNvSpPr>
          <p:nvPr/>
        </p:nvSpPr>
        <p:spPr bwMode="auto">
          <a:xfrm>
            <a:off x="6042025" y="5718175"/>
            <a:ext cx="15541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b, 2819 :7</a:t>
            </a:r>
          </a:p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   1865 : 6</a:t>
            </a:r>
          </a:p>
        </p:txBody>
      </p:sp>
      <p:sp>
        <p:nvSpPr>
          <p:cNvPr id="14406" name="Line 70"/>
          <p:cNvSpPr>
            <a:spLocks noChangeShapeType="1"/>
          </p:cNvSpPr>
          <p:nvPr/>
        </p:nvSpPr>
        <p:spPr bwMode="auto">
          <a:xfrm>
            <a:off x="1409700" y="5641975"/>
            <a:ext cx="990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07" name="Line 71"/>
          <p:cNvSpPr>
            <a:spLocks noChangeShapeType="1"/>
          </p:cNvSpPr>
          <p:nvPr/>
        </p:nvSpPr>
        <p:spPr bwMode="auto">
          <a:xfrm>
            <a:off x="2933700" y="5641975"/>
            <a:ext cx="457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4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14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4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4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14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14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14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14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4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96" grpId="0"/>
      <p:bldP spid="14396" grpId="1"/>
      <p:bldP spid="14397" grpId="0"/>
      <p:bldP spid="14397" grpId="1"/>
      <p:bldP spid="14402" grpId="0"/>
      <p:bldP spid="14403" grpId="0"/>
      <p:bldP spid="14404" grpId="0"/>
      <p:bldP spid="14405" grpId="0"/>
      <p:bldP spid="14406" grpId="0" animBg="1"/>
      <p:bldP spid="1440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533400" y="1614488"/>
            <a:ext cx="25336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FF00"/>
                </a:solidFill>
                <a:latin typeface="Arial" charset="0"/>
              </a:rPr>
              <a:t>b, 2407 : 4 = ?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04800" y="231775"/>
            <a:ext cx="1195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FF00"/>
                </a:solidFill>
                <a:latin typeface="Arial" charset="0"/>
              </a:rPr>
              <a:t>Toán  :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533400" y="990600"/>
            <a:ext cx="2533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FF00"/>
                </a:solidFill>
                <a:latin typeface="Arial" charset="0"/>
              </a:rPr>
              <a:t>a,</a:t>
            </a:r>
            <a:r>
              <a:rPr lang="en-US" sz="280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4218 : 6 = ?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397000" y="177800"/>
            <a:ext cx="72802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chemeClr val="bg1"/>
                </a:solidFill>
                <a:latin typeface="Arial" charset="0"/>
              </a:rPr>
              <a:t>Chia số </a:t>
            </a:r>
            <a:r>
              <a:rPr lang="en-US" sz="2400">
                <a:solidFill>
                  <a:schemeClr val="bg1"/>
                </a:solidFill>
                <a:latin typeface="Arial" charset="0"/>
              </a:rPr>
              <a:t>có </a:t>
            </a:r>
            <a:r>
              <a:rPr lang="en-US" sz="2800">
                <a:solidFill>
                  <a:schemeClr val="bg1"/>
                </a:solidFill>
                <a:latin typeface="Arial" charset="0"/>
              </a:rPr>
              <a:t>bốn chữ số cho số có một chữ số </a:t>
            </a:r>
          </a:p>
          <a:p>
            <a:pPr algn="ctr"/>
            <a:r>
              <a:rPr lang="en-US" sz="2800">
                <a:solidFill>
                  <a:schemeClr val="bg1"/>
                </a:solidFill>
                <a:latin typeface="Arial" charset="0"/>
              </a:rPr>
              <a:t>(tiếp theo)</a:t>
            </a:r>
            <a:r>
              <a:rPr lang="en-US">
                <a:solidFill>
                  <a:schemeClr val="bg1"/>
                </a:solidFill>
                <a:latin typeface="Arial" charset="0"/>
              </a:rPr>
              <a:t> </a:t>
            </a:r>
          </a:p>
        </p:txBody>
      </p:sp>
      <p:sp>
        <p:nvSpPr>
          <p:cNvPr id="5126" name="Text Box 8"/>
          <p:cNvSpPr txBox="1">
            <a:spLocks noChangeArrowheads="1"/>
          </p:cNvSpPr>
          <p:nvPr/>
        </p:nvSpPr>
        <p:spPr bwMode="auto">
          <a:xfrm>
            <a:off x="76200" y="2209800"/>
            <a:ext cx="203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Thực hành:</a:t>
            </a:r>
            <a:endParaRPr lang="en-US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127" name="Text Box 9"/>
          <p:cNvSpPr txBox="1">
            <a:spLocks noChangeArrowheads="1"/>
          </p:cNvSpPr>
          <p:nvPr/>
        </p:nvSpPr>
        <p:spPr bwMode="auto">
          <a:xfrm>
            <a:off x="152400" y="2730500"/>
            <a:ext cx="38989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Bài 1: Đặt tính rồi tính:</a:t>
            </a:r>
            <a:endParaRPr lang="en-US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149225" y="3262313"/>
            <a:ext cx="89662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Bài 2: Một </a:t>
            </a:r>
            <a:r>
              <a:rPr lang="vi-VN" sz="2800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 sz="2800">
                <a:solidFill>
                  <a:schemeClr val="bg1"/>
                </a:solidFill>
                <a:latin typeface="Arial" charset="0"/>
              </a:rPr>
              <a:t>ội công nhân phải sửa quãng </a:t>
            </a:r>
            <a:r>
              <a:rPr lang="vi-VN" sz="2800">
                <a:solidFill>
                  <a:schemeClr val="bg1"/>
                </a:solidFill>
                <a:latin typeface="Arial" charset="0"/>
              </a:rPr>
              <a:t>đư</a:t>
            </a:r>
            <a:r>
              <a:rPr lang="en-US" sz="2800">
                <a:solidFill>
                  <a:schemeClr val="bg1"/>
                </a:solidFill>
                <a:latin typeface="Arial" charset="0"/>
              </a:rPr>
              <a:t>ờng dài </a:t>
            </a:r>
          </a:p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1215m, </a:t>
            </a:r>
            <a:r>
              <a:rPr lang="vi-VN" sz="2800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 sz="2800">
                <a:solidFill>
                  <a:schemeClr val="bg1"/>
                </a:solidFill>
                <a:latin typeface="Arial" charset="0"/>
              </a:rPr>
              <a:t>ội </a:t>
            </a:r>
            <a:r>
              <a:rPr lang="vi-VN" sz="2800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 sz="2800">
                <a:solidFill>
                  <a:schemeClr val="bg1"/>
                </a:solidFill>
                <a:latin typeface="Arial" charset="0"/>
              </a:rPr>
              <a:t>ã sửa </a:t>
            </a:r>
            <a:r>
              <a:rPr lang="vi-VN" sz="2800">
                <a:solidFill>
                  <a:schemeClr val="bg1"/>
                </a:solidFill>
                <a:latin typeface="Arial" charset="0"/>
              </a:rPr>
              <a:t>đư</a:t>
            </a:r>
            <a:r>
              <a:rPr lang="en-US" sz="2800">
                <a:solidFill>
                  <a:schemeClr val="bg1"/>
                </a:solidFill>
                <a:latin typeface="Arial" charset="0"/>
              </a:rPr>
              <a:t>ợc       quãng </a:t>
            </a:r>
            <a:r>
              <a:rPr lang="vi-VN" sz="2800">
                <a:solidFill>
                  <a:schemeClr val="bg1"/>
                </a:solidFill>
                <a:latin typeface="Arial" charset="0"/>
              </a:rPr>
              <a:t>đư</a:t>
            </a:r>
            <a:r>
              <a:rPr lang="en-US" sz="2800">
                <a:solidFill>
                  <a:schemeClr val="bg1"/>
                </a:solidFill>
                <a:latin typeface="Arial" charset="0"/>
              </a:rPr>
              <a:t>ờng. Hỏi </a:t>
            </a:r>
            <a:r>
              <a:rPr lang="vi-VN" sz="2800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 sz="2800">
                <a:solidFill>
                  <a:schemeClr val="bg1"/>
                </a:solidFill>
                <a:latin typeface="Arial" charset="0"/>
              </a:rPr>
              <a:t>ội </a:t>
            </a:r>
          </a:p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công nhân </a:t>
            </a:r>
            <a:r>
              <a:rPr lang="vi-VN" sz="2800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 sz="2800">
                <a:solidFill>
                  <a:schemeClr val="bg1"/>
                </a:solidFill>
                <a:latin typeface="Arial" charset="0"/>
              </a:rPr>
              <a:t>ó còn phải sửa bao nhiêu mét </a:t>
            </a:r>
            <a:r>
              <a:rPr lang="vi-VN" sz="2800">
                <a:solidFill>
                  <a:schemeClr val="bg1"/>
                </a:solidFill>
                <a:latin typeface="Arial" charset="0"/>
              </a:rPr>
              <a:t>đư</a:t>
            </a:r>
            <a:r>
              <a:rPr lang="en-US" sz="2800">
                <a:solidFill>
                  <a:schemeClr val="bg1"/>
                </a:solidFill>
                <a:latin typeface="Arial" charset="0"/>
              </a:rPr>
              <a:t>ờng nữa?</a:t>
            </a:r>
            <a:endParaRPr lang="en-US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165" name="Line 21"/>
          <p:cNvSpPr>
            <a:spLocks noChangeShapeType="1"/>
          </p:cNvSpPr>
          <p:nvPr/>
        </p:nvSpPr>
        <p:spPr bwMode="auto">
          <a:xfrm>
            <a:off x="4318000" y="3695700"/>
            <a:ext cx="40386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6" name="Line 22"/>
          <p:cNvSpPr>
            <a:spLocks noChangeShapeType="1"/>
          </p:cNvSpPr>
          <p:nvPr/>
        </p:nvSpPr>
        <p:spPr bwMode="auto">
          <a:xfrm>
            <a:off x="330200" y="4114800"/>
            <a:ext cx="9906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7" name="Line 23"/>
          <p:cNvSpPr>
            <a:spLocks noChangeShapeType="1"/>
          </p:cNvSpPr>
          <p:nvPr/>
        </p:nvSpPr>
        <p:spPr bwMode="auto">
          <a:xfrm>
            <a:off x="2146300" y="4114800"/>
            <a:ext cx="9906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8" name="Line 24"/>
          <p:cNvSpPr>
            <a:spLocks noChangeShapeType="1"/>
          </p:cNvSpPr>
          <p:nvPr/>
        </p:nvSpPr>
        <p:spPr bwMode="auto">
          <a:xfrm>
            <a:off x="4292600" y="4229100"/>
            <a:ext cx="25908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9" name="Line 25"/>
          <p:cNvSpPr>
            <a:spLocks noChangeShapeType="1"/>
          </p:cNvSpPr>
          <p:nvPr/>
        </p:nvSpPr>
        <p:spPr bwMode="auto">
          <a:xfrm>
            <a:off x="7048500" y="4127500"/>
            <a:ext cx="4572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70" name="Line 26"/>
          <p:cNvSpPr>
            <a:spLocks noChangeShapeType="1"/>
          </p:cNvSpPr>
          <p:nvPr/>
        </p:nvSpPr>
        <p:spPr bwMode="auto">
          <a:xfrm>
            <a:off x="2552700" y="4559300"/>
            <a:ext cx="54102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4267200" y="3632200"/>
            <a:ext cx="381000" cy="747713"/>
            <a:chOff x="2688" y="2288"/>
            <a:chExt cx="240" cy="471"/>
          </a:xfrm>
        </p:grpSpPr>
        <p:grpSp>
          <p:nvGrpSpPr>
            <p:cNvPr id="5147" name="Group 20"/>
            <p:cNvGrpSpPr>
              <a:grpSpLocks/>
            </p:cNvGrpSpPr>
            <p:nvPr/>
          </p:nvGrpSpPr>
          <p:grpSpPr bwMode="auto">
            <a:xfrm>
              <a:off x="2688" y="2288"/>
              <a:ext cx="240" cy="471"/>
              <a:chOff x="2864" y="3249"/>
              <a:chExt cx="240" cy="471"/>
            </a:xfrm>
          </p:grpSpPr>
          <p:sp>
            <p:nvSpPr>
              <p:cNvPr id="5149" name="Text Box 16"/>
              <p:cNvSpPr txBox="1">
                <a:spLocks noChangeArrowheads="1"/>
              </p:cNvSpPr>
              <p:nvPr/>
            </p:nvSpPr>
            <p:spPr bwMode="auto">
              <a:xfrm>
                <a:off x="2864" y="3249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>
                    <a:solidFill>
                      <a:schemeClr val="bg1"/>
                    </a:solidFill>
                    <a:latin typeface="Arial" charset="0"/>
                  </a:rPr>
                  <a:t>1</a:t>
                </a:r>
              </a:p>
            </p:txBody>
          </p:sp>
          <p:sp>
            <p:nvSpPr>
              <p:cNvPr id="5150" name="Line 17"/>
              <p:cNvSpPr>
                <a:spLocks noChangeShapeType="1"/>
              </p:cNvSpPr>
              <p:nvPr/>
            </p:nvSpPr>
            <p:spPr bwMode="auto">
              <a:xfrm>
                <a:off x="2888" y="3480"/>
                <a:ext cx="173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1" name="Text Box 18"/>
              <p:cNvSpPr txBox="1">
                <a:spLocks noChangeArrowheads="1"/>
              </p:cNvSpPr>
              <p:nvPr/>
            </p:nvSpPr>
            <p:spPr bwMode="auto">
              <a:xfrm>
                <a:off x="2864" y="3432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>
                    <a:solidFill>
                      <a:schemeClr val="bg1"/>
                    </a:solidFill>
                    <a:latin typeface="Arial" charset="0"/>
                  </a:rPr>
                  <a:t>3</a:t>
                </a:r>
              </a:p>
            </p:txBody>
          </p:sp>
        </p:grpSp>
        <p:sp>
          <p:nvSpPr>
            <p:cNvPr id="5148" name="Line 27"/>
            <p:cNvSpPr>
              <a:spLocks noChangeShapeType="1"/>
            </p:cNvSpPr>
            <p:nvPr/>
          </p:nvSpPr>
          <p:spPr bwMode="auto">
            <a:xfrm>
              <a:off x="2704" y="2512"/>
              <a:ext cx="19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81" name="Text Box 37"/>
          <p:cNvSpPr txBox="1">
            <a:spLocks noChangeArrowheads="1"/>
          </p:cNvSpPr>
          <p:nvPr/>
        </p:nvSpPr>
        <p:spPr bwMode="auto">
          <a:xfrm>
            <a:off x="528638" y="4776788"/>
            <a:ext cx="13112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Tóm tắt:</a:t>
            </a:r>
          </a:p>
        </p:txBody>
      </p:sp>
      <p:sp>
        <p:nvSpPr>
          <p:cNvPr id="6182" name="Text Box 38"/>
          <p:cNvSpPr txBox="1">
            <a:spLocks noChangeArrowheads="1"/>
          </p:cNvSpPr>
          <p:nvPr/>
        </p:nvSpPr>
        <p:spPr bwMode="auto">
          <a:xfrm>
            <a:off x="-57150" y="5219700"/>
            <a:ext cx="3787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Quãng </a:t>
            </a:r>
            <a:r>
              <a:rPr lang="vi-VN" sz="2400">
                <a:solidFill>
                  <a:schemeClr val="bg1"/>
                </a:solidFill>
                <a:latin typeface="Arial" charset="0"/>
              </a:rPr>
              <a:t>đư</a:t>
            </a:r>
            <a:r>
              <a:rPr lang="en-US" sz="2400">
                <a:solidFill>
                  <a:schemeClr val="bg1"/>
                </a:solidFill>
                <a:latin typeface="Arial" charset="0"/>
              </a:rPr>
              <a:t>ờng dài : 1215m</a:t>
            </a:r>
          </a:p>
        </p:txBody>
      </p:sp>
      <p:sp>
        <p:nvSpPr>
          <p:cNvPr id="6183" name="Text Box 39"/>
          <p:cNvSpPr txBox="1">
            <a:spLocks noChangeArrowheads="1"/>
          </p:cNvSpPr>
          <p:nvPr/>
        </p:nvSpPr>
        <p:spPr bwMode="auto">
          <a:xfrm>
            <a:off x="-44450" y="5689600"/>
            <a:ext cx="5730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Đã sửa                 :         quãng </a:t>
            </a:r>
            <a:r>
              <a:rPr lang="vi-VN" sz="2400">
                <a:solidFill>
                  <a:schemeClr val="bg1"/>
                </a:solidFill>
                <a:latin typeface="Arial" charset="0"/>
              </a:rPr>
              <a:t>đư</a:t>
            </a:r>
            <a:r>
              <a:rPr lang="en-US" sz="2400">
                <a:solidFill>
                  <a:schemeClr val="bg1"/>
                </a:solidFill>
                <a:latin typeface="Arial" charset="0"/>
              </a:rPr>
              <a:t>ờng.</a:t>
            </a:r>
            <a:r>
              <a:rPr lang="en-US">
                <a:solidFill>
                  <a:schemeClr val="bg1"/>
                </a:solidFill>
                <a:latin typeface="Arial" charset="0"/>
              </a:rPr>
              <a:t>     </a:t>
            </a:r>
          </a:p>
        </p:txBody>
      </p: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2787650" y="5538788"/>
            <a:ext cx="381000" cy="747712"/>
            <a:chOff x="1756" y="3489"/>
            <a:chExt cx="240" cy="471"/>
          </a:xfrm>
        </p:grpSpPr>
        <p:grpSp>
          <p:nvGrpSpPr>
            <p:cNvPr id="5142" name="Group 40"/>
            <p:cNvGrpSpPr>
              <a:grpSpLocks/>
            </p:cNvGrpSpPr>
            <p:nvPr/>
          </p:nvGrpSpPr>
          <p:grpSpPr bwMode="auto">
            <a:xfrm>
              <a:off x="1756" y="3489"/>
              <a:ext cx="240" cy="471"/>
              <a:chOff x="2864" y="3249"/>
              <a:chExt cx="240" cy="471"/>
            </a:xfrm>
          </p:grpSpPr>
          <p:sp>
            <p:nvSpPr>
              <p:cNvPr id="5144" name="Text Box 41"/>
              <p:cNvSpPr txBox="1">
                <a:spLocks noChangeArrowheads="1"/>
              </p:cNvSpPr>
              <p:nvPr/>
            </p:nvSpPr>
            <p:spPr bwMode="auto">
              <a:xfrm>
                <a:off x="2864" y="3249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>
                    <a:solidFill>
                      <a:schemeClr val="bg1"/>
                    </a:solidFill>
                    <a:latin typeface="Arial" charset="0"/>
                  </a:rPr>
                  <a:t>1</a:t>
                </a:r>
              </a:p>
            </p:txBody>
          </p:sp>
          <p:sp>
            <p:nvSpPr>
              <p:cNvPr id="5145" name="Line 42"/>
              <p:cNvSpPr>
                <a:spLocks noChangeShapeType="1"/>
              </p:cNvSpPr>
              <p:nvPr/>
            </p:nvSpPr>
            <p:spPr bwMode="auto">
              <a:xfrm>
                <a:off x="2888" y="3480"/>
                <a:ext cx="173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6" name="Text Box 43"/>
              <p:cNvSpPr txBox="1">
                <a:spLocks noChangeArrowheads="1"/>
              </p:cNvSpPr>
              <p:nvPr/>
            </p:nvSpPr>
            <p:spPr bwMode="auto">
              <a:xfrm>
                <a:off x="2864" y="3432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>
                    <a:solidFill>
                      <a:schemeClr val="bg1"/>
                    </a:solidFill>
                    <a:latin typeface="Arial" charset="0"/>
                  </a:rPr>
                  <a:t>3</a:t>
                </a:r>
              </a:p>
            </p:txBody>
          </p:sp>
        </p:grpSp>
        <p:sp>
          <p:nvSpPr>
            <p:cNvPr id="5143" name="Line 44"/>
            <p:cNvSpPr>
              <a:spLocks noChangeShapeType="1"/>
            </p:cNvSpPr>
            <p:nvPr/>
          </p:nvSpPr>
          <p:spPr bwMode="auto">
            <a:xfrm flipV="1">
              <a:off x="1791" y="3728"/>
              <a:ext cx="173" cy="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-19050" y="6099175"/>
            <a:ext cx="46307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Còn phải sửa       : .... m </a:t>
            </a:r>
            <a:r>
              <a:rPr lang="vi-VN" sz="2400">
                <a:solidFill>
                  <a:schemeClr val="bg1"/>
                </a:solidFill>
                <a:latin typeface="Arial" charset="0"/>
              </a:rPr>
              <a:t>đư</a:t>
            </a:r>
            <a:r>
              <a:rPr lang="en-US" sz="2400">
                <a:solidFill>
                  <a:schemeClr val="bg1"/>
                </a:solidFill>
                <a:latin typeface="Arial" charset="0"/>
              </a:rPr>
              <a:t>ờng?</a:t>
            </a:r>
          </a:p>
        </p:txBody>
      </p:sp>
      <p:sp>
        <p:nvSpPr>
          <p:cNvPr id="6190" name="Text Box 46"/>
          <p:cNvSpPr txBox="1">
            <a:spLocks noChangeArrowheads="1"/>
          </p:cNvSpPr>
          <p:nvPr/>
        </p:nvSpPr>
        <p:spPr bwMode="auto">
          <a:xfrm>
            <a:off x="152400" y="3276600"/>
            <a:ext cx="11731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Bài 2:</a:t>
            </a:r>
            <a:r>
              <a:rPr lang="en-US"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6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6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6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6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6" grpId="0"/>
      <p:bldP spid="6165" grpId="0" animBg="1"/>
      <p:bldP spid="6166" grpId="0" animBg="1"/>
      <p:bldP spid="6167" grpId="0" animBg="1"/>
      <p:bldP spid="6168" grpId="0" animBg="1"/>
      <p:bldP spid="6169" grpId="0" animBg="1"/>
      <p:bldP spid="6170" grpId="0" animBg="1"/>
      <p:bldP spid="6181" grpId="0"/>
      <p:bldP spid="6182" grpId="0"/>
      <p:bldP spid="6183" grpId="0"/>
      <p:bldP spid="6189" grpId="0"/>
      <p:bldP spid="619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533400" y="2185988"/>
            <a:ext cx="25336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FF00"/>
                </a:solidFill>
                <a:latin typeface="Arial" charset="0"/>
              </a:rPr>
              <a:t>b, 2407 : 4 = ?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04800" y="803275"/>
            <a:ext cx="1195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FF00"/>
                </a:solidFill>
                <a:latin typeface="Arial" charset="0"/>
              </a:rPr>
              <a:t>Toán  :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33400" y="1562100"/>
            <a:ext cx="2533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FF00"/>
                </a:solidFill>
                <a:latin typeface="Arial" charset="0"/>
              </a:rPr>
              <a:t>a,</a:t>
            </a:r>
            <a:r>
              <a:rPr lang="en-US" sz="280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4218 : 6 = ?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397000" y="749300"/>
            <a:ext cx="72802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chemeClr val="bg1"/>
                </a:solidFill>
                <a:latin typeface="Arial" charset="0"/>
              </a:rPr>
              <a:t>Chia số </a:t>
            </a:r>
            <a:r>
              <a:rPr lang="en-US" sz="2400">
                <a:solidFill>
                  <a:schemeClr val="bg1"/>
                </a:solidFill>
                <a:latin typeface="Arial" charset="0"/>
              </a:rPr>
              <a:t>có </a:t>
            </a:r>
            <a:r>
              <a:rPr lang="en-US" sz="2800">
                <a:solidFill>
                  <a:schemeClr val="bg1"/>
                </a:solidFill>
                <a:latin typeface="Arial" charset="0"/>
              </a:rPr>
              <a:t>bốn chữ số cho số có một chữ số </a:t>
            </a:r>
          </a:p>
          <a:p>
            <a:pPr algn="ctr"/>
            <a:r>
              <a:rPr lang="en-US" sz="2800">
                <a:solidFill>
                  <a:schemeClr val="bg1"/>
                </a:solidFill>
                <a:latin typeface="Arial" charset="0"/>
              </a:rPr>
              <a:t>(tiếp theo)</a:t>
            </a:r>
            <a:r>
              <a:rPr lang="en-US">
                <a:solidFill>
                  <a:schemeClr val="bg1"/>
                </a:solidFill>
                <a:latin typeface="Arial" charset="0"/>
              </a:rPr>
              <a:t> 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28600" y="2755900"/>
            <a:ext cx="1766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Thực hành: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304800" y="3276600"/>
            <a:ext cx="3365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Bài 1: Đặt tính rồi tính: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301625" y="3757613"/>
            <a:ext cx="10779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Bài 2:</a:t>
            </a:r>
            <a:r>
              <a:rPr lang="en-US" sz="2800">
                <a:solidFill>
                  <a:schemeClr val="bg1"/>
                </a:solidFill>
                <a:latin typeface="Arial" charset="0"/>
              </a:rPr>
              <a:t> </a:t>
            </a:r>
            <a:endParaRPr lang="en-US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153" name="Text Box 20"/>
          <p:cNvSpPr txBox="1">
            <a:spLocks noChangeArrowheads="1"/>
          </p:cNvSpPr>
          <p:nvPr/>
        </p:nvSpPr>
        <p:spPr bwMode="auto">
          <a:xfrm>
            <a:off x="-63500" y="4343400"/>
            <a:ext cx="13112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Tóm tắt:</a:t>
            </a:r>
          </a:p>
        </p:txBody>
      </p:sp>
      <p:sp>
        <p:nvSpPr>
          <p:cNvPr id="6154" name="Text Box 21"/>
          <p:cNvSpPr txBox="1">
            <a:spLocks noChangeArrowheads="1"/>
          </p:cNvSpPr>
          <p:nvPr/>
        </p:nvSpPr>
        <p:spPr bwMode="auto">
          <a:xfrm>
            <a:off x="-60325" y="4786313"/>
            <a:ext cx="37036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Quãng </a:t>
            </a:r>
            <a:r>
              <a:rPr lang="vi-VN" sz="2400">
                <a:solidFill>
                  <a:schemeClr val="bg1"/>
                </a:solidFill>
                <a:latin typeface="Arial" charset="0"/>
              </a:rPr>
              <a:t>đư</a:t>
            </a:r>
            <a:r>
              <a:rPr lang="en-US" sz="2400">
                <a:solidFill>
                  <a:schemeClr val="bg1"/>
                </a:solidFill>
                <a:latin typeface="Arial" charset="0"/>
              </a:rPr>
              <a:t>ờng dài: 1215m</a:t>
            </a:r>
          </a:p>
        </p:txBody>
      </p:sp>
      <p:sp>
        <p:nvSpPr>
          <p:cNvPr id="6155" name="Text Box 22"/>
          <p:cNvSpPr txBox="1">
            <a:spLocks noChangeArrowheads="1"/>
          </p:cNvSpPr>
          <p:nvPr/>
        </p:nvSpPr>
        <p:spPr bwMode="auto">
          <a:xfrm>
            <a:off x="-47625" y="5256213"/>
            <a:ext cx="5410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Đã sửa                :     quãng </a:t>
            </a:r>
            <a:r>
              <a:rPr lang="vi-VN" sz="2400">
                <a:solidFill>
                  <a:schemeClr val="bg1"/>
                </a:solidFill>
                <a:latin typeface="Arial" charset="0"/>
              </a:rPr>
              <a:t>đư</a:t>
            </a:r>
            <a:r>
              <a:rPr lang="en-US" sz="2400">
                <a:solidFill>
                  <a:schemeClr val="bg1"/>
                </a:solidFill>
                <a:latin typeface="Arial" charset="0"/>
              </a:rPr>
              <a:t>ờng.     </a:t>
            </a:r>
          </a:p>
        </p:txBody>
      </p:sp>
      <p:grpSp>
        <p:nvGrpSpPr>
          <p:cNvPr id="6156" name="Group 23"/>
          <p:cNvGrpSpPr>
            <a:grpSpLocks/>
          </p:cNvGrpSpPr>
          <p:nvPr/>
        </p:nvGrpSpPr>
        <p:grpSpPr bwMode="auto">
          <a:xfrm>
            <a:off x="2514600" y="5145088"/>
            <a:ext cx="381000" cy="747712"/>
            <a:chOff x="2864" y="3249"/>
            <a:chExt cx="240" cy="471"/>
          </a:xfrm>
        </p:grpSpPr>
        <p:sp>
          <p:nvSpPr>
            <p:cNvPr id="6161" name="Text Box 24"/>
            <p:cNvSpPr txBox="1">
              <a:spLocks noChangeArrowheads="1"/>
            </p:cNvSpPr>
            <p:nvPr/>
          </p:nvSpPr>
          <p:spPr bwMode="auto">
            <a:xfrm>
              <a:off x="2864" y="3249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chemeClr val="bg1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6162" name="Line 25"/>
            <p:cNvSpPr>
              <a:spLocks noChangeShapeType="1"/>
            </p:cNvSpPr>
            <p:nvPr/>
          </p:nvSpPr>
          <p:spPr bwMode="auto">
            <a:xfrm>
              <a:off x="2888" y="3480"/>
              <a:ext cx="173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3" name="Text Box 26"/>
            <p:cNvSpPr txBox="1">
              <a:spLocks noChangeArrowheads="1"/>
            </p:cNvSpPr>
            <p:nvPr/>
          </p:nvSpPr>
          <p:spPr bwMode="auto">
            <a:xfrm>
              <a:off x="2864" y="3432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chemeClr val="bg1"/>
                  </a:solidFill>
                  <a:latin typeface="Arial" charset="0"/>
                </a:rPr>
                <a:t>3</a:t>
              </a:r>
            </a:p>
          </p:txBody>
        </p:sp>
      </p:grpSp>
      <p:sp>
        <p:nvSpPr>
          <p:cNvPr id="6157" name="Line 27"/>
          <p:cNvSpPr>
            <a:spLocks noChangeShapeType="1"/>
          </p:cNvSpPr>
          <p:nvPr/>
        </p:nvSpPr>
        <p:spPr bwMode="auto">
          <a:xfrm>
            <a:off x="2540000" y="5524500"/>
            <a:ext cx="304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8" name="Text Box 28"/>
          <p:cNvSpPr txBox="1">
            <a:spLocks noChangeArrowheads="1"/>
          </p:cNvSpPr>
          <p:nvPr/>
        </p:nvSpPr>
        <p:spPr bwMode="auto">
          <a:xfrm>
            <a:off x="-22225" y="5665788"/>
            <a:ext cx="4546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Còn phải sửa      : .... m </a:t>
            </a:r>
            <a:r>
              <a:rPr lang="vi-VN" sz="2400">
                <a:solidFill>
                  <a:schemeClr val="bg1"/>
                </a:solidFill>
                <a:latin typeface="Arial" charset="0"/>
              </a:rPr>
              <a:t>đư</a:t>
            </a:r>
            <a:r>
              <a:rPr lang="en-US" sz="2400">
                <a:solidFill>
                  <a:schemeClr val="bg1"/>
                </a:solidFill>
                <a:latin typeface="Arial" charset="0"/>
              </a:rPr>
              <a:t>ờng?</a:t>
            </a:r>
          </a:p>
        </p:txBody>
      </p:sp>
      <p:sp>
        <p:nvSpPr>
          <p:cNvPr id="9246" name="Text Box 30"/>
          <p:cNvSpPr txBox="1">
            <a:spLocks noChangeArrowheads="1"/>
          </p:cNvSpPr>
          <p:nvPr/>
        </p:nvSpPr>
        <p:spPr bwMode="auto">
          <a:xfrm>
            <a:off x="6121400" y="4406900"/>
            <a:ext cx="127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Bài giải:</a:t>
            </a:r>
          </a:p>
        </p:txBody>
      </p:sp>
      <p:sp>
        <p:nvSpPr>
          <p:cNvPr id="9247" name="Text Box 31"/>
          <p:cNvSpPr txBox="1">
            <a:spLocks noChangeArrowheads="1"/>
          </p:cNvSpPr>
          <p:nvPr/>
        </p:nvSpPr>
        <p:spPr bwMode="auto">
          <a:xfrm>
            <a:off x="4902200" y="4864100"/>
            <a:ext cx="45466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Số mét </a:t>
            </a:r>
            <a:r>
              <a:rPr lang="vi-VN" sz="2400">
                <a:solidFill>
                  <a:schemeClr val="bg1"/>
                </a:solidFill>
                <a:latin typeface="Arial" charset="0"/>
              </a:rPr>
              <a:t>đư</a:t>
            </a:r>
            <a:r>
              <a:rPr lang="en-US" sz="2400">
                <a:solidFill>
                  <a:schemeClr val="bg1"/>
                </a:solidFill>
                <a:latin typeface="Arial" charset="0"/>
              </a:rPr>
              <a:t>ờng </a:t>
            </a:r>
            <a:r>
              <a:rPr lang="vi-VN" sz="2400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 sz="2400">
                <a:solidFill>
                  <a:schemeClr val="bg1"/>
                </a:solidFill>
                <a:latin typeface="Arial" charset="0"/>
              </a:rPr>
              <a:t>ã sửa là:</a:t>
            </a:r>
          </a:p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     1215 : 3 = 405 (m)</a:t>
            </a:r>
          </a:p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Số mét </a:t>
            </a:r>
            <a:r>
              <a:rPr lang="vi-VN" sz="2400">
                <a:solidFill>
                  <a:schemeClr val="bg1"/>
                </a:solidFill>
                <a:latin typeface="Arial" charset="0"/>
              </a:rPr>
              <a:t>đư</a:t>
            </a:r>
            <a:r>
              <a:rPr lang="en-US" sz="2400">
                <a:solidFill>
                  <a:schemeClr val="bg1"/>
                </a:solidFill>
                <a:latin typeface="Arial" charset="0"/>
              </a:rPr>
              <a:t>ờng còn phải sửa là:</a:t>
            </a:r>
          </a:p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     1215 – 405 = 810 (m)</a:t>
            </a:r>
          </a:p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                        Đáp số: 810 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6" grpId="0"/>
      <p:bldP spid="92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304800" y="612775"/>
            <a:ext cx="1195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FF00"/>
                </a:solidFill>
                <a:latin typeface="Arial" charset="0"/>
              </a:rPr>
              <a:t>Toán  :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1397000" y="533400"/>
            <a:ext cx="72802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chemeClr val="bg1"/>
                </a:solidFill>
                <a:latin typeface="Arial" charset="0"/>
              </a:rPr>
              <a:t>Chia số </a:t>
            </a:r>
            <a:r>
              <a:rPr lang="en-US" sz="2400">
                <a:solidFill>
                  <a:schemeClr val="bg1"/>
                </a:solidFill>
                <a:latin typeface="Arial" charset="0"/>
              </a:rPr>
              <a:t>có </a:t>
            </a:r>
            <a:r>
              <a:rPr lang="en-US" sz="2800">
                <a:solidFill>
                  <a:schemeClr val="bg1"/>
                </a:solidFill>
                <a:latin typeface="Arial" charset="0"/>
              </a:rPr>
              <a:t>bốn chữ số cho số có một chữ số </a:t>
            </a:r>
          </a:p>
          <a:p>
            <a:pPr algn="ctr"/>
            <a:r>
              <a:rPr lang="en-US" sz="2800">
                <a:solidFill>
                  <a:schemeClr val="bg1"/>
                </a:solidFill>
                <a:latin typeface="Arial" charset="0"/>
              </a:rPr>
              <a:t>(tiếp theo)</a:t>
            </a:r>
            <a:r>
              <a:rPr lang="en-US">
                <a:solidFill>
                  <a:schemeClr val="bg1"/>
                </a:solidFill>
                <a:latin typeface="Arial" charset="0"/>
              </a:rPr>
              <a:t> </a:t>
            </a:r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177800" y="4311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graphicFrame>
        <p:nvGraphicFramePr>
          <p:cNvPr id="11306" name="Group 42"/>
          <p:cNvGraphicFramePr>
            <a:graphicFrameLocks noGrp="1"/>
          </p:cNvGraphicFramePr>
          <p:nvPr>
            <p:ph/>
          </p:nvPr>
        </p:nvGraphicFramePr>
        <p:xfrm>
          <a:off x="101600" y="5019675"/>
          <a:ext cx="457200" cy="1030288"/>
        </p:xfrm>
        <a:graphic>
          <a:graphicData uri="http://schemas.openxmlformats.org/drawingml/2006/table">
            <a:tbl>
              <a:tblPr/>
              <a:tblGrid>
                <a:gridCol w="457200"/>
              </a:tblGrid>
              <a:tr h="1030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§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S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07" name="Text Box 43"/>
          <p:cNvSpPr txBox="1">
            <a:spLocks noChangeArrowheads="1"/>
          </p:cNvSpPr>
          <p:nvPr/>
        </p:nvSpPr>
        <p:spPr bwMode="auto">
          <a:xfrm>
            <a:off x="620713" y="5211763"/>
            <a:ext cx="4460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FF00"/>
                </a:solidFill>
                <a:latin typeface="Arial" charset="0"/>
              </a:rPr>
              <a:t>?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11313" name="Text Box 49"/>
          <p:cNvSpPr txBox="1">
            <a:spLocks noChangeArrowheads="1"/>
          </p:cNvSpPr>
          <p:nvPr/>
        </p:nvSpPr>
        <p:spPr bwMode="auto">
          <a:xfrm>
            <a:off x="512763" y="4102100"/>
            <a:ext cx="5445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a,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11314" name="Text Box 50"/>
          <p:cNvSpPr txBox="1">
            <a:spLocks noChangeArrowheads="1"/>
          </p:cNvSpPr>
          <p:nvPr/>
        </p:nvSpPr>
        <p:spPr bwMode="auto">
          <a:xfrm>
            <a:off x="987425" y="4144963"/>
            <a:ext cx="127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2 1 5 6</a:t>
            </a:r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2282825" y="4221163"/>
            <a:ext cx="838200" cy="1295400"/>
            <a:chOff x="1296" y="1344"/>
            <a:chExt cx="528" cy="816"/>
          </a:xfrm>
        </p:grpSpPr>
        <p:sp>
          <p:nvSpPr>
            <p:cNvPr id="7247" name="Line 52"/>
            <p:cNvSpPr>
              <a:spLocks noChangeShapeType="1"/>
            </p:cNvSpPr>
            <p:nvPr/>
          </p:nvSpPr>
          <p:spPr bwMode="auto">
            <a:xfrm>
              <a:off x="1296" y="13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48" name="Line 53"/>
            <p:cNvSpPr>
              <a:spLocks noChangeShapeType="1"/>
            </p:cNvSpPr>
            <p:nvPr/>
          </p:nvSpPr>
          <p:spPr bwMode="auto">
            <a:xfrm>
              <a:off x="1296" y="1632"/>
              <a:ext cx="528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318" name="Text Box 54"/>
          <p:cNvSpPr txBox="1">
            <a:spLocks noChangeArrowheads="1"/>
          </p:cNvSpPr>
          <p:nvPr/>
        </p:nvSpPr>
        <p:spPr bwMode="auto">
          <a:xfrm>
            <a:off x="2435225" y="4144963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7</a:t>
            </a:r>
          </a:p>
        </p:txBody>
      </p:sp>
      <p:sp>
        <p:nvSpPr>
          <p:cNvPr id="11319" name="Text Box 55"/>
          <p:cNvSpPr txBox="1">
            <a:spLocks noChangeArrowheads="1"/>
          </p:cNvSpPr>
          <p:nvPr/>
        </p:nvSpPr>
        <p:spPr bwMode="auto">
          <a:xfrm>
            <a:off x="2282825" y="4754563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3</a:t>
            </a:r>
          </a:p>
        </p:txBody>
      </p:sp>
      <p:sp>
        <p:nvSpPr>
          <p:cNvPr id="11320" name="Text Box 56"/>
          <p:cNvSpPr txBox="1">
            <a:spLocks noChangeArrowheads="1"/>
          </p:cNvSpPr>
          <p:nvPr/>
        </p:nvSpPr>
        <p:spPr bwMode="auto">
          <a:xfrm>
            <a:off x="2740025" y="4759325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8</a:t>
            </a:r>
          </a:p>
        </p:txBody>
      </p:sp>
      <p:sp>
        <p:nvSpPr>
          <p:cNvPr id="11321" name="Text Box 57"/>
          <p:cNvSpPr txBox="1">
            <a:spLocks noChangeArrowheads="1"/>
          </p:cNvSpPr>
          <p:nvPr/>
        </p:nvSpPr>
        <p:spPr bwMode="auto">
          <a:xfrm>
            <a:off x="2511425" y="4754563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0</a:t>
            </a:r>
          </a:p>
        </p:txBody>
      </p:sp>
      <p:sp>
        <p:nvSpPr>
          <p:cNvPr id="11322" name="Text Box 58"/>
          <p:cNvSpPr txBox="1">
            <a:spLocks noChangeArrowheads="1"/>
          </p:cNvSpPr>
          <p:nvPr/>
        </p:nvSpPr>
        <p:spPr bwMode="auto">
          <a:xfrm>
            <a:off x="1249363" y="4602163"/>
            <a:ext cx="382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0</a:t>
            </a:r>
          </a:p>
        </p:txBody>
      </p:sp>
      <p:sp>
        <p:nvSpPr>
          <p:cNvPr id="11323" name="Text Box 59"/>
          <p:cNvSpPr txBox="1">
            <a:spLocks noChangeArrowheads="1"/>
          </p:cNvSpPr>
          <p:nvPr/>
        </p:nvSpPr>
        <p:spPr bwMode="auto">
          <a:xfrm>
            <a:off x="1597025" y="459740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5</a:t>
            </a:r>
          </a:p>
        </p:txBody>
      </p:sp>
      <p:sp>
        <p:nvSpPr>
          <p:cNvPr id="11324" name="Text Box 60"/>
          <p:cNvSpPr txBox="1">
            <a:spLocks noChangeArrowheads="1"/>
          </p:cNvSpPr>
          <p:nvPr/>
        </p:nvSpPr>
        <p:spPr bwMode="auto">
          <a:xfrm>
            <a:off x="1604963" y="5059363"/>
            <a:ext cx="382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5</a:t>
            </a:r>
          </a:p>
        </p:txBody>
      </p:sp>
      <p:sp>
        <p:nvSpPr>
          <p:cNvPr id="11325" name="Text Box 61"/>
          <p:cNvSpPr txBox="1">
            <a:spLocks noChangeArrowheads="1"/>
          </p:cNvSpPr>
          <p:nvPr/>
        </p:nvSpPr>
        <p:spPr bwMode="auto">
          <a:xfrm>
            <a:off x="1892300" y="5059363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6</a:t>
            </a:r>
          </a:p>
        </p:txBody>
      </p:sp>
      <p:sp>
        <p:nvSpPr>
          <p:cNvPr id="11326" name="Text Box 62"/>
          <p:cNvSpPr txBox="1">
            <a:spLocks noChangeArrowheads="1"/>
          </p:cNvSpPr>
          <p:nvPr/>
        </p:nvSpPr>
        <p:spPr bwMode="auto">
          <a:xfrm>
            <a:off x="1892300" y="554990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0</a:t>
            </a:r>
          </a:p>
        </p:txBody>
      </p:sp>
      <p:sp>
        <p:nvSpPr>
          <p:cNvPr id="11327" name="Rectangle 63"/>
          <p:cNvSpPr>
            <a:spLocks noChangeArrowheads="1"/>
          </p:cNvSpPr>
          <p:nvPr/>
        </p:nvSpPr>
        <p:spPr bwMode="auto">
          <a:xfrm>
            <a:off x="3046413" y="53975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1328" name="Text Box 64"/>
          <p:cNvSpPr txBox="1">
            <a:spLocks noChangeArrowheads="1"/>
          </p:cNvSpPr>
          <p:nvPr/>
        </p:nvSpPr>
        <p:spPr bwMode="auto">
          <a:xfrm>
            <a:off x="6011863" y="4102100"/>
            <a:ext cx="5238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c,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11329" name="Text Box 65"/>
          <p:cNvSpPr txBox="1">
            <a:spLocks noChangeArrowheads="1"/>
          </p:cNvSpPr>
          <p:nvPr/>
        </p:nvSpPr>
        <p:spPr bwMode="auto">
          <a:xfrm>
            <a:off x="6486525" y="4144963"/>
            <a:ext cx="127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2 5 2 6</a:t>
            </a:r>
          </a:p>
        </p:txBody>
      </p:sp>
      <p:grpSp>
        <p:nvGrpSpPr>
          <p:cNvPr id="3" name="Group 66"/>
          <p:cNvGrpSpPr>
            <a:grpSpLocks/>
          </p:cNvGrpSpPr>
          <p:nvPr/>
        </p:nvGrpSpPr>
        <p:grpSpPr bwMode="auto">
          <a:xfrm>
            <a:off x="7781925" y="4221163"/>
            <a:ext cx="838200" cy="1295400"/>
            <a:chOff x="1296" y="1344"/>
            <a:chExt cx="528" cy="816"/>
          </a:xfrm>
        </p:grpSpPr>
        <p:sp>
          <p:nvSpPr>
            <p:cNvPr id="7245" name="Line 67"/>
            <p:cNvSpPr>
              <a:spLocks noChangeShapeType="1"/>
            </p:cNvSpPr>
            <p:nvPr/>
          </p:nvSpPr>
          <p:spPr bwMode="auto">
            <a:xfrm>
              <a:off x="1296" y="13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46" name="Line 68"/>
            <p:cNvSpPr>
              <a:spLocks noChangeShapeType="1"/>
            </p:cNvSpPr>
            <p:nvPr/>
          </p:nvSpPr>
          <p:spPr bwMode="auto">
            <a:xfrm>
              <a:off x="1296" y="1632"/>
              <a:ext cx="528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333" name="Text Box 69"/>
          <p:cNvSpPr txBox="1">
            <a:spLocks noChangeArrowheads="1"/>
          </p:cNvSpPr>
          <p:nvPr/>
        </p:nvSpPr>
        <p:spPr bwMode="auto">
          <a:xfrm>
            <a:off x="7934325" y="4144963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5</a:t>
            </a:r>
          </a:p>
        </p:txBody>
      </p:sp>
      <p:sp>
        <p:nvSpPr>
          <p:cNvPr id="11334" name="Text Box 70"/>
          <p:cNvSpPr txBox="1">
            <a:spLocks noChangeArrowheads="1"/>
          </p:cNvSpPr>
          <p:nvPr/>
        </p:nvSpPr>
        <p:spPr bwMode="auto">
          <a:xfrm>
            <a:off x="7781925" y="4754563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5</a:t>
            </a:r>
          </a:p>
        </p:txBody>
      </p:sp>
      <p:sp>
        <p:nvSpPr>
          <p:cNvPr id="11336" name="Text Box 72"/>
          <p:cNvSpPr txBox="1">
            <a:spLocks noChangeArrowheads="1"/>
          </p:cNvSpPr>
          <p:nvPr/>
        </p:nvSpPr>
        <p:spPr bwMode="auto">
          <a:xfrm>
            <a:off x="8010525" y="4754563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1</a:t>
            </a:r>
          </a:p>
        </p:txBody>
      </p:sp>
      <p:sp>
        <p:nvSpPr>
          <p:cNvPr id="11337" name="Text Box 73"/>
          <p:cNvSpPr txBox="1">
            <a:spLocks noChangeArrowheads="1"/>
          </p:cNvSpPr>
          <p:nvPr/>
        </p:nvSpPr>
        <p:spPr bwMode="auto">
          <a:xfrm>
            <a:off x="6748463" y="4602163"/>
            <a:ext cx="382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0</a:t>
            </a:r>
          </a:p>
        </p:txBody>
      </p:sp>
      <p:sp>
        <p:nvSpPr>
          <p:cNvPr id="11338" name="Text Box 74"/>
          <p:cNvSpPr txBox="1">
            <a:spLocks noChangeArrowheads="1"/>
          </p:cNvSpPr>
          <p:nvPr/>
        </p:nvSpPr>
        <p:spPr bwMode="auto">
          <a:xfrm>
            <a:off x="7096125" y="459740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2</a:t>
            </a:r>
          </a:p>
        </p:txBody>
      </p:sp>
      <p:sp>
        <p:nvSpPr>
          <p:cNvPr id="11340" name="Text Box 76"/>
          <p:cNvSpPr txBox="1">
            <a:spLocks noChangeArrowheads="1"/>
          </p:cNvSpPr>
          <p:nvPr/>
        </p:nvSpPr>
        <p:spPr bwMode="auto">
          <a:xfrm>
            <a:off x="7391400" y="5059363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0</a:t>
            </a:r>
          </a:p>
        </p:txBody>
      </p:sp>
      <p:sp>
        <p:nvSpPr>
          <p:cNvPr id="11342" name="Rectangle 78"/>
          <p:cNvSpPr>
            <a:spLocks noChangeArrowheads="1"/>
          </p:cNvSpPr>
          <p:nvPr/>
        </p:nvSpPr>
        <p:spPr bwMode="auto">
          <a:xfrm>
            <a:off x="8535988" y="5364163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1343" name="Text Box 79"/>
          <p:cNvSpPr txBox="1">
            <a:spLocks noChangeArrowheads="1"/>
          </p:cNvSpPr>
          <p:nvPr/>
        </p:nvSpPr>
        <p:spPr bwMode="auto">
          <a:xfrm>
            <a:off x="3317875" y="4025900"/>
            <a:ext cx="5445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b,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11344" name="Text Box 80"/>
          <p:cNvSpPr txBox="1">
            <a:spLocks noChangeArrowheads="1"/>
          </p:cNvSpPr>
          <p:nvPr/>
        </p:nvSpPr>
        <p:spPr bwMode="auto">
          <a:xfrm>
            <a:off x="3792538" y="4068763"/>
            <a:ext cx="127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1 6 0 8</a:t>
            </a:r>
          </a:p>
        </p:txBody>
      </p:sp>
      <p:grpSp>
        <p:nvGrpSpPr>
          <p:cNvPr id="4" name="Group 81"/>
          <p:cNvGrpSpPr>
            <a:grpSpLocks/>
          </p:cNvGrpSpPr>
          <p:nvPr/>
        </p:nvGrpSpPr>
        <p:grpSpPr bwMode="auto">
          <a:xfrm>
            <a:off x="5087938" y="4144963"/>
            <a:ext cx="838200" cy="1295400"/>
            <a:chOff x="1296" y="1344"/>
            <a:chExt cx="528" cy="816"/>
          </a:xfrm>
        </p:grpSpPr>
        <p:sp>
          <p:nvSpPr>
            <p:cNvPr id="7243" name="Line 82"/>
            <p:cNvSpPr>
              <a:spLocks noChangeShapeType="1"/>
            </p:cNvSpPr>
            <p:nvPr/>
          </p:nvSpPr>
          <p:spPr bwMode="auto">
            <a:xfrm>
              <a:off x="1296" y="13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44" name="Line 83"/>
            <p:cNvSpPr>
              <a:spLocks noChangeShapeType="1"/>
            </p:cNvSpPr>
            <p:nvPr/>
          </p:nvSpPr>
          <p:spPr bwMode="auto">
            <a:xfrm>
              <a:off x="1296" y="1632"/>
              <a:ext cx="528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348" name="Text Box 84"/>
          <p:cNvSpPr txBox="1">
            <a:spLocks noChangeArrowheads="1"/>
          </p:cNvSpPr>
          <p:nvPr/>
        </p:nvSpPr>
        <p:spPr bwMode="auto">
          <a:xfrm>
            <a:off x="5240338" y="4068763"/>
            <a:ext cx="382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4</a:t>
            </a:r>
          </a:p>
        </p:txBody>
      </p:sp>
      <p:sp>
        <p:nvSpPr>
          <p:cNvPr id="11349" name="Text Box 85"/>
          <p:cNvSpPr txBox="1">
            <a:spLocks noChangeArrowheads="1"/>
          </p:cNvSpPr>
          <p:nvPr/>
        </p:nvSpPr>
        <p:spPr bwMode="auto">
          <a:xfrm>
            <a:off x="5087938" y="4678363"/>
            <a:ext cx="382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4</a:t>
            </a:r>
          </a:p>
        </p:txBody>
      </p:sp>
      <p:sp>
        <p:nvSpPr>
          <p:cNvPr id="11351" name="Text Box 87"/>
          <p:cNvSpPr txBox="1">
            <a:spLocks noChangeArrowheads="1"/>
          </p:cNvSpPr>
          <p:nvPr/>
        </p:nvSpPr>
        <p:spPr bwMode="auto">
          <a:xfrm>
            <a:off x="5316538" y="4678363"/>
            <a:ext cx="382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2</a:t>
            </a:r>
          </a:p>
        </p:txBody>
      </p:sp>
      <p:sp>
        <p:nvSpPr>
          <p:cNvPr id="11352" name="Text Box 88"/>
          <p:cNvSpPr txBox="1">
            <a:spLocks noChangeArrowheads="1"/>
          </p:cNvSpPr>
          <p:nvPr/>
        </p:nvSpPr>
        <p:spPr bwMode="auto">
          <a:xfrm>
            <a:off x="4054475" y="4525963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0</a:t>
            </a:r>
          </a:p>
        </p:txBody>
      </p:sp>
      <p:sp>
        <p:nvSpPr>
          <p:cNvPr id="11353" name="Text Box 89"/>
          <p:cNvSpPr txBox="1">
            <a:spLocks noChangeArrowheads="1"/>
          </p:cNvSpPr>
          <p:nvPr/>
        </p:nvSpPr>
        <p:spPr bwMode="auto">
          <a:xfrm>
            <a:off x="4402138" y="4521200"/>
            <a:ext cx="3825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0</a:t>
            </a:r>
          </a:p>
        </p:txBody>
      </p:sp>
      <p:sp>
        <p:nvSpPr>
          <p:cNvPr id="11355" name="Text Box 91"/>
          <p:cNvSpPr txBox="1">
            <a:spLocks noChangeArrowheads="1"/>
          </p:cNvSpPr>
          <p:nvPr/>
        </p:nvSpPr>
        <p:spPr bwMode="auto">
          <a:xfrm>
            <a:off x="4697413" y="4983163"/>
            <a:ext cx="382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0</a:t>
            </a:r>
          </a:p>
        </p:txBody>
      </p:sp>
      <p:sp>
        <p:nvSpPr>
          <p:cNvPr id="11357" name="Rectangle 93"/>
          <p:cNvSpPr>
            <a:spLocks noChangeArrowheads="1"/>
          </p:cNvSpPr>
          <p:nvPr/>
        </p:nvSpPr>
        <p:spPr bwMode="auto">
          <a:xfrm>
            <a:off x="5943600" y="54102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1358" name="Text Box 94"/>
          <p:cNvSpPr txBox="1">
            <a:spLocks noChangeArrowheads="1"/>
          </p:cNvSpPr>
          <p:nvPr/>
        </p:nvSpPr>
        <p:spPr bwMode="auto">
          <a:xfrm>
            <a:off x="4695825" y="4510088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8</a:t>
            </a:r>
          </a:p>
        </p:txBody>
      </p:sp>
      <p:sp>
        <p:nvSpPr>
          <p:cNvPr id="11359" name="Text Box 95"/>
          <p:cNvSpPr txBox="1">
            <a:spLocks noChangeArrowheads="1"/>
          </p:cNvSpPr>
          <p:nvPr/>
        </p:nvSpPr>
        <p:spPr bwMode="auto">
          <a:xfrm>
            <a:off x="7400925" y="458470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6</a:t>
            </a:r>
          </a:p>
        </p:txBody>
      </p:sp>
      <p:sp>
        <p:nvSpPr>
          <p:cNvPr id="11401" name="Text Box 137"/>
          <p:cNvSpPr txBox="1">
            <a:spLocks noChangeArrowheads="1"/>
          </p:cNvSpPr>
          <p:nvPr/>
        </p:nvSpPr>
        <p:spPr bwMode="auto">
          <a:xfrm>
            <a:off x="7770813" y="4768850"/>
            <a:ext cx="3825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5</a:t>
            </a:r>
          </a:p>
        </p:txBody>
      </p:sp>
      <p:sp>
        <p:nvSpPr>
          <p:cNvPr id="11402" name="Text Box 138"/>
          <p:cNvSpPr txBox="1">
            <a:spLocks noChangeArrowheads="1"/>
          </p:cNvSpPr>
          <p:nvPr/>
        </p:nvSpPr>
        <p:spPr bwMode="auto">
          <a:xfrm>
            <a:off x="7999413" y="4768850"/>
            <a:ext cx="3825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0</a:t>
            </a:r>
          </a:p>
        </p:txBody>
      </p:sp>
      <p:sp>
        <p:nvSpPr>
          <p:cNvPr id="11403" name="Text Box 139"/>
          <p:cNvSpPr txBox="1">
            <a:spLocks noChangeArrowheads="1"/>
          </p:cNvSpPr>
          <p:nvPr/>
        </p:nvSpPr>
        <p:spPr bwMode="auto">
          <a:xfrm>
            <a:off x="6813550" y="461645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0</a:t>
            </a:r>
          </a:p>
        </p:txBody>
      </p:sp>
      <p:sp>
        <p:nvSpPr>
          <p:cNvPr id="11404" name="Text Box 140"/>
          <p:cNvSpPr txBox="1">
            <a:spLocks noChangeArrowheads="1"/>
          </p:cNvSpPr>
          <p:nvPr/>
        </p:nvSpPr>
        <p:spPr bwMode="auto">
          <a:xfrm>
            <a:off x="7085013" y="4611688"/>
            <a:ext cx="382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2</a:t>
            </a:r>
          </a:p>
        </p:txBody>
      </p:sp>
      <p:sp>
        <p:nvSpPr>
          <p:cNvPr id="11405" name="Text Box 141"/>
          <p:cNvSpPr txBox="1">
            <a:spLocks noChangeArrowheads="1"/>
          </p:cNvSpPr>
          <p:nvPr/>
        </p:nvSpPr>
        <p:spPr bwMode="auto">
          <a:xfrm rot="10631367" flipV="1">
            <a:off x="7388225" y="553085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1</a:t>
            </a:r>
          </a:p>
        </p:txBody>
      </p:sp>
      <p:sp>
        <p:nvSpPr>
          <p:cNvPr id="11406" name="Text Box 142"/>
          <p:cNvSpPr txBox="1">
            <a:spLocks noChangeArrowheads="1"/>
          </p:cNvSpPr>
          <p:nvPr/>
        </p:nvSpPr>
        <p:spPr bwMode="auto">
          <a:xfrm>
            <a:off x="5084763" y="4657725"/>
            <a:ext cx="3825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4</a:t>
            </a:r>
          </a:p>
        </p:txBody>
      </p:sp>
      <p:sp>
        <p:nvSpPr>
          <p:cNvPr id="11407" name="Text Box 143"/>
          <p:cNvSpPr txBox="1">
            <a:spLocks noChangeArrowheads="1"/>
          </p:cNvSpPr>
          <p:nvPr/>
        </p:nvSpPr>
        <p:spPr bwMode="auto">
          <a:xfrm>
            <a:off x="5313363" y="4657725"/>
            <a:ext cx="5794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  2</a:t>
            </a:r>
          </a:p>
        </p:txBody>
      </p:sp>
      <p:sp>
        <p:nvSpPr>
          <p:cNvPr id="11408" name="Text Box 144"/>
          <p:cNvSpPr txBox="1">
            <a:spLocks noChangeArrowheads="1"/>
          </p:cNvSpPr>
          <p:nvPr/>
        </p:nvSpPr>
        <p:spPr bwMode="auto">
          <a:xfrm>
            <a:off x="4159250" y="4505325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0</a:t>
            </a:r>
          </a:p>
        </p:txBody>
      </p:sp>
      <p:sp>
        <p:nvSpPr>
          <p:cNvPr id="11409" name="Text Box 145"/>
          <p:cNvSpPr txBox="1">
            <a:spLocks noChangeArrowheads="1"/>
          </p:cNvSpPr>
          <p:nvPr/>
        </p:nvSpPr>
        <p:spPr bwMode="auto">
          <a:xfrm>
            <a:off x="4398963" y="4500563"/>
            <a:ext cx="382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0</a:t>
            </a:r>
          </a:p>
        </p:txBody>
      </p:sp>
      <p:sp>
        <p:nvSpPr>
          <p:cNvPr id="11410" name="Text Box 146"/>
          <p:cNvSpPr txBox="1">
            <a:spLocks noChangeArrowheads="1"/>
          </p:cNvSpPr>
          <p:nvPr/>
        </p:nvSpPr>
        <p:spPr bwMode="auto">
          <a:xfrm>
            <a:off x="4387850" y="4962525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0</a:t>
            </a:r>
          </a:p>
        </p:txBody>
      </p:sp>
      <p:sp>
        <p:nvSpPr>
          <p:cNvPr id="11411" name="Text Box 147"/>
          <p:cNvSpPr txBox="1">
            <a:spLocks noChangeArrowheads="1"/>
          </p:cNvSpPr>
          <p:nvPr/>
        </p:nvSpPr>
        <p:spPr bwMode="auto">
          <a:xfrm>
            <a:off x="4692650" y="497205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8</a:t>
            </a:r>
          </a:p>
        </p:txBody>
      </p:sp>
      <p:sp>
        <p:nvSpPr>
          <p:cNvPr id="11414" name="Rectangle 150"/>
          <p:cNvSpPr>
            <a:spLocks noChangeArrowheads="1"/>
          </p:cNvSpPr>
          <p:nvPr/>
        </p:nvSpPr>
        <p:spPr bwMode="auto">
          <a:xfrm>
            <a:off x="4416425" y="57150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11416" name="Text Box 152"/>
          <p:cNvSpPr txBox="1">
            <a:spLocks noChangeArrowheads="1"/>
          </p:cNvSpPr>
          <p:nvPr/>
        </p:nvSpPr>
        <p:spPr bwMode="auto">
          <a:xfrm>
            <a:off x="3048000" y="5364163"/>
            <a:ext cx="4810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Arial" charset="0"/>
              </a:rPr>
              <a:t>Đ</a:t>
            </a:r>
          </a:p>
        </p:txBody>
      </p:sp>
      <p:sp>
        <p:nvSpPr>
          <p:cNvPr id="11417" name="Text Box 153"/>
          <p:cNvSpPr txBox="1">
            <a:spLocks noChangeArrowheads="1"/>
          </p:cNvSpPr>
          <p:nvPr/>
        </p:nvSpPr>
        <p:spPr bwMode="auto">
          <a:xfrm>
            <a:off x="5981700" y="5245100"/>
            <a:ext cx="466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>
                <a:latin typeface="Arial" charset="0"/>
              </a:rPr>
              <a:t>s</a:t>
            </a:r>
          </a:p>
        </p:txBody>
      </p:sp>
      <p:sp>
        <p:nvSpPr>
          <p:cNvPr id="11418" name="Text Box 154"/>
          <p:cNvSpPr txBox="1">
            <a:spLocks noChangeArrowheads="1"/>
          </p:cNvSpPr>
          <p:nvPr/>
        </p:nvSpPr>
        <p:spPr bwMode="auto">
          <a:xfrm>
            <a:off x="8559800" y="5241925"/>
            <a:ext cx="466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>
                <a:latin typeface="Arial" charset="0"/>
              </a:rPr>
              <a:t>s</a:t>
            </a:r>
          </a:p>
        </p:txBody>
      </p:sp>
      <p:sp>
        <p:nvSpPr>
          <p:cNvPr id="11419" name="Text Box 155"/>
          <p:cNvSpPr txBox="1">
            <a:spLocks noChangeArrowheads="1"/>
          </p:cNvSpPr>
          <p:nvPr/>
        </p:nvSpPr>
        <p:spPr bwMode="auto">
          <a:xfrm>
            <a:off x="5099050" y="4657725"/>
            <a:ext cx="5794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  0</a:t>
            </a:r>
          </a:p>
        </p:txBody>
      </p:sp>
      <p:sp>
        <p:nvSpPr>
          <p:cNvPr id="11420" name="Text Box 156"/>
          <p:cNvSpPr txBox="1">
            <a:spLocks noChangeArrowheads="1"/>
          </p:cNvSpPr>
          <p:nvPr/>
        </p:nvSpPr>
        <p:spPr bwMode="auto">
          <a:xfrm>
            <a:off x="4692650" y="5343525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0</a:t>
            </a:r>
          </a:p>
        </p:txBody>
      </p:sp>
      <p:sp>
        <p:nvSpPr>
          <p:cNvPr id="11421" name="Text Box 157"/>
          <p:cNvSpPr txBox="1">
            <a:spLocks noChangeArrowheads="1"/>
          </p:cNvSpPr>
          <p:nvPr/>
        </p:nvSpPr>
        <p:spPr bwMode="auto">
          <a:xfrm>
            <a:off x="8228013" y="4768850"/>
            <a:ext cx="3825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5</a:t>
            </a:r>
          </a:p>
        </p:txBody>
      </p:sp>
      <p:sp>
        <p:nvSpPr>
          <p:cNvPr id="11422" name="Text Box 158"/>
          <p:cNvSpPr txBox="1">
            <a:spLocks noChangeArrowheads="1"/>
          </p:cNvSpPr>
          <p:nvPr/>
        </p:nvSpPr>
        <p:spPr bwMode="auto">
          <a:xfrm>
            <a:off x="7083425" y="507365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2</a:t>
            </a:r>
          </a:p>
        </p:txBody>
      </p:sp>
      <p:sp>
        <p:nvSpPr>
          <p:cNvPr id="11423" name="Text Box 159"/>
          <p:cNvSpPr txBox="1">
            <a:spLocks noChangeArrowheads="1"/>
          </p:cNvSpPr>
          <p:nvPr/>
        </p:nvSpPr>
        <p:spPr bwMode="auto">
          <a:xfrm>
            <a:off x="7388225" y="506095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6</a:t>
            </a:r>
          </a:p>
        </p:txBody>
      </p:sp>
      <p:sp>
        <p:nvSpPr>
          <p:cNvPr id="11426" name="Text Box 162"/>
          <p:cNvSpPr txBox="1">
            <a:spLocks noChangeArrowheads="1"/>
          </p:cNvSpPr>
          <p:nvPr/>
        </p:nvSpPr>
        <p:spPr bwMode="auto">
          <a:xfrm>
            <a:off x="5999163" y="5364163"/>
            <a:ext cx="4810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Arial" charset="0"/>
              </a:rPr>
              <a:t>Đ</a:t>
            </a:r>
          </a:p>
        </p:txBody>
      </p:sp>
      <p:sp>
        <p:nvSpPr>
          <p:cNvPr id="11427" name="Text Box 163"/>
          <p:cNvSpPr txBox="1">
            <a:spLocks noChangeArrowheads="1"/>
          </p:cNvSpPr>
          <p:nvPr/>
        </p:nvSpPr>
        <p:spPr bwMode="auto">
          <a:xfrm>
            <a:off x="8589963" y="5326063"/>
            <a:ext cx="4810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Arial" charset="0"/>
              </a:rPr>
              <a:t>Đ</a:t>
            </a:r>
          </a:p>
        </p:txBody>
      </p:sp>
      <p:sp>
        <p:nvSpPr>
          <p:cNvPr id="11428" name="Text Box 164"/>
          <p:cNvSpPr txBox="1">
            <a:spLocks noChangeArrowheads="1"/>
          </p:cNvSpPr>
          <p:nvPr/>
        </p:nvSpPr>
        <p:spPr bwMode="auto">
          <a:xfrm>
            <a:off x="304800" y="3644900"/>
            <a:ext cx="9271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bg1"/>
                </a:solidFill>
                <a:latin typeface="Arial" charset="0"/>
              </a:rPr>
              <a:t>Bài 3</a:t>
            </a:r>
          </a:p>
        </p:txBody>
      </p:sp>
      <p:sp>
        <p:nvSpPr>
          <p:cNvPr id="7238" name="Text Box 171"/>
          <p:cNvSpPr txBox="1">
            <a:spLocks noChangeArrowheads="1"/>
          </p:cNvSpPr>
          <p:nvPr/>
        </p:nvSpPr>
        <p:spPr bwMode="auto">
          <a:xfrm>
            <a:off x="533400" y="1828800"/>
            <a:ext cx="2533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FF00"/>
                </a:solidFill>
                <a:latin typeface="Arial" charset="0"/>
              </a:rPr>
              <a:t>b, 2407 : 4 = ?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7239" name="Text Box 172"/>
          <p:cNvSpPr txBox="1">
            <a:spLocks noChangeArrowheads="1"/>
          </p:cNvSpPr>
          <p:nvPr/>
        </p:nvSpPr>
        <p:spPr bwMode="auto">
          <a:xfrm>
            <a:off x="533400" y="1365250"/>
            <a:ext cx="2533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FF00"/>
                </a:solidFill>
                <a:latin typeface="Arial" charset="0"/>
              </a:rPr>
              <a:t>a,</a:t>
            </a:r>
            <a:r>
              <a:rPr lang="en-US" sz="280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4218 : 6 = ?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7240" name="Text Box 173"/>
          <p:cNvSpPr txBox="1">
            <a:spLocks noChangeArrowheads="1"/>
          </p:cNvSpPr>
          <p:nvPr/>
        </p:nvSpPr>
        <p:spPr bwMode="auto">
          <a:xfrm>
            <a:off x="228600" y="2286000"/>
            <a:ext cx="1766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Thực hành:</a:t>
            </a:r>
          </a:p>
        </p:txBody>
      </p:sp>
      <p:sp>
        <p:nvSpPr>
          <p:cNvPr id="7241" name="Text Box 174"/>
          <p:cNvSpPr txBox="1">
            <a:spLocks noChangeArrowheads="1"/>
          </p:cNvSpPr>
          <p:nvPr/>
        </p:nvSpPr>
        <p:spPr bwMode="auto">
          <a:xfrm>
            <a:off x="304800" y="2808288"/>
            <a:ext cx="33988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bg1"/>
                </a:solidFill>
                <a:latin typeface="Arial" charset="0"/>
              </a:rPr>
              <a:t>Bài 1</a:t>
            </a:r>
            <a:r>
              <a:rPr lang="en-US" sz="2400">
                <a:solidFill>
                  <a:schemeClr val="bg1"/>
                </a:solidFill>
                <a:latin typeface="Arial" charset="0"/>
              </a:rPr>
              <a:t>: Đặt tính rồi tính:</a:t>
            </a:r>
          </a:p>
        </p:txBody>
      </p:sp>
      <p:sp>
        <p:nvSpPr>
          <p:cNvPr id="7242" name="Text Box 175"/>
          <p:cNvSpPr txBox="1">
            <a:spLocks noChangeArrowheads="1"/>
          </p:cNvSpPr>
          <p:nvPr/>
        </p:nvSpPr>
        <p:spPr bwMode="auto">
          <a:xfrm>
            <a:off x="301625" y="3201988"/>
            <a:ext cx="11287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bg1"/>
                </a:solidFill>
                <a:latin typeface="Arial" charset="0"/>
              </a:rPr>
              <a:t>Bài 2:</a:t>
            </a:r>
            <a:r>
              <a:rPr lang="en-US" sz="2800">
                <a:solidFill>
                  <a:schemeClr val="bg1"/>
                </a:solidFill>
                <a:latin typeface="Arial" charset="0"/>
              </a:rPr>
              <a:t> </a:t>
            </a:r>
            <a:endParaRPr lang="en-US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500"/>
                                        <p:tgtEl>
                                          <p:spTgt spid="11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500"/>
                                        <p:tgtEl>
                                          <p:spTgt spid="11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500"/>
                                        <p:tgtEl>
                                          <p:spTgt spid="113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500"/>
                                        <p:tgtEl>
                                          <p:spTgt spid="11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6" dur="500"/>
                                        <p:tgtEl>
                                          <p:spTgt spid="113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9" dur="500"/>
                                        <p:tgtEl>
                                          <p:spTgt spid="11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2" dur="500"/>
                                        <p:tgtEl>
                                          <p:spTgt spid="11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113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8" dur="500"/>
                                        <p:tgtEl>
                                          <p:spTgt spid="113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1" dur="500"/>
                                        <p:tgtEl>
                                          <p:spTgt spid="113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4" dur="500"/>
                                        <p:tgtEl>
                                          <p:spTgt spid="113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7" dur="500"/>
                                        <p:tgtEl>
                                          <p:spTgt spid="11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0" dur="500"/>
                                        <p:tgtEl>
                                          <p:spTgt spid="114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3" dur="500"/>
                                        <p:tgtEl>
                                          <p:spTgt spid="114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9" dur="500"/>
                                        <p:tgtEl>
                                          <p:spTgt spid="11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2" dur="500"/>
                                        <p:tgtEl>
                                          <p:spTgt spid="11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5" dur="500"/>
                                        <p:tgtEl>
                                          <p:spTgt spid="11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8" dur="500"/>
                                        <p:tgtEl>
                                          <p:spTgt spid="11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1" dur="500"/>
                                        <p:tgtEl>
                                          <p:spTgt spid="11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4" dur="500"/>
                                        <p:tgtEl>
                                          <p:spTgt spid="11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7" dur="500"/>
                                        <p:tgtEl>
                                          <p:spTgt spid="11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0" dur="500"/>
                                        <p:tgtEl>
                                          <p:spTgt spid="11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3" dur="500"/>
                                        <p:tgtEl>
                                          <p:spTgt spid="11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6" dur="500"/>
                                        <p:tgtEl>
                                          <p:spTgt spid="11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9" dur="500"/>
                                        <p:tgtEl>
                                          <p:spTgt spid="11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2" dur="500"/>
                                        <p:tgtEl>
                                          <p:spTgt spid="11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5" dur="500"/>
                                        <p:tgtEl>
                                          <p:spTgt spid="11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8" dur="500"/>
                                        <p:tgtEl>
                                          <p:spTgt spid="11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1" dur="500"/>
                                        <p:tgtEl>
                                          <p:spTgt spid="11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4" dur="500"/>
                                        <p:tgtEl>
                                          <p:spTgt spid="11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3" dur="2000"/>
                                        <p:tgtEl>
                                          <p:spTgt spid="11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4" grpId="0"/>
      <p:bldP spid="11307" grpId="0"/>
      <p:bldP spid="11313" grpId="0"/>
      <p:bldP spid="11314" grpId="0"/>
      <p:bldP spid="11318" grpId="0"/>
      <p:bldP spid="11319" grpId="0"/>
      <p:bldP spid="11320" grpId="0"/>
      <p:bldP spid="11321" grpId="0"/>
      <p:bldP spid="11322" grpId="0"/>
      <p:bldP spid="11323" grpId="0"/>
      <p:bldP spid="11324" grpId="0"/>
      <p:bldP spid="11325" grpId="0"/>
      <p:bldP spid="11326" grpId="0"/>
      <p:bldP spid="11327" grpId="0" animBg="1"/>
      <p:bldP spid="11328" grpId="0"/>
      <p:bldP spid="11329" grpId="0"/>
      <p:bldP spid="11333" grpId="0"/>
      <p:bldP spid="11334" grpId="0"/>
      <p:bldP spid="11334" grpId="1"/>
      <p:bldP spid="11336" grpId="0"/>
      <p:bldP spid="11336" grpId="1"/>
      <p:bldP spid="11337" grpId="0"/>
      <p:bldP spid="11337" grpId="1"/>
      <p:bldP spid="11338" grpId="0"/>
      <p:bldP spid="11338" grpId="1"/>
      <p:bldP spid="11340" grpId="0"/>
      <p:bldP spid="11340" grpId="1"/>
      <p:bldP spid="11342" grpId="0" animBg="1"/>
      <p:bldP spid="11343" grpId="0"/>
      <p:bldP spid="11344" grpId="0"/>
      <p:bldP spid="11348" grpId="0"/>
      <p:bldP spid="11349" grpId="0"/>
      <p:bldP spid="11349" grpId="1"/>
      <p:bldP spid="11351" grpId="0"/>
      <p:bldP spid="11351" grpId="1"/>
      <p:bldP spid="11352" grpId="0"/>
      <p:bldP spid="11352" grpId="1"/>
      <p:bldP spid="11353" grpId="0"/>
      <p:bldP spid="11353" grpId="1"/>
      <p:bldP spid="11355" grpId="0"/>
      <p:bldP spid="11355" grpId="1"/>
      <p:bldP spid="11357" grpId="0" animBg="1"/>
      <p:bldP spid="11358" grpId="0"/>
      <p:bldP spid="11358" grpId="1"/>
      <p:bldP spid="11359" grpId="0"/>
      <p:bldP spid="11359" grpId="1"/>
      <p:bldP spid="11401" grpId="0"/>
      <p:bldP spid="11402" grpId="0"/>
      <p:bldP spid="11403" grpId="0"/>
      <p:bldP spid="11404" grpId="0"/>
      <p:bldP spid="11405" grpId="0"/>
      <p:bldP spid="11406" grpId="0"/>
      <p:bldP spid="11407" grpId="0"/>
      <p:bldP spid="11408" grpId="0"/>
      <p:bldP spid="11409" grpId="0"/>
      <p:bldP spid="11410" grpId="0"/>
      <p:bldP spid="11411" grpId="0"/>
      <p:bldP spid="11414" grpId="0"/>
      <p:bldP spid="11416" grpId="0"/>
      <p:bldP spid="11417" grpId="0"/>
      <p:bldP spid="11417" grpId="1"/>
      <p:bldP spid="11418" grpId="0"/>
      <p:bldP spid="11418" grpId="1"/>
      <p:bldP spid="11419" grpId="0"/>
      <p:bldP spid="11420" grpId="0"/>
      <p:bldP spid="11421" grpId="0"/>
      <p:bldP spid="11422" grpId="0"/>
      <p:bldP spid="11423" grpId="0"/>
      <p:bldP spid="11426" grpId="0"/>
      <p:bldP spid="11427" grpId="0"/>
      <p:bldP spid="114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1860550" y="152400"/>
            <a:ext cx="958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  <a:latin typeface="Arial" charset="0"/>
              </a:rPr>
              <a:t>Toán  :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0" y="2705100"/>
            <a:ext cx="1714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b, </a:t>
            </a:r>
            <a:r>
              <a:rPr lang="en-US">
                <a:solidFill>
                  <a:srgbClr val="FFFF00"/>
                </a:solidFill>
                <a:latin typeface="Arial" charset="0"/>
              </a:rPr>
              <a:t>4218 : 6 = ?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533400" y="3057525"/>
            <a:ext cx="882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2 4 0 7</a:t>
            </a:r>
          </a:p>
        </p:txBody>
      </p:sp>
      <p:sp>
        <p:nvSpPr>
          <p:cNvPr id="8197" name="Text Box 7"/>
          <p:cNvSpPr txBox="1">
            <a:spLocks noChangeArrowheads="1"/>
          </p:cNvSpPr>
          <p:nvPr/>
        </p:nvSpPr>
        <p:spPr bwMode="auto">
          <a:xfrm>
            <a:off x="2646363" y="152400"/>
            <a:ext cx="4781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latin typeface="Arial" charset="0"/>
              </a:rPr>
              <a:t>Chia số có bốn chữ số cho số có một chữ số </a:t>
            </a:r>
          </a:p>
          <a:p>
            <a:pPr algn="ctr"/>
            <a:r>
              <a:rPr lang="en-US">
                <a:solidFill>
                  <a:schemeClr val="bg1"/>
                </a:solidFill>
                <a:latin typeface="Arial" charset="0"/>
              </a:rPr>
              <a:t>(tiếp theo) </a:t>
            </a:r>
          </a:p>
        </p:txBody>
      </p:sp>
      <p:grpSp>
        <p:nvGrpSpPr>
          <p:cNvPr id="8198" name="Group 8"/>
          <p:cNvGrpSpPr>
            <a:grpSpLocks/>
          </p:cNvGrpSpPr>
          <p:nvPr/>
        </p:nvGrpSpPr>
        <p:grpSpPr bwMode="auto">
          <a:xfrm>
            <a:off x="1447800" y="3086100"/>
            <a:ext cx="533400" cy="914400"/>
            <a:chOff x="1296" y="1344"/>
            <a:chExt cx="528" cy="816"/>
          </a:xfrm>
        </p:grpSpPr>
        <p:sp>
          <p:nvSpPr>
            <p:cNvPr id="8246" name="Line 9"/>
            <p:cNvSpPr>
              <a:spLocks noChangeShapeType="1"/>
            </p:cNvSpPr>
            <p:nvPr/>
          </p:nvSpPr>
          <p:spPr bwMode="auto">
            <a:xfrm>
              <a:off x="1296" y="13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7" name="Line 10"/>
            <p:cNvSpPr>
              <a:spLocks noChangeShapeType="1"/>
            </p:cNvSpPr>
            <p:nvPr/>
          </p:nvSpPr>
          <p:spPr bwMode="auto">
            <a:xfrm>
              <a:off x="1296" y="1632"/>
              <a:ext cx="528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199" name="Text Box 11"/>
          <p:cNvSpPr txBox="1">
            <a:spLocks noChangeArrowheads="1"/>
          </p:cNvSpPr>
          <p:nvPr/>
        </p:nvSpPr>
        <p:spPr bwMode="auto">
          <a:xfrm>
            <a:off x="1447800" y="30495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4</a:t>
            </a:r>
          </a:p>
        </p:txBody>
      </p:sp>
      <p:sp>
        <p:nvSpPr>
          <p:cNvPr id="8200" name="Text Box 12"/>
          <p:cNvSpPr txBox="1">
            <a:spLocks noChangeArrowheads="1"/>
          </p:cNvSpPr>
          <p:nvPr/>
        </p:nvSpPr>
        <p:spPr bwMode="auto">
          <a:xfrm>
            <a:off x="1447800" y="33909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6</a:t>
            </a:r>
          </a:p>
        </p:txBody>
      </p:sp>
      <p:sp>
        <p:nvSpPr>
          <p:cNvPr id="8201" name="Text Box 13"/>
          <p:cNvSpPr txBox="1">
            <a:spLocks noChangeArrowheads="1"/>
          </p:cNvSpPr>
          <p:nvPr/>
        </p:nvSpPr>
        <p:spPr bwMode="auto">
          <a:xfrm>
            <a:off x="1752600" y="33956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1</a:t>
            </a:r>
          </a:p>
        </p:txBody>
      </p:sp>
      <p:sp>
        <p:nvSpPr>
          <p:cNvPr id="8202" name="Text Box 14"/>
          <p:cNvSpPr txBox="1">
            <a:spLocks noChangeArrowheads="1"/>
          </p:cNvSpPr>
          <p:nvPr/>
        </p:nvSpPr>
        <p:spPr bwMode="auto">
          <a:xfrm>
            <a:off x="1612900" y="3403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0</a:t>
            </a:r>
          </a:p>
        </p:txBody>
      </p:sp>
      <p:sp>
        <p:nvSpPr>
          <p:cNvPr id="8203" name="Text Box 15"/>
          <p:cNvSpPr txBox="1">
            <a:spLocks noChangeArrowheads="1"/>
          </p:cNvSpPr>
          <p:nvPr/>
        </p:nvSpPr>
        <p:spPr bwMode="auto">
          <a:xfrm>
            <a:off x="711200" y="33067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0</a:t>
            </a:r>
          </a:p>
        </p:txBody>
      </p:sp>
      <p:sp>
        <p:nvSpPr>
          <p:cNvPr id="8204" name="Text Box 16"/>
          <p:cNvSpPr txBox="1">
            <a:spLocks noChangeArrowheads="1"/>
          </p:cNvSpPr>
          <p:nvPr/>
        </p:nvSpPr>
        <p:spPr bwMode="auto">
          <a:xfrm>
            <a:off x="914400" y="3276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0</a:t>
            </a:r>
          </a:p>
        </p:txBody>
      </p:sp>
      <p:sp>
        <p:nvSpPr>
          <p:cNvPr id="8205" name="Text Box 17"/>
          <p:cNvSpPr txBox="1">
            <a:spLocks noChangeArrowheads="1"/>
          </p:cNvSpPr>
          <p:nvPr/>
        </p:nvSpPr>
        <p:spPr bwMode="auto">
          <a:xfrm>
            <a:off x="908050" y="3556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0</a:t>
            </a:r>
          </a:p>
        </p:txBody>
      </p:sp>
      <p:sp>
        <p:nvSpPr>
          <p:cNvPr id="8206" name="Text Box 18"/>
          <p:cNvSpPr txBox="1">
            <a:spLocks noChangeArrowheads="1"/>
          </p:cNvSpPr>
          <p:nvPr/>
        </p:nvSpPr>
        <p:spPr bwMode="auto">
          <a:xfrm>
            <a:off x="1098550" y="35433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7</a:t>
            </a:r>
          </a:p>
        </p:txBody>
      </p:sp>
      <p:sp>
        <p:nvSpPr>
          <p:cNvPr id="8207" name="Text Box 19"/>
          <p:cNvSpPr txBox="1">
            <a:spLocks noChangeArrowheads="1"/>
          </p:cNvSpPr>
          <p:nvPr/>
        </p:nvSpPr>
        <p:spPr bwMode="auto">
          <a:xfrm>
            <a:off x="1079500" y="3810000"/>
            <a:ext cx="301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3</a:t>
            </a:r>
          </a:p>
        </p:txBody>
      </p:sp>
      <p:sp>
        <p:nvSpPr>
          <p:cNvPr id="8208" name="Text Box 20"/>
          <p:cNvSpPr txBox="1">
            <a:spLocks noChangeArrowheads="1"/>
          </p:cNvSpPr>
          <p:nvPr/>
        </p:nvSpPr>
        <p:spPr bwMode="auto">
          <a:xfrm>
            <a:off x="2743200" y="850900"/>
            <a:ext cx="3968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>
                <a:solidFill>
                  <a:schemeClr val="bg1"/>
                </a:solidFill>
                <a:latin typeface="Arial" charset="0"/>
              </a:rPr>
              <a:t> 42 chia 6 được 7, viết 7.</a:t>
            </a:r>
          </a:p>
          <a:p>
            <a:r>
              <a:rPr lang="en-US">
                <a:solidFill>
                  <a:schemeClr val="bg1"/>
                </a:solidFill>
                <a:latin typeface="Arial" charset="0"/>
              </a:rPr>
              <a:t>   7 nhân 6 bằng 42; 42 trừ 42 bằng 0</a:t>
            </a:r>
          </a:p>
        </p:txBody>
      </p:sp>
      <p:sp>
        <p:nvSpPr>
          <p:cNvPr id="8209" name="Text Box 21"/>
          <p:cNvSpPr txBox="1">
            <a:spLocks noChangeArrowheads="1"/>
          </p:cNvSpPr>
          <p:nvPr/>
        </p:nvSpPr>
        <p:spPr bwMode="auto">
          <a:xfrm>
            <a:off x="2743200" y="1409700"/>
            <a:ext cx="3651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>
                <a:solidFill>
                  <a:schemeClr val="bg1"/>
                </a:solidFill>
                <a:latin typeface="Arial" charset="0"/>
              </a:rPr>
              <a:t> Hạ 1; 1 chia 6 được 0 viết 0.</a:t>
            </a:r>
          </a:p>
          <a:p>
            <a:r>
              <a:rPr lang="en-US">
                <a:solidFill>
                  <a:schemeClr val="bg1"/>
                </a:solidFill>
                <a:latin typeface="Arial" charset="0"/>
              </a:rPr>
              <a:t>   0 nhân 6 bằng 0; 1 trừ 0 bằng 1.</a:t>
            </a:r>
          </a:p>
        </p:txBody>
      </p:sp>
      <p:sp>
        <p:nvSpPr>
          <p:cNvPr id="8210" name="Text Box 22"/>
          <p:cNvSpPr txBox="1">
            <a:spLocks noChangeArrowheads="1"/>
          </p:cNvSpPr>
          <p:nvPr/>
        </p:nvSpPr>
        <p:spPr bwMode="auto">
          <a:xfrm>
            <a:off x="2743200" y="1981200"/>
            <a:ext cx="43211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>
                <a:solidFill>
                  <a:schemeClr val="bg1"/>
                </a:solidFill>
                <a:latin typeface="Arial" charset="0"/>
              </a:rPr>
              <a:t> Hạ 8 được 18; 18 chia 6 được 3, viết 3.</a:t>
            </a:r>
          </a:p>
          <a:p>
            <a:r>
              <a:rPr lang="en-US">
                <a:solidFill>
                  <a:schemeClr val="bg1"/>
                </a:solidFill>
                <a:latin typeface="Arial" charset="0"/>
              </a:rPr>
              <a:t>  3 nhân 6 bằng 18; 18 trừ 18 bằng 0.</a:t>
            </a:r>
          </a:p>
        </p:txBody>
      </p:sp>
      <p:sp>
        <p:nvSpPr>
          <p:cNvPr id="8211" name="Text Box 23"/>
          <p:cNvSpPr txBox="1">
            <a:spLocks noChangeArrowheads="1"/>
          </p:cNvSpPr>
          <p:nvPr/>
        </p:nvSpPr>
        <p:spPr bwMode="auto">
          <a:xfrm>
            <a:off x="0" y="914400"/>
            <a:ext cx="1714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a, </a:t>
            </a:r>
            <a:r>
              <a:rPr lang="en-US">
                <a:solidFill>
                  <a:srgbClr val="FFFF00"/>
                </a:solidFill>
                <a:latin typeface="Arial" charset="0"/>
              </a:rPr>
              <a:t>4218 : 6 = ?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8212" name="Text Box 24"/>
          <p:cNvSpPr txBox="1">
            <a:spLocks noChangeArrowheads="1"/>
          </p:cNvSpPr>
          <p:nvPr/>
        </p:nvSpPr>
        <p:spPr bwMode="auto">
          <a:xfrm>
            <a:off x="533400" y="1266825"/>
            <a:ext cx="882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4</a:t>
            </a:r>
            <a:r>
              <a:rPr lang="en-US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>
                <a:solidFill>
                  <a:schemeClr val="bg1"/>
                </a:solidFill>
                <a:latin typeface="Arial" charset="0"/>
              </a:rPr>
              <a:t>2</a:t>
            </a:r>
            <a:r>
              <a:rPr lang="en-US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>
                <a:solidFill>
                  <a:schemeClr val="bg1"/>
                </a:solidFill>
                <a:latin typeface="Arial" charset="0"/>
              </a:rPr>
              <a:t>1</a:t>
            </a:r>
            <a:r>
              <a:rPr lang="en-US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>
                <a:solidFill>
                  <a:schemeClr val="bg1"/>
                </a:solidFill>
                <a:latin typeface="Arial" charset="0"/>
              </a:rPr>
              <a:t>8</a:t>
            </a:r>
          </a:p>
        </p:txBody>
      </p:sp>
      <p:grpSp>
        <p:nvGrpSpPr>
          <p:cNvPr id="8213" name="Group 25"/>
          <p:cNvGrpSpPr>
            <a:grpSpLocks/>
          </p:cNvGrpSpPr>
          <p:nvPr/>
        </p:nvGrpSpPr>
        <p:grpSpPr bwMode="auto">
          <a:xfrm>
            <a:off x="1447800" y="1295400"/>
            <a:ext cx="533400" cy="914400"/>
            <a:chOff x="1296" y="1344"/>
            <a:chExt cx="528" cy="816"/>
          </a:xfrm>
        </p:grpSpPr>
        <p:sp>
          <p:nvSpPr>
            <p:cNvPr id="8244" name="Line 26"/>
            <p:cNvSpPr>
              <a:spLocks noChangeShapeType="1"/>
            </p:cNvSpPr>
            <p:nvPr/>
          </p:nvSpPr>
          <p:spPr bwMode="auto">
            <a:xfrm>
              <a:off x="1296" y="13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5" name="Line 27"/>
            <p:cNvSpPr>
              <a:spLocks noChangeShapeType="1"/>
            </p:cNvSpPr>
            <p:nvPr/>
          </p:nvSpPr>
          <p:spPr bwMode="auto">
            <a:xfrm>
              <a:off x="1296" y="1632"/>
              <a:ext cx="528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14" name="Text Box 28"/>
          <p:cNvSpPr txBox="1">
            <a:spLocks noChangeArrowheads="1"/>
          </p:cNvSpPr>
          <p:nvPr/>
        </p:nvSpPr>
        <p:spPr bwMode="auto">
          <a:xfrm>
            <a:off x="1447800" y="12588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6</a:t>
            </a:r>
          </a:p>
        </p:txBody>
      </p:sp>
      <p:sp>
        <p:nvSpPr>
          <p:cNvPr id="8215" name="Text Box 29"/>
          <p:cNvSpPr txBox="1">
            <a:spLocks noChangeArrowheads="1"/>
          </p:cNvSpPr>
          <p:nvPr/>
        </p:nvSpPr>
        <p:spPr bwMode="auto">
          <a:xfrm>
            <a:off x="1447800" y="1600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7</a:t>
            </a:r>
          </a:p>
        </p:txBody>
      </p:sp>
      <p:sp>
        <p:nvSpPr>
          <p:cNvPr id="8216" name="Text Box 30"/>
          <p:cNvSpPr txBox="1">
            <a:spLocks noChangeArrowheads="1"/>
          </p:cNvSpPr>
          <p:nvPr/>
        </p:nvSpPr>
        <p:spPr bwMode="auto">
          <a:xfrm>
            <a:off x="1752600" y="16049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3</a:t>
            </a:r>
          </a:p>
        </p:txBody>
      </p:sp>
      <p:sp>
        <p:nvSpPr>
          <p:cNvPr id="8217" name="Text Box 31"/>
          <p:cNvSpPr txBox="1">
            <a:spLocks noChangeArrowheads="1"/>
          </p:cNvSpPr>
          <p:nvPr/>
        </p:nvSpPr>
        <p:spPr bwMode="auto">
          <a:xfrm>
            <a:off x="1600200" y="1600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0</a:t>
            </a:r>
          </a:p>
        </p:txBody>
      </p:sp>
      <p:sp>
        <p:nvSpPr>
          <p:cNvPr id="8218" name="Text Box 32"/>
          <p:cNvSpPr txBox="1">
            <a:spLocks noChangeArrowheads="1"/>
          </p:cNvSpPr>
          <p:nvPr/>
        </p:nvSpPr>
        <p:spPr bwMode="auto">
          <a:xfrm>
            <a:off x="711200" y="15160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0</a:t>
            </a:r>
          </a:p>
        </p:txBody>
      </p:sp>
      <p:sp>
        <p:nvSpPr>
          <p:cNvPr id="8219" name="Text Box 33"/>
          <p:cNvSpPr txBox="1">
            <a:spLocks noChangeArrowheads="1"/>
          </p:cNvSpPr>
          <p:nvPr/>
        </p:nvSpPr>
        <p:spPr bwMode="auto">
          <a:xfrm>
            <a:off x="919163" y="15113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1</a:t>
            </a:r>
          </a:p>
        </p:txBody>
      </p:sp>
      <p:sp>
        <p:nvSpPr>
          <p:cNvPr id="8220" name="Text Box 34"/>
          <p:cNvSpPr txBox="1">
            <a:spLocks noChangeArrowheads="1"/>
          </p:cNvSpPr>
          <p:nvPr/>
        </p:nvSpPr>
        <p:spPr bwMode="auto">
          <a:xfrm>
            <a:off x="925513" y="1752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1</a:t>
            </a:r>
          </a:p>
        </p:txBody>
      </p:sp>
      <p:sp>
        <p:nvSpPr>
          <p:cNvPr id="8221" name="Text Box 35"/>
          <p:cNvSpPr txBox="1">
            <a:spLocks noChangeArrowheads="1"/>
          </p:cNvSpPr>
          <p:nvPr/>
        </p:nvSpPr>
        <p:spPr bwMode="auto">
          <a:xfrm>
            <a:off x="1092200" y="1752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8</a:t>
            </a:r>
          </a:p>
        </p:txBody>
      </p:sp>
      <p:sp>
        <p:nvSpPr>
          <p:cNvPr id="8222" name="Text Box 36"/>
          <p:cNvSpPr txBox="1">
            <a:spLocks noChangeArrowheads="1"/>
          </p:cNvSpPr>
          <p:nvPr/>
        </p:nvSpPr>
        <p:spPr bwMode="auto">
          <a:xfrm>
            <a:off x="1079500" y="2019300"/>
            <a:ext cx="301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0</a:t>
            </a:r>
          </a:p>
        </p:txBody>
      </p:sp>
      <p:sp>
        <p:nvSpPr>
          <p:cNvPr id="8223" name="Text Box 37"/>
          <p:cNvSpPr txBox="1">
            <a:spLocks noChangeArrowheads="1"/>
          </p:cNvSpPr>
          <p:nvPr/>
        </p:nvSpPr>
        <p:spPr bwMode="auto">
          <a:xfrm>
            <a:off x="304800" y="21844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>
                <a:solidFill>
                  <a:srgbClr val="FFFF00"/>
                </a:solidFill>
                <a:latin typeface="Arial" charset="0"/>
              </a:rPr>
              <a:t>4218 : 6 =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8224" name="Text Box 38"/>
          <p:cNvSpPr txBox="1">
            <a:spLocks noChangeArrowheads="1"/>
          </p:cNvSpPr>
          <p:nvPr/>
        </p:nvSpPr>
        <p:spPr bwMode="auto">
          <a:xfrm>
            <a:off x="1371600" y="2136775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>
                <a:solidFill>
                  <a:srgbClr val="FFFF00"/>
                </a:solidFill>
                <a:latin typeface="Arial" charset="0"/>
              </a:rPr>
              <a:t>703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8225" name="Text Box 39"/>
          <p:cNvSpPr txBox="1">
            <a:spLocks noChangeArrowheads="1"/>
          </p:cNvSpPr>
          <p:nvPr/>
        </p:nvSpPr>
        <p:spPr bwMode="auto">
          <a:xfrm>
            <a:off x="2819400" y="2895600"/>
            <a:ext cx="4032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>
                <a:solidFill>
                  <a:schemeClr val="bg1"/>
                </a:solidFill>
                <a:latin typeface="Arial" charset="0"/>
              </a:rPr>
              <a:t> 24 chia 4 được 6, viết 6.</a:t>
            </a:r>
          </a:p>
          <a:p>
            <a:r>
              <a:rPr lang="en-US">
                <a:solidFill>
                  <a:schemeClr val="bg1"/>
                </a:solidFill>
                <a:latin typeface="Arial" charset="0"/>
              </a:rPr>
              <a:t>   6 nhân 4 bằng 24; 24 trừ 24 bằng 0.</a:t>
            </a:r>
          </a:p>
        </p:txBody>
      </p:sp>
      <p:sp>
        <p:nvSpPr>
          <p:cNvPr id="8226" name="Text Box 40"/>
          <p:cNvSpPr txBox="1">
            <a:spLocks noChangeArrowheads="1"/>
          </p:cNvSpPr>
          <p:nvPr/>
        </p:nvSpPr>
        <p:spPr bwMode="auto">
          <a:xfrm>
            <a:off x="2819400" y="3505200"/>
            <a:ext cx="3651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>
                <a:solidFill>
                  <a:schemeClr val="bg1"/>
                </a:solidFill>
                <a:latin typeface="Arial" charset="0"/>
              </a:rPr>
              <a:t> Hạ 0; 0 chia 4 được 0 viết 0.</a:t>
            </a:r>
          </a:p>
          <a:p>
            <a:r>
              <a:rPr lang="en-US">
                <a:solidFill>
                  <a:schemeClr val="bg1"/>
                </a:solidFill>
                <a:latin typeface="Arial" charset="0"/>
              </a:rPr>
              <a:t>   0 nhân 4 bằng 0; 0 trừ 0 bằng 0.</a:t>
            </a:r>
          </a:p>
        </p:txBody>
      </p:sp>
      <p:sp>
        <p:nvSpPr>
          <p:cNvPr id="8227" name="Text Box 41"/>
          <p:cNvSpPr txBox="1">
            <a:spLocks noChangeArrowheads="1"/>
          </p:cNvSpPr>
          <p:nvPr/>
        </p:nvSpPr>
        <p:spPr bwMode="auto">
          <a:xfrm>
            <a:off x="2819400" y="4114800"/>
            <a:ext cx="3587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>
                <a:solidFill>
                  <a:schemeClr val="bg1"/>
                </a:solidFill>
                <a:latin typeface="Arial" charset="0"/>
              </a:rPr>
              <a:t> Hạ 7 ; 7 chia 4 được 1, viết 1.</a:t>
            </a:r>
          </a:p>
          <a:p>
            <a:r>
              <a:rPr lang="en-US">
                <a:solidFill>
                  <a:schemeClr val="bg1"/>
                </a:solidFill>
                <a:latin typeface="Arial" charset="0"/>
              </a:rPr>
              <a:t>  1 nhân 4 bằng 4; 7 trừ 4 bằng 3.</a:t>
            </a:r>
          </a:p>
        </p:txBody>
      </p:sp>
      <p:sp>
        <p:nvSpPr>
          <p:cNvPr id="8228" name="Text Box 42"/>
          <p:cNvSpPr txBox="1">
            <a:spLocks noChangeArrowheads="1"/>
          </p:cNvSpPr>
          <p:nvPr/>
        </p:nvSpPr>
        <p:spPr bwMode="auto">
          <a:xfrm>
            <a:off x="152400" y="43434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>
                <a:solidFill>
                  <a:srgbClr val="FFFF00"/>
                </a:solidFill>
                <a:latin typeface="Arial" charset="0"/>
              </a:rPr>
              <a:t>2407 : 4 = 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8229" name="Text Box 43"/>
          <p:cNvSpPr txBox="1">
            <a:spLocks noChangeArrowheads="1"/>
          </p:cNvSpPr>
          <p:nvPr/>
        </p:nvSpPr>
        <p:spPr bwMode="auto">
          <a:xfrm>
            <a:off x="1311275" y="4438650"/>
            <a:ext cx="2219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>
                <a:solidFill>
                  <a:srgbClr val="FFFF00"/>
                </a:solidFill>
                <a:latin typeface="Arial" charset="0"/>
              </a:rPr>
              <a:t>601(dư 3)</a:t>
            </a:r>
          </a:p>
        </p:txBody>
      </p:sp>
      <p:sp>
        <p:nvSpPr>
          <p:cNvPr id="8230" name="Text Box 52"/>
          <p:cNvSpPr txBox="1">
            <a:spLocks noChangeArrowheads="1"/>
          </p:cNvSpPr>
          <p:nvPr/>
        </p:nvSpPr>
        <p:spPr bwMode="auto">
          <a:xfrm>
            <a:off x="158750" y="4800600"/>
            <a:ext cx="25701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Bài 1: Đặt tính rồi tính:</a:t>
            </a:r>
          </a:p>
        </p:txBody>
      </p:sp>
      <p:sp>
        <p:nvSpPr>
          <p:cNvPr id="8231" name="Text Box 53"/>
          <p:cNvSpPr txBox="1">
            <a:spLocks noChangeArrowheads="1"/>
          </p:cNvSpPr>
          <p:nvPr/>
        </p:nvSpPr>
        <p:spPr bwMode="auto">
          <a:xfrm>
            <a:off x="155575" y="6491288"/>
            <a:ext cx="8826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bg1"/>
                </a:solidFill>
                <a:latin typeface="Arial" charset="0"/>
              </a:rPr>
              <a:t>Bài 3 :</a:t>
            </a:r>
          </a:p>
        </p:txBody>
      </p:sp>
      <p:sp>
        <p:nvSpPr>
          <p:cNvPr id="8232" name="Text Box 54"/>
          <p:cNvSpPr txBox="1">
            <a:spLocks noChangeArrowheads="1"/>
          </p:cNvSpPr>
          <p:nvPr/>
        </p:nvSpPr>
        <p:spPr bwMode="auto">
          <a:xfrm>
            <a:off x="152400" y="4967288"/>
            <a:ext cx="8794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Bài 2:</a:t>
            </a:r>
            <a:r>
              <a:rPr lang="en-US" sz="2800">
                <a:solidFill>
                  <a:schemeClr val="bg1"/>
                </a:solidFill>
                <a:latin typeface="Arial" charset="0"/>
              </a:rPr>
              <a:t> </a:t>
            </a:r>
            <a:endParaRPr lang="en-US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233" name="Text Box 55"/>
          <p:cNvSpPr txBox="1">
            <a:spLocks noChangeArrowheads="1"/>
          </p:cNvSpPr>
          <p:nvPr/>
        </p:nvSpPr>
        <p:spPr bwMode="auto">
          <a:xfrm>
            <a:off x="966788" y="5099050"/>
            <a:ext cx="10302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Tóm tắt:</a:t>
            </a:r>
          </a:p>
        </p:txBody>
      </p:sp>
      <p:sp>
        <p:nvSpPr>
          <p:cNvPr id="8234" name="Text Box 56"/>
          <p:cNvSpPr txBox="1">
            <a:spLocks noChangeArrowheads="1"/>
          </p:cNvSpPr>
          <p:nvPr/>
        </p:nvSpPr>
        <p:spPr bwMode="auto">
          <a:xfrm>
            <a:off x="969963" y="5405438"/>
            <a:ext cx="28178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Quãng </a:t>
            </a:r>
            <a:r>
              <a:rPr lang="vi-VN">
                <a:solidFill>
                  <a:schemeClr val="bg1"/>
                </a:solidFill>
                <a:latin typeface="Arial" charset="0"/>
              </a:rPr>
              <a:t>đư</a:t>
            </a:r>
            <a:r>
              <a:rPr lang="en-US">
                <a:solidFill>
                  <a:schemeClr val="bg1"/>
                </a:solidFill>
                <a:latin typeface="Arial" charset="0"/>
              </a:rPr>
              <a:t>ờng dài: 1215m</a:t>
            </a:r>
          </a:p>
        </p:txBody>
      </p:sp>
      <p:sp>
        <p:nvSpPr>
          <p:cNvPr id="8235" name="Text Box 57"/>
          <p:cNvSpPr txBox="1">
            <a:spLocks noChangeArrowheads="1"/>
          </p:cNvSpPr>
          <p:nvPr/>
        </p:nvSpPr>
        <p:spPr bwMode="auto">
          <a:xfrm>
            <a:off x="982663" y="5646738"/>
            <a:ext cx="42132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Đã sửa                :     quãng </a:t>
            </a:r>
            <a:r>
              <a:rPr lang="vi-VN">
                <a:solidFill>
                  <a:schemeClr val="bg1"/>
                </a:solidFill>
                <a:latin typeface="Arial" charset="0"/>
              </a:rPr>
              <a:t>đư</a:t>
            </a:r>
            <a:r>
              <a:rPr lang="en-US">
                <a:solidFill>
                  <a:schemeClr val="bg1"/>
                </a:solidFill>
                <a:latin typeface="Arial" charset="0"/>
              </a:rPr>
              <a:t>ờng.</a:t>
            </a:r>
            <a:r>
              <a:rPr lang="en-US" sz="2400">
                <a:solidFill>
                  <a:schemeClr val="bg1"/>
                </a:solidFill>
                <a:latin typeface="Arial" charset="0"/>
              </a:rPr>
              <a:t>     </a:t>
            </a:r>
          </a:p>
        </p:txBody>
      </p:sp>
      <p:grpSp>
        <p:nvGrpSpPr>
          <p:cNvPr id="8236" name="Group 58"/>
          <p:cNvGrpSpPr>
            <a:grpSpLocks/>
          </p:cNvGrpSpPr>
          <p:nvPr/>
        </p:nvGrpSpPr>
        <p:grpSpPr bwMode="auto">
          <a:xfrm>
            <a:off x="2859088" y="5572125"/>
            <a:ext cx="381000" cy="747713"/>
            <a:chOff x="2864" y="3249"/>
            <a:chExt cx="240" cy="471"/>
          </a:xfrm>
        </p:grpSpPr>
        <p:sp>
          <p:nvSpPr>
            <p:cNvPr id="8241" name="Text Box 59"/>
            <p:cNvSpPr txBox="1">
              <a:spLocks noChangeArrowheads="1"/>
            </p:cNvSpPr>
            <p:nvPr/>
          </p:nvSpPr>
          <p:spPr bwMode="auto">
            <a:xfrm>
              <a:off x="2864" y="3249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chemeClr val="bg1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8242" name="Line 60"/>
            <p:cNvSpPr>
              <a:spLocks noChangeShapeType="1"/>
            </p:cNvSpPr>
            <p:nvPr/>
          </p:nvSpPr>
          <p:spPr bwMode="auto">
            <a:xfrm>
              <a:off x="2888" y="3480"/>
              <a:ext cx="173" cy="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3" name="Text Box 61"/>
            <p:cNvSpPr txBox="1">
              <a:spLocks noChangeArrowheads="1"/>
            </p:cNvSpPr>
            <p:nvPr/>
          </p:nvSpPr>
          <p:spPr bwMode="auto">
            <a:xfrm>
              <a:off x="2864" y="3432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chemeClr val="bg1"/>
                  </a:solidFill>
                  <a:latin typeface="Arial" charset="0"/>
                </a:rPr>
                <a:t>3</a:t>
              </a:r>
            </a:p>
          </p:txBody>
        </p:sp>
      </p:grpSp>
      <p:sp>
        <p:nvSpPr>
          <p:cNvPr id="8237" name="Line 62"/>
          <p:cNvSpPr>
            <a:spLocks noChangeShapeType="1"/>
          </p:cNvSpPr>
          <p:nvPr/>
        </p:nvSpPr>
        <p:spPr bwMode="auto">
          <a:xfrm>
            <a:off x="2859088" y="5953125"/>
            <a:ext cx="304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38" name="Text Box 63"/>
          <p:cNvSpPr txBox="1">
            <a:spLocks noChangeArrowheads="1"/>
          </p:cNvSpPr>
          <p:nvPr/>
        </p:nvSpPr>
        <p:spPr bwMode="auto">
          <a:xfrm>
            <a:off x="1008063" y="6091238"/>
            <a:ext cx="3454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Còn phải sửa      : .... m </a:t>
            </a:r>
            <a:r>
              <a:rPr lang="vi-VN">
                <a:solidFill>
                  <a:schemeClr val="bg1"/>
                </a:solidFill>
                <a:latin typeface="Arial" charset="0"/>
              </a:rPr>
              <a:t>đư</a:t>
            </a:r>
            <a:r>
              <a:rPr lang="en-US">
                <a:solidFill>
                  <a:schemeClr val="bg1"/>
                </a:solidFill>
                <a:latin typeface="Arial" charset="0"/>
              </a:rPr>
              <a:t>ờng?</a:t>
            </a:r>
          </a:p>
        </p:txBody>
      </p:sp>
      <p:sp>
        <p:nvSpPr>
          <p:cNvPr id="8239" name="Text Box 64"/>
          <p:cNvSpPr txBox="1">
            <a:spLocks noChangeArrowheads="1"/>
          </p:cNvSpPr>
          <p:nvPr/>
        </p:nvSpPr>
        <p:spPr bwMode="auto">
          <a:xfrm>
            <a:off x="5943600" y="4953000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Bài giải:</a:t>
            </a:r>
          </a:p>
        </p:txBody>
      </p:sp>
      <p:sp>
        <p:nvSpPr>
          <p:cNvPr id="8240" name="Text Box 65"/>
          <p:cNvSpPr txBox="1">
            <a:spLocks noChangeArrowheads="1"/>
          </p:cNvSpPr>
          <p:nvPr/>
        </p:nvSpPr>
        <p:spPr bwMode="auto">
          <a:xfrm>
            <a:off x="5283200" y="5335588"/>
            <a:ext cx="4546600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Số mét </a:t>
            </a:r>
            <a:r>
              <a:rPr lang="vi-VN">
                <a:solidFill>
                  <a:schemeClr val="bg1"/>
                </a:solidFill>
                <a:latin typeface="Arial" charset="0"/>
              </a:rPr>
              <a:t>đư</a:t>
            </a:r>
            <a:r>
              <a:rPr lang="en-US">
                <a:solidFill>
                  <a:schemeClr val="bg1"/>
                </a:solidFill>
                <a:latin typeface="Arial" charset="0"/>
              </a:rPr>
              <a:t>ờng </a:t>
            </a:r>
            <a:r>
              <a:rPr lang="vi-VN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>
                <a:solidFill>
                  <a:schemeClr val="bg1"/>
                </a:solidFill>
                <a:latin typeface="Arial" charset="0"/>
              </a:rPr>
              <a:t>ã sửa là:</a:t>
            </a:r>
          </a:p>
          <a:p>
            <a:r>
              <a:rPr lang="en-US">
                <a:solidFill>
                  <a:schemeClr val="bg1"/>
                </a:solidFill>
                <a:latin typeface="Arial" charset="0"/>
              </a:rPr>
              <a:t>     1215 : 3 = 405 (m)</a:t>
            </a:r>
          </a:p>
          <a:p>
            <a:r>
              <a:rPr lang="en-US">
                <a:solidFill>
                  <a:schemeClr val="bg1"/>
                </a:solidFill>
                <a:latin typeface="Arial" charset="0"/>
              </a:rPr>
              <a:t>Số mét </a:t>
            </a:r>
            <a:r>
              <a:rPr lang="vi-VN">
                <a:solidFill>
                  <a:schemeClr val="bg1"/>
                </a:solidFill>
                <a:latin typeface="Arial" charset="0"/>
              </a:rPr>
              <a:t>đư</a:t>
            </a:r>
            <a:r>
              <a:rPr lang="en-US">
                <a:solidFill>
                  <a:schemeClr val="bg1"/>
                </a:solidFill>
                <a:latin typeface="Arial" charset="0"/>
              </a:rPr>
              <a:t>ờng còn phải sửa là:</a:t>
            </a:r>
          </a:p>
          <a:p>
            <a:r>
              <a:rPr lang="en-US">
                <a:solidFill>
                  <a:schemeClr val="bg1"/>
                </a:solidFill>
                <a:latin typeface="Arial" charset="0"/>
              </a:rPr>
              <a:t>     1215 – 405 = 810 (m)</a:t>
            </a:r>
          </a:p>
          <a:p>
            <a:r>
              <a:rPr lang="en-US">
                <a:solidFill>
                  <a:schemeClr val="bg1"/>
                </a:solidFill>
                <a:latin typeface="Arial" charset="0"/>
              </a:rPr>
              <a:t>                        Đáp số: 810 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1207</Words>
  <Application>Microsoft Office PowerPoint</Application>
  <PresentationFormat>On-screen Show (4:3)</PresentationFormat>
  <Paragraphs>252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.VnArial</vt:lpstr>
      <vt:lpstr>Arial</vt:lpstr>
      <vt:lpstr>.VnTime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Microsoft Office 2003 SP 3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CSTeam</cp:lastModifiedBy>
  <cp:revision>22</cp:revision>
  <dcterms:created xsi:type="dcterms:W3CDTF">2010-01-12T07:00:17Z</dcterms:created>
  <dcterms:modified xsi:type="dcterms:W3CDTF">2016-06-29T10:29:56Z</dcterms:modified>
</cp:coreProperties>
</file>