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3" r:id="rId2"/>
    <p:sldId id="275" r:id="rId3"/>
    <p:sldId id="290" r:id="rId4"/>
    <p:sldId id="280" r:id="rId5"/>
    <p:sldId id="283" r:id="rId6"/>
    <p:sldId id="281" r:id="rId7"/>
    <p:sldId id="293" r:id="rId8"/>
    <p:sldId id="295" r:id="rId9"/>
    <p:sldId id="291" r:id="rId10"/>
    <p:sldId id="299" r:id="rId11"/>
    <p:sldId id="302" r:id="rId12"/>
    <p:sldId id="308" r:id="rId13"/>
    <p:sldId id="306" r:id="rId14"/>
    <p:sldId id="260" r:id="rId15"/>
    <p:sldId id="310" r:id="rId16"/>
    <p:sldId id="264" r:id="rId17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009900"/>
    <a:srgbClr val="CC9900"/>
    <a:srgbClr val="CCCCFF"/>
    <a:srgbClr val="FFCCCC"/>
    <a:srgbClr val="FFFF99"/>
    <a:srgbClr val="FF3300"/>
    <a:srgbClr val="CCECFF"/>
    <a:srgbClr val="3333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764" autoAdjust="0"/>
    <p:restoredTop sz="94660"/>
  </p:normalViewPr>
  <p:slideViewPr>
    <p:cSldViewPr>
      <p:cViewPr varScale="1">
        <p:scale>
          <a:sx n="43" d="100"/>
          <a:sy n="43" d="100"/>
        </p:scale>
        <p:origin x="-124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C00E5C4-903D-4719-8D4A-71D6D873AE0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B57BDB-D2EB-42AB-B895-E9525F4CA99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40AFFF2-DC3F-4058-8478-2532B95A2FB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8F64B4F-7950-4132-9BA4-11F9816F521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D2B92C5-321B-431B-BC32-607BD56B2C0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FBC4D41-ED01-43B9-B799-EC0B63421BE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9D39F13-7DBE-41C3-AEEE-ECD9FB749D3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3A621B1-C24E-46F4-81DE-EAEFF6899C1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1BADD91-2CC3-4213-ABDC-FF710D8B01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BB4058D-3933-4D73-9F2E-3050A6A2528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FD2F5A7-F2C8-46D0-8DE5-577C39F901C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C0080E6-7EBF-41D2-8EBE-96FD1F24DA6F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wmf"/><Relationship Id="rId4" Type="http://schemas.openxmlformats.org/officeDocument/2006/relationships/image" Target="../media/image2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6.xml"/><Relationship Id="rId7" Type="http://schemas.openxmlformats.org/officeDocument/2006/relationships/slide" Target="slide4.xml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gif"/><Relationship Id="rId5" Type="http://schemas.openxmlformats.org/officeDocument/2006/relationships/slide" Target="slide7.xml"/><Relationship Id="rId10" Type="http://schemas.openxmlformats.org/officeDocument/2006/relationships/image" Target="../media/image8.png"/><Relationship Id="rId4" Type="http://schemas.openxmlformats.org/officeDocument/2006/relationships/image" Target="../media/image6.png"/><Relationship Id="rId9" Type="http://schemas.openxmlformats.org/officeDocument/2006/relationships/slide" Target="slide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Relationship Id="rId5" Type="http://schemas.openxmlformats.org/officeDocument/2006/relationships/slide" Target="slide3.xml"/><Relationship Id="rId4" Type="http://schemas.openxmlformats.org/officeDocument/2006/relationships/image" Target="../media/image9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Relationship Id="rId5" Type="http://schemas.openxmlformats.org/officeDocument/2006/relationships/slide" Target="slide3.xml"/><Relationship Id="rId4" Type="http://schemas.openxmlformats.org/officeDocument/2006/relationships/image" Target="../media/image9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Relationship Id="rId5" Type="http://schemas.openxmlformats.org/officeDocument/2006/relationships/slide" Target="slide3.xml"/><Relationship Id="rId4" Type="http://schemas.openxmlformats.org/officeDocument/2006/relationships/image" Target="../media/image9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Bauernbar">
            <a:hlinkClick r:id="rId2" action="ppaction://hlinksldjump" tooltip="click vao qua 3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95400" y="3581400"/>
            <a:ext cx="6354763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28" name="WordArt 4"/>
          <p:cNvSpPr>
            <a:spLocks noChangeArrowheads="1" noChangeShapeType="1" noTextEdit="1"/>
          </p:cNvSpPr>
          <p:nvPr/>
        </p:nvSpPr>
        <p:spPr bwMode="auto">
          <a:xfrm>
            <a:off x="2362200" y="2362200"/>
            <a:ext cx="4419600" cy="9334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200" b="1" kern="10">
                <a:ln w="22225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000000">
                    <a:alpha val="96861"/>
                  </a:srgbClr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MÔN: Toán</a:t>
            </a:r>
          </a:p>
          <a:p>
            <a:r>
              <a:rPr lang="en-US" sz="3200" b="1" kern="10">
                <a:ln w="22225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000000">
                    <a:alpha val="96861"/>
                  </a:srgbClr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LỚP: 3</a:t>
            </a:r>
          </a:p>
        </p:txBody>
      </p:sp>
      <p:grpSp>
        <p:nvGrpSpPr>
          <p:cNvPr id="2052" name="Group 6"/>
          <p:cNvGrpSpPr>
            <a:grpSpLocks/>
          </p:cNvGrpSpPr>
          <p:nvPr/>
        </p:nvGrpSpPr>
        <p:grpSpPr bwMode="auto">
          <a:xfrm>
            <a:off x="0" y="0"/>
            <a:ext cx="9144000" cy="6873875"/>
            <a:chOff x="0" y="-10"/>
            <a:chExt cx="5760" cy="4330"/>
          </a:xfrm>
        </p:grpSpPr>
        <p:pic>
          <p:nvPicPr>
            <p:cNvPr id="2057" name="Picture 7" descr="Animate"/>
            <p:cNvPicPr>
              <a:picLocks noChangeAspect="1" noChangeArrowheads="1" noCrop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 rot="-5400000">
              <a:off x="-2109" y="2109"/>
              <a:ext cx="4294" cy="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58" name="Picture 8" descr="Animate"/>
            <p:cNvPicPr>
              <a:picLocks noChangeAspect="1" noChangeArrowheads="1" noCrop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0" y="4220"/>
              <a:ext cx="5760" cy="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59" name="Picture 9" descr="Animate"/>
            <p:cNvPicPr>
              <a:picLocks noChangeAspect="1" noChangeArrowheads="1" noCrop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 rot="-5400000">
              <a:off x="3576" y="2103"/>
              <a:ext cx="4294" cy="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60" name="Picture 10" descr="Animate"/>
            <p:cNvPicPr>
              <a:picLocks noChangeAspect="1" noChangeArrowheads="1" noCrop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0" y="-10"/>
              <a:ext cx="5760" cy="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2053" name="Picture 11" descr="POINSET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-130929">
            <a:off x="-3175" y="96838"/>
            <a:ext cx="1298575" cy="1273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4" name="Picture 12" descr="POINSET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10800000">
            <a:off x="7696200" y="5410200"/>
            <a:ext cx="1298575" cy="1273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5" name="Picture 13" descr="POINSET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-5400000">
            <a:off x="9525" y="5419726"/>
            <a:ext cx="1277937" cy="1293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6" name="Picture 14" descr="POINSET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5400000">
            <a:off x="7858125" y="144463"/>
            <a:ext cx="1277938" cy="1293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0"/>
                                        <p:tgtEl>
                                          <p:spTgt spid="26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1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" dur="2000"/>
                                        <p:tgtEl>
                                          <p:spTgt spid="26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8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274" name="Picture 2" descr="000004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4275" name="Text Box 3"/>
          <p:cNvSpPr txBox="1">
            <a:spLocks noChangeArrowheads="1"/>
          </p:cNvSpPr>
          <p:nvPr/>
        </p:nvSpPr>
        <p:spPr bwMode="auto">
          <a:xfrm>
            <a:off x="1981200" y="3200400"/>
            <a:ext cx="5638800" cy="107791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b="1"/>
              <a:t>   Tìm cách vẽ đoạn thẳng CD</a:t>
            </a:r>
          </a:p>
        </p:txBody>
      </p:sp>
      <p:sp>
        <p:nvSpPr>
          <p:cNvPr id="54276" name="WordArt 4"/>
          <p:cNvSpPr>
            <a:spLocks noChangeArrowheads="1" noChangeShapeType="1" noTextEdit="1"/>
          </p:cNvSpPr>
          <p:nvPr/>
        </p:nvSpPr>
        <p:spPr bwMode="auto">
          <a:xfrm>
            <a:off x="2133600" y="1752600"/>
            <a:ext cx="5029200" cy="838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b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Thảo luận nhóm 4</a:t>
            </a:r>
          </a:p>
        </p:txBody>
      </p:sp>
      <p:grpSp>
        <p:nvGrpSpPr>
          <p:cNvPr id="11269" name="Group 5"/>
          <p:cNvGrpSpPr>
            <a:grpSpLocks/>
          </p:cNvGrpSpPr>
          <p:nvPr/>
        </p:nvGrpSpPr>
        <p:grpSpPr bwMode="auto">
          <a:xfrm>
            <a:off x="0" y="0"/>
            <a:ext cx="9144000" cy="6873875"/>
            <a:chOff x="0" y="-10"/>
            <a:chExt cx="5760" cy="4330"/>
          </a:xfrm>
        </p:grpSpPr>
        <p:pic>
          <p:nvPicPr>
            <p:cNvPr id="11270" name="Picture 6" descr="Animate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rot="-5400000">
              <a:off x="-2109" y="2109"/>
              <a:ext cx="4294" cy="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1271" name="Picture 7" descr="Animate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0" y="4220"/>
              <a:ext cx="5760" cy="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1272" name="Picture 8" descr="Animate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rot="-5400000">
              <a:off x="3576" y="2103"/>
              <a:ext cx="4294" cy="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1273" name="Picture 9" descr="Animate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0" y="-10"/>
              <a:ext cx="5760" cy="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42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42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42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427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4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4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5" grpId="0" animBg="1"/>
      <p:bldP spid="5427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4"/>
          <p:cNvSpPr txBox="1">
            <a:spLocks noChangeArrowheads="1"/>
          </p:cNvSpPr>
          <p:nvPr/>
        </p:nvSpPr>
        <p:spPr bwMode="auto">
          <a:xfrm>
            <a:off x="3657600" y="609600"/>
            <a:ext cx="1447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b="1" u="sng">
                <a:solidFill>
                  <a:srgbClr val="A50021"/>
                </a:solidFill>
              </a:rPr>
              <a:t>Toán</a:t>
            </a:r>
            <a:endParaRPr lang="en-US" sz="3200" b="1">
              <a:solidFill>
                <a:srgbClr val="A50021"/>
              </a:solidFill>
            </a:endParaRPr>
          </a:p>
        </p:txBody>
      </p:sp>
      <p:grpSp>
        <p:nvGrpSpPr>
          <p:cNvPr id="12291" name="Group 5"/>
          <p:cNvGrpSpPr>
            <a:grpSpLocks/>
          </p:cNvGrpSpPr>
          <p:nvPr/>
        </p:nvGrpSpPr>
        <p:grpSpPr bwMode="auto">
          <a:xfrm>
            <a:off x="0" y="0"/>
            <a:ext cx="9144000" cy="6873875"/>
            <a:chOff x="0" y="-10"/>
            <a:chExt cx="5760" cy="4330"/>
          </a:xfrm>
        </p:grpSpPr>
        <p:pic>
          <p:nvPicPr>
            <p:cNvPr id="12350" name="Picture 6" descr="Animate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-5400000">
              <a:off x="-2109" y="2109"/>
              <a:ext cx="4294" cy="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2351" name="Picture 7" descr="Animate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4220"/>
              <a:ext cx="5760" cy="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2352" name="Picture 8" descr="Animate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-5400000">
              <a:off x="3576" y="2103"/>
              <a:ext cx="4294" cy="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2353" name="Picture 9" descr="Animate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-10"/>
              <a:ext cx="5760" cy="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12292" name="Picture 10" descr="POINSET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-130929">
            <a:off x="84138" y="103188"/>
            <a:ext cx="898525" cy="881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3" name="Picture 11" descr="POINSET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0800000">
            <a:off x="8153400" y="5886450"/>
            <a:ext cx="990600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4" name="Picture 12" descr="POINSET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-5400000">
            <a:off x="103982" y="5818981"/>
            <a:ext cx="881062" cy="89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5" name="Picture 13" descr="POINSET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5400000">
            <a:off x="8083550" y="-6350"/>
            <a:ext cx="10541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6" name="Text Box 14"/>
          <p:cNvSpPr txBox="1">
            <a:spLocks noChangeArrowheads="1"/>
          </p:cNvSpPr>
          <p:nvPr/>
        </p:nvSpPr>
        <p:spPr bwMode="auto">
          <a:xfrm>
            <a:off x="304800" y="1905000"/>
            <a:ext cx="8610600" cy="1570038"/>
          </a:xfrm>
          <a:prstGeom prst="rect">
            <a:avLst/>
          </a:prstGeom>
          <a:noFill/>
          <a:ln w="9525" cap="rnd" algn="ctr">
            <a:noFill/>
            <a:prstDash val="sysDot"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/>
              <a:t>Bài toán: Đoạn thẳng AB dài 2cm, đoạn thẳng CD dài gấp 3 lần đoạn thẳng AB. Hỏi đoạn thẳng CD dài mấy xăng-ti-mét?</a:t>
            </a:r>
          </a:p>
        </p:txBody>
      </p:sp>
      <p:sp>
        <p:nvSpPr>
          <p:cNvPr id="12297" name="Line 15"/>
          <p:cNvSpPr>
            <a:spLocks noChangeShapeType="1"/>
          </p:cNvSpPr>
          <p:nvPr/>
        </p:nvSpPr>
        <p:spPr bwMode="auto">
          <a:xfrm>
            <a:off x="3962400" y="2400300"/>
            <a:ext cx="1905000" cy="0"/>
          </a:xfrm>
          <a:prstGeom prst="line">
            <a:avLst/>
          </a:prstGeom>
          <a:noFill/>
          <a:ln w="38100" cap="rnd">
            <a:pattFill prst="pct5">
              <a:fgClr>
                <a:srgbClr val="FF3300"/>
              </a:fgClr>
              <a:bgClr>
                <a:srgbClr val="FF3300"/>
              </a:bgClr>
            </a:patt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298" name="Line 16"/>
          <p:cNvSpPr>
            <a:spLocks noChangeShapeType="1"/>
          </p:cNvSpPr>
          <p:nvPr/>
        </p:nvSpPr>
        <p:spPr bwMode="auto">
          <a:xfrm>
            <a:off x="4495800" y="2895600"/>
            <a:ext cx="457200" cy="0"/>
          </a:xfrm>
          <a:prstGeom prst="line">
            <a:avLst/>
          </a:prstGeom>
          <a:noFill/>
          <a:ln w="38100" cap="rnd">
            <a:pattFill prst="pct5">
              <a:fgClr>
                <a:srgbClr val="FF3300"/>
              </a:fgClr>
              <a:bgClr>
                <a:srgbClr val="FF3300"/>
              </a:bgClr>
            </a:patt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299" name="Line 17"/>
          <p:cNvSpPr>
            <a:spLocks noChangeShapeType="1"/>
          </p:cNvSpPr>
          <p:nvPr/>
        </p:nvSpPr>
        <p:spPr bwMode="auto">
          <a:xfrm>
            <a:off x="457200" y="2895600"/>
            <a:ext cx="1981200" cy="0"/>
          </a:xfrm>
          <a:prstGeom prst="line">
            <a:avLst/>
          </a:prstGeom>
          <a:noFill/>
          <a:ln w="38100" cap="rnd">
            <a:pattFill prst="pct5">
              <a:fgClr>
                <a:srgbClr val="FF3300"/>
              </a:fgClr>
              <a:bgClr>
                <a:srgbClr val="FF3300"/>
              </a:bgClr>
            </a:patt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7366" name="Text Box 22"/>
          <p:cNvSpPr txBox="1">
            <a:spLocks noChangeArrowheads="1"/>
          </p:cNvSpPr>
          <p:nvPr/>
        </p:nvSpPr>
        <p:spPr bwMode="auto">
          <a:xfrm>
            <a:off x="1143000" y="3429000"/>
            <a:ext cx="1752600" cy="457200"/>
          </a:xfrm>
          <a:prstGeom prst="rect">
            <a:avLst/>
          </a:prstGeom>
          <a:noFill/>
          <a:ln w="9525" cap="rnd" algn="ctr">
            <a:noFill/>
            <a:prstDash val="sysDot"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 b="1" u="sng">
                <a:solidFill>
                  <a:srgbClr val="3333CC"/>
                </a:solidFill>
              </a:rPr>
              <a:t>Tóm tắt</a:t>
            </a:r>
          </a:p>
        </p:txBody>
      </p:sp>
      <p:sp>
        <p:nvSpPr>
          <p:cNvPr id="12301" name="WordArt 38"/>
          <p:cNvSpPr>
            <a:spLocks noChangeArrowheads="1" noChangeShapeType="1" noTextEdit="1"/>
          </p:cNvSpPr>
          <p:nvPr/>
        </p:nvSpPr>
        <p:spPr bwMode="auto">
          <a:xfrm>
            <a:off x="1828800" y="1371600"/>
            <a:ext cx="4943475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b="1" kern="10">
                <a:ln w="12700">
                  <a:solidFill>
                    <a:srgbClr val="000080"/>
                  </a:solidFill>
                  <a:round/>
                  <a:headEnd/>
                  <a:tailEnd/>
                </a:ln>
                <a:solidFill>
                  <a:srgbClr val="000080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Gấp một số lên nhiều lần.</a:t>
            </a:r>
          </a:p>
        </p:txBody>
      </p:sp>
      <p:grpSp>
        <p:nvGrpSpPr>
          <p:cNvPr id="3" name="Group 86"/>
          <p:cNvGrpSpPr>
            <a:grpSpLocks/>
          </p:cNvGrpSpPr>
          <p:nvPr/>
        </p:nvGrpSpPr>
        <p:grpSpPr bwMode="auto">
          <a:xfrm>
            <a:off x="685800" y="4114800"/>
            <a:ext cx="2286000" cy="1828800"/>
            <a:chOff x="576" y="1680"/>
            <a:chExt cx="1440" cy="1152"/>
          </a:xfrm>
        </p:grpSpPr>
        <p:sp>
          <p:nvSpPr>
            <p:cNvPr id="12321" name="Line 87"/>
            <p:cNvSpPr>
              <a:spLocks noChangeShapeType="1"/>
            </p:cNvSpPr>
            <p:nvPr/>
          </p:nvSpPr>
          <p:spPr bwMode="auto">
            <a:xfrm>
              <a:off x="576" y="1776"/>
              <a:ext cx="1440" cy="0"/>
            </a:xfrm>
            <a:prstGeom prst="line">
              <a:avLst/>
            </a:prstGeom>
            <a:noFill/>
            <a:ln w="9525" cap="rnd">
              <a:solidFill>
                <a:schemeClr val="bg2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22" name="Line 88"/>
            <p:cNvSpPr>
              <a:spLocks noChangeShapeType="1"/>
            </p:cNvSpPr>
            <p:nvPr/>
          </p:nvSpPr>
          <p:spPr bwMode="auto">
            <a:xfrm>
              <a:off x="576" y="1872"/>
              <a:ext cx="1440" cy="0"/>
            </a:xfrm>
            <a:prstGeom prst="line">
              <a:avLst/>
            </a:prstGeom>
            <a:noFill/>
            <a:ln w="9525" cap="rnd">
              <a:solidFill>
                <a:schemeClr val="bg2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23" name="Line 89"/>
            <p:cNvSpPr>
              <a:spLocks noChangeShapeType="1"/>
            </p:cNvSpPr>
            <p:nvPr/>
          </p:nvSpPr>
          <p:spPr bwMode="auto">
            <a:xfrm>
              <a:off x="576" y="1968"/>
              <a:ext cx="1440" cy="0"/>
            </a:xfrm>
            <a:prstGeom prst="line">
              <a:avLst/>
            </a:prstGeom>
            <a:noFill/>
            <a:ln w="9525" cap="rnd">
              <a:solidFill>
                <a:schemeClr val="bg2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24" name="Line 90"/>
            <p:cNvSpPr>
              <a:spLocks noChangeShapeType="1"/>
            </p:cNvSpPr>
            <p:nvPr/>
          </p:nvSpPr>
          <p:spPr bwMode="auto">
            <a:xfrm>
              <a:off x="576" y="2160"/>
              <a:ext cx="1440" cy="0"/>
            </a:xfrm>
            <a:prstGeom prst="line">
              <a:avLst/>
            </a:prstGeom>
            <a:noFill/>
            <a:ln w="9525" cap="rnd">
              <a:solidFill>
                <a:schemeClr val="bg2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25" name="Line 91"/>
            <p:cNvSpPr>
              <a:spLocks noChangeShapeType="1"/>
            </p:cNvSpPr>
            <p:nvPr/>
          </p:nvSpPr>
          <p:spPr bwMode="auto">
            <a:xfrm>
              <a:off x="576" y="2256"/>
              <a:ext cx="1440" cy="0"/>
            </a:xfrm>
            <a:prstGeom prst="line">
              <a:avLst/>
            </a:prstGeom>
            <a:noFill/>
            <a:ln w="9525" cap="rnd">
              <a:solidFill>
                <a:schemeClr val="bg2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26" name="Line 92"/>
            <p:cNvSpPr>
              <a:spLocks noChangeShapeType="1"/>
            </p:cNvSpPr>
            <p:nvPr/>
          </p:nvSpPr>
          <p:spPr bwMode="auto">
            <a:xfrm>
              <a:off x="576" y="2352"/>
              <a:ext cx="1440" cy="0"/>
            </a:xfrm>
            <a:prstGeom prst="line">
              <a:avLst/>
            </a:prstGeom>
            <a:noFill/>
            <a:ln w="9525" cap="rnd">
              <a:solidFill>
                <a:schemeClr val="bg2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27" name="Line 93"/>
            <p:cNvSpPr>
              <a:spLocks noChangeShapeType="1"/>
            </p:cNvSpPr>
            <p:nvPr/>
          </p:nvSpPr>
          <p:spPr bwMode="auto">
            <a:xfrm>
              <a:off x="672" y="1680"/>
              <a:ext cx="0" cy="1152"/>
            </a:xfrm>
            <a:prstGeom prst="line">
              <a:avLst/>
            </a:prstGeom>
            <a:noFill/>
            <a:ln w="3175" cap="rnd">
              <a:solidFill>
                <a:schemeClr val="bg2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28" name="Line 94"/>
            <p:cNvSpPr>
              <a:spLocks noChangeShapeType="1"/>
            </p:cNvSpPr>
            <p:nvPr/>
          </p:nvSpPr>
          <p:spPr bwMode="auto">
            <a:xfrm>
              <a:off x="768" y="1680"/>
              <a:ext cx="0" cy="1152"/>
            </a:xfrm>
            <a:prstGeom prst="line">
              <a:avLst/>
            </a:prstGeom>
            <a:noFill/>
            <a:ln w="3175" cap="rnd">
              <a:solidFill>
                <a:schemeClr val="bg2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29" name="Line 95"/>
            <p:cNvSpPr>
              <a:spLocks noChangeShapeType="1"/>
            </p:cNvSpPr>
            <p:nvPr/>
          </p:nvSpPr>
          <p:spPr bwMode="auto">
            <a:xfrm>
              <a:off x="864" y="1680"/>
              <a:ext cx="0" cy="1152"/>
            </a:xfrm>
            <a:prstGeom prst="line">
              <a:avLst/>
            </a:prstGeom>
            <a:noFill/>
            <a:ln w="3175" cap="rnd">
              <a:solidFill>
                <a:schemeClr val="bg2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30" name="Line 96"/>
            <p:cNvSpPr>
              <a:spLocks noChangeShapeType="1"/>
            </p:cNvSpPr>
            <p:nvPr/>
          </p:nvSpPr>
          <p:spPr bwMode="auto">
            <a:xfrm>
              <a:off x="960" y="1680"/>
              <a:ext cx="0" cy="1152"/>
            </a:xfrm>
            <a:prstGeom prst="line">
              <a:avLst/>
            </a:prstGeom>
            <a:noFill/>
            <a:ln w="3175" cap="rnd">
              <a:solidFill>
                <a:schemeClr val="bg2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31" name="Line 97"/>
            <p:cNvSpPr>
              <a:spLocks noChangeShapeType="1"/>
            </p:cNvSpPr>
            <p:nvPr/>
          </p:nvSpPr>
          <p:spPr bwMode="auto">
            <a:xfrm>
              <a:off x="1056" y="1680"/>
              <a:ext cx="0" cy="1152"/>
            </a:xfrm>
            <a:prstGeom prst="line">
              <a:avLst/>
            </a:prstGeom>
            <a:noFill/>
            <a:ln w="6350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32" name="Line 98"/>
            <p:cNvSpPr>
              <a:spLocks noChangeShapeType="1"/>
            </p:cNvSpPr>
            <p:nvPr/>
          </p:nvSpPr>
          <p:spPr bwMode="auto">
            <a:xfrm>
              <a:off x="1344" y="1680"/>
              <a:ext cx="0" cy="1152"/>
            </a:xfrm>
            <a:prstGeom prst="line">
              <a:avLst/>
            </a:prstGeom>
            <a:noFill/>
            <a:ln w="3175" cap="rnd">
              <a:solidFill>
                <a:schemeClr val="bg2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33" name="Line 99"/>
            <p:cNvSpPr>
              <a:spLocks noChangeShapeType="1"/>
            </p:cNvSpPr>
            <p:nvPr/>
          </p:nvSpPr>
          <p:spPr bwMode="auto">
            <a:xfrm>
              <a:off x="1152" y="1680"/>
              <a:ext cx="0" cy="1152"/>
            </a:xfrm>
            <a:prstGeom prst="line">
              <a:avLst/>
            </a:prstGeom>
            <a:noFill/>
            <a:ln w="3175" cap="rnd">
              <a:solidFill>
                <a:schemeClr val="bg2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34" name="Line 100"/>
            <p:cNvSpPr>
              <a:spLocks noChangeShapeType="1"/>
            </p:cNvSpPr>
            <p:nvPr/>
          </p:nvSpPr>
          <p:spPr bwMode="auto">
            <a:xfrm>
              <a:off x="1248" y="1680"/>
              <a:ext cx="0" cy="1152"/>
            </a:xfrm>
            <a:prstGeom prst="line">
              <a:avLst/>
            </a:prstGeom>
            <a:noFill/>
            <a:ln w="9525" cap="rnd">
              <a:solidFill>
                <a:schemeClr val="bg2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35" name="Line 101"/>
            <p:cNvSpPr>
              <a:spLocks noChangeShapeType="1"/>
            </p:cNvSpPr>
            <p:nvPr/>
          </p:nvSpPr>
          <p:spPr bwMode="auto">
            <a:xfrm>
              <a:off x="576" y="2064"/>
              <a:ext cx="1440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36" name="Line 102"/>
            <p:cNvSpPr>
              <a:spLocks noChangeShapeType="1"/>
            </p:cNvSpPr>
            <p:nvPr/>
          </p:nvSpPr>
          <p:spPr bwMode="auto">
            <a:xfrm>
              <a:off x="1440" y="1680"/>
              <a:ext cx="0" cy="1152"/>
            </a:xfrm>
            <a:prstGeom prst="line">
              <a:avLst/>
            </a:prstGeom>
            <a:noFill/>
            <a:ln w="3175" cap="rnd">
              <a:solidFill>
                <a:schemeClr val="bg2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37" name="Line 103"/>
            <p:cNvSpPr>
              <a:spLocks noChangeShapeType="1"/>
            </p:cNvSpPr>
            <p:nvPr/>
          </p:nvSpPr>
          <p:spPr bwMode="auto">
            <a:xfrm>
              <a:off x="576" y="2544"/>
              <a:ext cx="1440" cy="0"/>
            </a:xfrm>
            <a:prstGeom prst="line">
              <a:avLst/>
            </a:prstGeom>
            <a:noFill/>
            <a:ln w="9525" cap="rnd">
              <a:solidFill>
                <a:schemeClr val="bg2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38" name="Line 104"/>
            <p:cNvSpPr>
              <a:spLocks noChangeShapeType="1"/>
            </p:cNvSpPr>
            <p:nvPr/>
          </p:nvSpPr>
          <p:spPr bwMode="auto">
            <a:xfrm>
              <a:off x="576" y="2640"/>
              <a:ext cx="1440" cy="0"/>
            </a:xfrm>
            <a:prstGeom prst="line">
              <a:avLst/>
            </a:prstGeom>
            <a:noFill/>
            <a:ln w="9525" cap="rnd">
              <a:solidFill>
                <a:schemeClr val="bg2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39" name="Line 105"/>
            <p:cNvSpPr>
              <a:spLocks noChangeShapeType="1"/>
            </p:cNvSpPr>
            <p:nvPr/>
          </p:nvSpPr>
          <p:spPr bwMode="auto">
            <a:xfrm>
              <a:off x="576" y="2736"/>
              <a:ext cx="1440" cy="0"/>
            </a:xfrm>
            <a:prstGeom prst="line">
              <a:avLst/>
            </a:prstGeom>
            <a:noFill/>
            <a:ln w="9525" cap="rnd">
              <a:solidFill>
                <a:schemeClr val="bg2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40" name="Line 106"/>
            <p:cNvSpPr>
              <a:spLocks noChangeShapeType="1"/>
            </p:cNvSpPr>
            <p:nvPr/>
          </p:nvSpPr>
          <p:spPr bwMode="auto">
            <a:xfrm>
              <a:off x="576" y="2832"/>
              <a:ext cx="1440" cy="0"/>
            </a:xfrm>
            <a:prstGeom prst="line">
              <a:avLst/>
            </a:prstGeom>
            <a:noFill/>
            <a:ln w="9525" cap="rnd">
              <a:solidFill>
                <a:schemeClr val="bg2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41" name="Line 107"/>
            <p:cNvSpPr>
              <a:spLocks noChangeShapeType="1"/>
            </p:cNvSpPr>
            <p:nvPr/>
          </p:nvSpPr>
          <p:spPr bwMode="auto">
            <a:xfrm>
              <a:off x="576" y="2448"/>
              <a:ext cx="1440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42" name="Line 108"/>
            <p:cNvSpPr>
              <a:spLocks noChangeShapeType="1"/>
            </p:cNvSpPr>
            <p:nvPr/>
          </p:nvSpPr>
          <p:spPr bwMode="auto">
            <a:xfrm>
              <a:off x="1536" y="1680"/>
              <a:ext cx="0" cy="1152"/>
            </a:xfrm>
            <a:prstGeom prst="line">
              <a:avLst/>
            </a:prstGeom>
            <a:noFill/>
            <a:ln w="6350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43" name="Line 109"/>
            <p:cNvSpPr>
              <a:spLocks noChangeShapeType="1"/>
            </p:cNvSpPr>
            <p:nvPr/>
          </p:nvSpPr>
          <p:spPr bwMode="auto">
            <a:xfrm>
              <a:off x="576" y="1680"/>
              <a:ext cx="0" cy="1152"/>
            </a:xfrm>
            <a:prstGeom prst="line">
              <a:avLst/>
            </a:prstGeom>
            <a:noFill/>
            <a:ln w="6350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44" name="Line 110"/>
            <p:cNvSpPr>
              <a:spLocks noChangeShapeType="1"/>
            </p:cNvSpPr>
            <p:nvPr/>
          </p:nvSpPr>
          <p:spPr bwMode="auto">
            <a:xfrm>
              <a:off x="1728" y="1680"/>
              <a:ext cx="0" cy="1152"/>
            </a:xfrm>
            <a:prstGeom prst="line">
              <a:avLst/>
            </a:prstGeom>
            <a:noFill/>
            <a:ln w="3175" cap="rnd">
              <a:solidFill>
                <a:schemeClr val="bg2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45" name="Line 111"/>
            <p:cNvSpPr>
              <a:spLocks noChangeShapeType="1"/>
            </p:cNvSpPr>
            <p:nvPr/>
          </p:nvSpPr>
          <p:spPr bwMode="auto">
            <a:xfrm>
              <a:off x="1824" y="1680"/>
              <a:ext cx="0" cy="1152"/>
            </a:xfrm>
            <a:prstGeom prst="line">
              <a:avLst/>
            </a:prstGeom>
            <a:noFill/>
            <a:ln w="3175" cap="rnd">
              <a:solidFill>
                <a:schemeClr val="bg2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46" name="Line 112"/>
            <p:cNvSpPr>
              <a:spLocks noChangeShapeType="1"/>
            </p:cNvSpPr>
            <p:nvPr/>
          </p:nvSpPr>
          <p:spPr bwMode="auto">
            <a:xfrm>
              <a:off x="1920" y="1680"/>
              <a:ext cx="0" cy="1152"/>
            </a:xfrm>
            <a:prstGeom prst="line">
              <a:avLst/>
            </a:prstGeom>
            <a:noFill/>
            <a:ln w="3175" cap="rnd">
              <a:solidFill>
                <a:schemeClr val="bg2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47" name="Line 113"/>
            <p:cNvSpPr>
              <a:spLocks noChangeShapeType="1"/>
            </p:cNvSpPr>
            <p:nvPr/>
          </p:nvSpPr>
          <p:spPr bwMode="auto">
            <a:xfrm>
              <a:off x="576" y="1680"/>
              <a:ext cx="1440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48" name="Line 114"/>
            <p:cNvSpPr>
              <a:spLocks noChangeShapeType="1"/>
            </p:cNvSpPr>
            <p:nvPr/>
          </p:nvSpPr>
          <p:spPr bwMode="auto">
            <a:xfrm>
              <a:off x="1632" y="1680"/>
              <a:ext cx="0" cy="1152"/>
            </a:xfrm>
            <a:prstGeom prst="line">
              <a:avLst/>
            </a:prstGeom>
            <a:noFill/>
            <a:ln w="3175" cap="rnd">
              <a:solidFill>
                <a:schemeClr val="bg2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49" name="Line 115"/>
            <p:cNvSpPr>
              <a:spLocks noChangeShapeType="1"/>
            </p:cNvSpPr>
            <p:nvPr/>
          </p:nvSpPr>
          <p:spPr bwMode="auto">
            <a:xfrm>
              <a:off x="2016" y="1680"/>
              <a:ext cx="0" cy="1152"/>
            </a:xfrm>
            <a:prstGeom prst="line">
              <a:avLst/>
            </a:prstGeom>
            <a:noFill/>
            <a:ln w="3175" cap="rnd">
              <a:solidFill>
                <a:schemeClr val="bg2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7460" name="Line 116"/>
          <p:cNvSpPr>
            <a:spLocks noChangeShapeType="1"/>
          </p:cNvSpPr>
          <p:nvPr/>
        </p:nvSpPr>
        <p:spPr bwMode="auto">
          <a:xfrm>
            <a:off x="685800" y="4724400"/>
            <a:ext cx="762000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 type="diamond" w="med" len="med"/>
            <a:tailEnd type="diamond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7461" name="Text Box 117"/>
          <p:cNvSpPr txBox="1">
            <a:spLocks noChangeArrowheads="1"/>
          </p:cNvSpPr>
          <p:nvPr/>
        </p:nvSpPr>
        <p:spPr bwMode="auto">
          <a:xfrm>
            <a:off x="228600" y="4400550"/>
            <a:ext cx="304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000" b="1"/>
              <a:t>A</a:t>
            </a:r>
          </a:p>
        </p:txBody>
      </p:sp>
      <p:sp>
        <p:nvSpPr>
          <p:cNvPr id="57462" name="Text Box 118"/>
          <p:cNvSpPr txBox="1">
            <a:spLocks noChangeArrowheads="1"/>
          </p:cNvSpPr>
          <p:nvPr/>
        </p:nvSpPr>
        <p:spPr bwMode="auto">
          <a:xfrm>
            <a:off x="1600200" y="443865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000" b="1"/>
              <a:t>B</a:t>
            </a:r>
          </a:p>
        </p:txBody>
      </p:sp>
      <p:sp>
        <p:nvSpPr>
          <p:cNvPr id="57463" name="Text Box 119"/>
          <p:cNvSpPr txBox="1">
            <a:spLocks noChangeArrowheads="1"/>
          </p:cNvSpPr>
          <p:nvPr/>
        </p:nvSpPr>
        <p:spPr bwMode="auto">
          <a:xfrm>
            <a:off x="762000" y="43053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/>
              <a:t>2cm</a:t>
            </a:r>
          </a:p>
        </p:txBody>
      </p:sp>
      <p:sp>
        <p:nvSpPr>
          <p:cNvPr id="57464" name="Line 120"/>
          <p:cNvSpPr>
            <a:spLocks noChangeShapeType="1"/>
          </p:cNvSpPr>
          <p:nvPr/>
        </p:nvSpPr>
        <p:spPr bwMode="auto">
          <a:xfrm>
            <a:off x="685800" y="5334000"/>
            <a:ext cx="762000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 type="diamond" w="med" len="med"/>
            <a:tailEnd type="diamond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7465" name="Line 121"/>
          <p:cNvSpPr>
            <a:spLocks noChangeShapeType="1"/>
          </p:cNvSpPr>
          <p:nvPr/>
        </p:nvSpPr>
        <p:spPr bwMode="auto">
          <a:xfrm>
            <a:off x="1447800" y="4800600"/>
            <a:ext cx="0" cy="457200"/>
          </a:xfrm>
          <a:prstGeom prst="line">
            <a:avLst/>
          </a:prstGeom>
          <a:noFill/>
          <a:ln w="9525">
            <a:solidFill>
              <a:srgbClr val="FF3300"/>
            </a:solidFill>
            <a:prstDash val="dash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7466" name="Line 122"/>
          <p:cNvSpPr>
            <a:spLocks noChangeShapeType="1"/>
          </p:cNvSpPr>
          <p:nvPr/>
        </p:nvSpPr>
        <p:spPr bwMode="auto">
          <a:xfrm>
            <a:off x="685800" y="4800600"/>
            <a:ext cx="0" cy="457200"/>
          </a:xfrm>
          <a:prstGeom prst="line">
            <a:avLst/>
          </a:prstGeom>
          <a:noFill/>
          <a:ln w="12700">
            <a:solidFill>
              <a:srgbClr val="FF3300"/>
            </a:solidFill>
            <a:prstDash val="dash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7469" name="Line 125"/>
          <p:cNvSpPr>
            <a:spLocks noChangeShapeType="1"/>
          </p:cNvSpPr>
          <p:nvPr/>
        </p:nvSpPr>
        <p:spPr bwMode="auto">
          <a:xfrm>
            <a:off x="1447800" y="5334000"/>
            <a:ext cx="762000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 type="diamond" w="med" len="med"/>
            <a:tailEnd type="diamond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7470" name="Line 126"/>
          <p:cNvSpPr>
            <a:spLocks noChangeShapeType="1"/>
          </p:cNvSpPr>
          <p:nvPr/>
        </p:nvSpPr>
        <p:spPr bwMode="auto">
          <a:xfrm>
            <a:off x="685800" y="4724400"/>
            <a:ext cx="762000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 type="diamond" w="med" len="med"/>
            <a:tailEnd type="diamond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7471" name="AutoShape 127"/>
          <p:cNvSpPr>
            <a:spLocks/>
          </p:cNvSpPr>
          <p:nvPr/>
        </p:nvSpPr>
        <p:spPr bwMode="auto">
          <a:xfrm rot="5400000">
            <a:off x="1638300" y="4381500"/>
            <a:ext cx="381000" cy="2286000"/>
          </a:xfrm>
          <a:prstGeom prst="rightBrace">
            <a:avLst>
              <a:gd name="adj1" fmla="val 5000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472" name="Text Box 128"/>
          <p:cNvSpPr txBox="1">
            <a:spLocks noChangeArrowheads="1"/>
          </p:cNvSpPr>
          <p:nvPr/>
        </p:nvSpPr>
        <p:spPr bwMode="auto">
          <a:xfrm>
            <a:off x="1447800" y="5638800"/>
            <a:ext cx="838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/>
              <a:t>? cm</a:t>
            </a:r>
          </a:p>
        </p:txBody>
      </p:sp>
      <p:sp>
        <p:nvSpPr>
          <p:cNvPr id="57473" name="Text Box 129"/>
          <p:cNvSpPr txBox="1">
            <a:spLocks noChangeArrowheads="1"/>
          </p:cNvSpPr>
          <p:nvPr/>
        </p:nvSpPr>
        <p:spPr bwMode="auto">
          <a:xfrm>
            <a:off x="228600" y="5048250"/>
            <a:ext cx="457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000" b="1"/>
              <a:t>C</a:t>
            </a:r>
          </a:p>
        </p:txBody>
      </p:sp>
      <p:sp>
        <p:nvSpPr>
          <p:cNvPr id="57474" name="Text Box 130"/>
          <p:cNvSpPr txBox="1">
            <a:spLocks noChangeArrowheads="1"/>
          </p:cNvSpPr>
          <p:nvPr/>
        </p:nvSpPr>
        <p:spPr bwMode="auto">
          <a:xfrm>
            <a:off x="3048000" y="5105400"/>
            <a:ext cx="457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000" b="1"/>
              <a:t>D</a:t>
            </a:r>
          </a:p>
        </p:txBody>
      </p:sp>
      <p:sp>
        <p:nvSpPr>
          <p:cNvPr id="57475" name="Line 131"/>
          <p:cNvSpPr>
            <a:spLocks noChangeShapeType="1"/>
          </p:cNvSpPr>
          <p:nvPr/>
        </p:nvSpPr>
        <p:spPr bwMode="auto">
          <a:xfrm>
            <a:off x="685800" y="4724400"/>
            <a:ext cx="0" cy="609600"/>
          </a:xfrm>
          <a:prstGeom prst="line">
            <a:avLst/>
          </a:prstGeom>
          <a:noFill/>
          <a:ln w="28575">
            <a:pattFill prst="pct5">
              <a:fgClr>
                <a:srgbClr val="3333CC"/>
              </a:fgClr>
              <a:bgClr>
                <a:srgbClr val="3333CC"/>
              </a:bgClr>
            </a:patt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7476" name="Text Box 132"/>
          <p:cNvSpPr txBox="1">
            <a:spLocks noChangeArrowheads="1"/>
          </p:cNvSpPr>
          <p:nvPr/>
        </p:nvSpPr>
        <p:spPr bwMode="auto">
          <a:xfrm>
            <a:off x="419100" y="4800600"/>
            <a:ext cx="533400" cy="701675"/>
          </a:xfrm>
          <a:prstGeom prst="rect">
            <a:avLst/>
          </a:prstGeom>
          <a:noFill/>
          <a:ln w="9525" cap="rnd" algn="ctr">
            <a:noFill/>
            <a:prstDash val="sysDot"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>
                <a:solidFill>
                  <a:srgbClr val="FF3300"/>
                </a:solidFill>
              </a:rPr>
              <a:t>.</a:t>
            </a:r>
          </a:p>
        </p:txBody>
      </p:sp>
      <p:sp>
        <p:nvSpPr>
          <p:cNvPr id="12318" name="Line 133"/>
          <p:cNvSpPr>
            <a:spLocks noChangeShapeType="1"/>
          </p:cNvSpPr>
          <p:nvPr/>
        </p:nvSpPr>
        <p:spPr bwMode="auto">
          <a:xfrm>
            <a:off x="457200" y="3390900"/>
            <a:ext cx="3124200" cy="0"/>
          </a:xfrm>
          <a:prstGeom prst="line">
            <a:avLst/>
          </a:prstGeom>
          <a:noFill/>
          <a:ln w="38100" cap="rnd">
            <a:pattFill prst="pct5">
              <a:fgClr>
                <a:srgbClr val="FF3300"/>
              </a:fgClr>
              <a:bgClr>
                <a:srgbClr val="FF3300"/>
              </a:bgClr>
            </a:patt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319" name="Line 134"/>
          <p:cNvSpPr>
            <a:spLocks noChangeShapeType="1"/>
          </p:cNvSpPr>
          <p:nvPr/>
        </p:nvSpPr>
        <p:spPr bwMode="auto">
          <a:xfrm>
            <a:off x="7924800" y="2895600"/>
            <a:ext cx="457200" cy="0"/>
          </a:xfrm>
          <a:prstGeom prst="line">
            <a:avLst/>
          </a:prstGeom>
          <a:noFill/>
          <a:ln w="38100" cap="rnd">
            <a:pattFill prst="pct5">
              <a:fgClr>
                <a:srgbClr val="FF3300"/>
              </a:fgClr>
              <a:bgClr>
                <a:srgbClr val="FF3300"/>
              </a:bgClr>
            </a:patt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320" name="Line 135"/>
          <p:cNvSpPr>
            <a:spLocks noChangeShapeType="1"/>
          </p:cNvSpPr>
          <p:nvPr/>
        </p:nvSpPr>
        <p:spPr bwMode="auto">
          <a:xfrm>
            <a:off x="8077200" y="2400300"/>
            <a:ext cx="457200" cy="0"/>
          </a:xfrm>
          <a:prstGeom prst="line">
            <a:avLst/>
          </a:prstGeom>
          <a:noFill/>
          <a:ln w="38100" cap="rnd">
            <a:pattFill prst="pct5">
              <a:fgClr>
                <a:srgbClr val="FF3300"/>
              </a:fgClr>
              <a:bgClr>
                <a:srgbClr val="FF3300"/>
              </a:bgClr>
            </a:patt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73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73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73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4" dur="1000"/>
                                        <p:tgtEl>
                                          <p:spTgt spid="57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7" dur="1000"/>
                                        <p:tgtEl>
                                          <p:spTgt spid="57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0" dur="1000"/>
                                        <p:tgtEl>
                                          <p:spTgt spid="57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57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574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574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574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574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574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574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1.11111E-6 L -3.33333E-6 0.08889 " pathEditMode="relative" rAng="0" ptsTypes="AA">
                                      <p:cBhvr>
                                        <p:cTn id="57" dur="2000" fill="hold"/>
                                        <p:tgtEl>
                                          <p:spTgt spid="574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2.22222E-6 L 0.08333 2.22222E-6 " pathEditMode="relative" rAng="0" ptsTypes="AA">
                                      <p:cBhvr>
                                        <p:cTn id="64" dur="2000" fill="hold"/>
                                        <p:tgtEl>
                                          <p:spTgt spid="574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2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66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574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574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574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574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7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2.22222E-6 L 0.08333 2.22222E-6 " pathEditMode="relative" rAng="0" ptsTypes="AA">
                                      <p:cBhvr>
                                        <p:cTn id="80" dur="2000" fill="hold"/>
                                        <p:tgtEl>
                                          <p:spTgt spid="574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2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574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574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574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574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500"/>
                                        <p:tgtEl>
                                          <p:spTgt spid="57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66" grpId="0"/>
      <p:bldP spid="57460" grpId="0" animBg="1"/>
      <p:bldP spid="57460" grpId="1" animBg="1"/>
      <p:bldP spid="57461" grpId="0"/>
      <p:bldP spid="57462" grpId="0"/>
      <p:bldP spid="57463" grpId="0"/>
      <p:bldP spid="57464" grpId="0" animBg="1"/>
      <p:bldP spid="57464" grpId="1" animBg="1"/>
      <p:bldP spid="57465" grpId="0" animBg="1"/>
      <p:bldP spid="57466" grpId="0" animBg="1"/>
      <p:bldP spid="57469" grpId="0" animBg="1"/>
      <p:bldP spid="57469" grpId="1" animBg="1"/>
      <p:bldP spid="57470" grpId="0" animBg="1"/>
      <p:bldP spid="57471" grpId="0" animBg="1"/>
      <p:bldP spid="57472" grpId="0"/>
      <p:bldP spid="57473" grpId="0"/>
      <p:bldP spid="57474" grpId="0"/>
      <p:bldP spid="57475" grpId="0" animBg="1"/>
      <p:bldP spid="5747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1" name="Rectangle 3"/>
          <p:cNvSpPr>
            <a:spLocks noChangeArrowheads="1"/>
          </p:cNvSpPr>
          <p:nvPr/>
        </p:nvSpPr>
        <p:spPr bwMode="auto">
          <a:xfrm>
            <a:off x="1828800" y="4267200"/>
            <a:ext cx="5943600" cy="720725"/>
          </a:xfrm>
          <a:prstGeom prst="rect">
            <a:avLst/>
          </a:prstGeom>
          <a:solidFill>
            <a:srgbClr val="FFCC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l"/>
            <a:r>
              <a:rPr lang="en-US" sz="4000"/>
              <a:t>  </a:t>
            </a:r>
            <a:r>
              <a:rPr lang="en-US" sz="3200" b="1"/>
              <a:t>Tính độ dài đoạn thẳng CD?</a:t>
            </a:r>
          </a:p>
        </p:txBody>
      </p:sp>
      <p:sp>
        <p:nvSpPr>
          <p:cNvPr id="63492" name="AutoShape 4"/>
          <p:cNvSpPr>
            <a:spLocks noChangeArrowheads="1"/>
          </p:cNvSpPr>
          <p:nvPr/>
        </p:nvSpPr>
        <p:spPr bwMode="auto">
          <a:xfrm>
            <a:off x="2514600" y="1524000"/>
            <a:ext cx="4953000" cy="1752600"/>
          </a:xfrm>
          <a:prstGeom prst="cloudCallout">
            <a:avLst>
              <a:gd name="adj1" fmla="val -22787"/>
              <a:gd name="adj2" fmla="val 102898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vi-VN" sz="3200" b="1">
              <a:solidFill>
                <a:srgbClr val="FF6600"/>
              </a:solidFill>
            </a:endParaRPr>
          </a:p>
        </p:txBody>
      </p:sp>
      <p:pic>
        <p:nvPicPr>
          <p:cNvPr id="13316" name="Picture 5" descr="hinh 1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28800" y="0"/>
            <a:ext cx="58674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3317" name="Group 6"/>
          <p:cNvGrpSpPr>
            <a:grpSpLocks/>
          </p:cNvGrpSpPr>
          <p:nvPr/>
        </p:nvGrpSpPr>
        <p:grpSpPr bwMode="auto">
          <a:xfrm>
            <a:off x="0" y="0"/>
            <a:ext cx="9144000" cy="6873875"/>
            <a:chOff x="0" y="-10"/>
            <a:chExt cx="5760" cy="4330"/>
          </a:xfrm>
        </p:grpSpPr>
        <p:pic>
          <p:nvPicPr>
            <p:cNvPr id="13321" name="Picture 7" descr="Animate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rot="-5400000">
              <a:off x="-2109" y="2109"/>
              <a:ext cx="4294" cy="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322" name="Picture 8" descr="Animate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0" y="4220"/>
              <a:ext cx="5760" cy="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323" name="Picture 9" descr="Animate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rot="-5400000">
              <a:off x="3576" y="2103"/>
              <a:ext cx="4294" cy="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324" name="Picture 10" descr="Animate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0" y="-10"/>
              <a:ext cx="5760" cy="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63500" name="WordArt 12"/>
          <p:cNvSpPr>
            <a:spLocks noChangeArrowheads="1" noChangeShapeType="1" noTextEdit="1"/>
          </p:cNvSpPr>
          <p:nvPr/>
        </p:nvSpPr>
        <p:spPr bwMode="auto">
          <a:xfrm>
            <a:off x="3429000" y="1905000"/>
            <a:ext cx="3124200" cy="838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vi-VN" sz="3600" b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Trao đổi cặp</a:t>
            </a:r>
            <a:endParaRPr lang="en-US" sz="3600" b="1" kern="1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pic>
        <p:nvPicPr>
          <p:cNvPr id="13319" name="Picture 13" descr="POINSET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-5400000">
            <a:off x="-865187" y="4011612"/>
            <a:ext cx="3657600" cy="173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0" name="Picture 14" descr="POINSET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10800000">
            <a:off x="7696200" y="5105400"/>
            <a:ext cx="14478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34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634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34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35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35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35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7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634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34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900" decel="100000" fill="hold"/>
                                        <p:tgtEl>
                                          <p:spTgt spid="634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34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1" grpId="0" animBg="1"/>
      <p:bldP spid="63492" grpId="0" animBg="1"/>
      <p:bldP spid="6350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3"/>
          <p:cNvSpPr txBox="1">
            <a:spLocks noChangeArrowheads="1"/>
          </p:cNvSpPr>
          <p:nvPr/>
        </p:nvSpPr>
        <p:spPr bwMode="auto">
          <a:xfrm>
            <a:off x="3657600" y="609600"/>
            <a:ext cx="1447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800" b="1" u="sng">
                <a:solidFill>
                  <a:srgbClr val="A50021"/>
                </a:solidFill>
              </a:rPr>
              <a:t>Toán</a:t>
            </a:r>
            <a:endParaRPr lang="en-US" sz="2800" b="1">
              <a:solidFill>
                <a:srgbClr val="A50021"/>
              </a:solidFill>
            </a:endParaRPr>
          </a:p>
        </p:txBody>
      </p:sp>
      <p:grpSp>
        <p:nvGrpSpPr>
          <p:cNvPr id="14339" name="Group 4"/>
          <p:cNvGrpSpPr>
            <a:grpSpLocks/>
          </p:cNvGrpSpPr>
          <p:nvPr/>
        </p:nvGrpSpPr>
        <p:grpSpPr bwMode="auto">
          <a:xfrm>
            <a:off x="0" y="0"/>
            <a:ext cx="9144000" cy="6873875"/>
            <a:chOff x="0" y="-10"/>
            <a:chExt cx="5760" cy="4330"/>
          </a:xfrm>
        </p:grpSpPr>
        <p:pic>
          <p:nvPicPr>
            <p:cNvPr id="14405" name="Picture 5" descr="Animate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-5400000">
              <a:off x="-2109" y="2109"/>
              <a:ext cx="4294" cy="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406" name="Picture 6" descr="Animate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4220"/>
              <a:ext cx="5760" cy="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407" name="Picture 7" descr="Animate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-5400000">
              <a:off x="3576" y="2103"/>
              <a:ext cx="4294" cy="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408" name="Picture 8" descr="Animate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-10"/>
              <a:ext cx="5760" cy="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14340" name="Picture 9" descr="POINSET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-130929">
            <a:off x="84138" y="103188"/>
            <a:ext cx="898525" cy="881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1" name="Picture 10" descr="POINSET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0800000">
            <a:off x="8153400" y="5886450"/>
            <a:ext cx="990600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2" name="Picture 11" descr="POINSET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-5400000">
            <a:off x="103982" y="5818981"/>
            <a:ext cx="881062" cy="89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3" name="Picture 12" descr="POINSET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5400000">
            <a:off x="8083550" y="-6350"/>
            <a:ext cx="10541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4" name="Text Box 13"/>
          <p:cNvSpPr txBox="1">
            <a:spLocks noChangeArrowheads="1"/>
          </p:cNvSpPr>
          <p:nvPr/>
        </p:nvSpPr>
        <p:spPr bwMode="auto">
          <a:xfrm>
            <a:off x="304800" y="1905000"/>
            <a:ext cx="8610600" cy="1384300"/>
          </a:xfrm>
          <a:prstGeom prst="rect">
            <a:avLst/>
          </a:prstGeom>
          <a:noFill/>
          <a:ln w="9525" cap="rnd" algn="ctr">
            <a:noFill/>
            <a:prstDash val="sysDot"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800"/>
              <a:t>Bài toán: Đoạn thẳng AB dài 2cm, đoạn thẳng CD dài gấp 3 lần đoạn thẳng AB. Hỏi đoạn thẳng CD dài mấy xăng-ti-mét?</a:t>
            </a:r>
          </a:p>
        </p:txBody>
      </p:sp>
      <p:sp>
        <p:nvSpPr>
          <p:cNvPr id="14345" name="Line 14"/>
          <p:cNvSpPr>
            <a:spLocks noChangeShapeType="1"/>
          </p:cNvSpPr>
          <p:nvPr/>
        </p:nvSpPr>
        <p:spPr bwMode="auto">
          <a:xfrm>
            <a:off x="3810000" y="2362200"/>
            <a:ext cx="1905000" cy="0"/>
          </a:xfrm>
          <a:prstGeom prst="line">
            <a:avLst/>
          </a:prstGeom>
          <a:noFill/>
          <a:ln w="38100" cap="rnd">
            <a:pattFill prst="pct5">
              <a:fgClr>
                <a:srgbClr val="FF3300"/>
              </a:fgClr>
              <a:bgClr>
                <a:srgbClr val="FF3300"/>
              </a:bgClr>
            </a:patt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46" name="Line 15"/>
          <p:cNvSpPr>
            <a:spLocks noChangeShapeType="1"/>
          </p:cNvSpPr>
          <p:nvPr/>
        </p:nvSpPr>
        <p:spPr bwMode="auto">
          <a:xfrm>
            <a:off x="3810000" y="2819400"/>
            <a:ext cx="457200" cy="0"/>
          </a:xfrm>
          <a:prstGeom prst="line">
            <a:avLst/>
          </a:prstGeom>
          <a:noFill/>
          <a:ln w="38100" cap="rnd">
            <a:pattFill prst="pct5">
              <a:fgClr>
                <a:srgbClr val="FF3300"/>
              </a:fgClr>
              <a:bgClr>
                <a:srgbClr val="FF3300"/>
              </a:bgClr>
            </a:patt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47" name="Line 16"/>
          <p:cNvSpPr>
            <a:spLocks noChangeShapeType="1"/>
          </p:cNvSpPr>
          <p:nvPr/>
        </p:nvSpPr>
        <p:spPr bwMode="auto">
          <a:xfrm>
            <a:off x="381000" y="2819400"/>
            <a:ext cx="1524000" cy="0"/>
          </a:xfrm>
          <a:prstGeom prst="line">
            <a:avLst/>
          </a:prstGeom>
          <a:noFill/>
          <a:ln w="38100" cap="rnd">
            <a:pattFill prst="pct5">
              <a:fgClr>
                <a:srgbClr val="FF3300"/>
              </a:fgClr>
              <a:bgClr>
                <a:srgbClr val="FF3300"/>
              </a:bgClr>
            </a:patt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48" name="Text Box 17"/>
          <p:cNvSpPr txBox="1">
            <a:spLocks noChangeArrowheads="1"/>
          </p:cNvSpPr>
          <p:nvPr/>
        </p:nvSpPr>
        <p:spPr bwMode="auto">
          <a:xfrm>
            <a:off x="1143000" y="3429000"/>
            <a:ext cx="1752600" cy="461963"/>
          </a:xfrm>
          <a:prstGeom prst="rect">
            <a:avLst/>
          </a:prstGeom>
          <a:noFill/>
          <a:ln w="9525" cap="rnd" algn="ctr">
            <a:noFill/>
            <a:prstDash val="sysDot"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 u="sng">
                <a:solidFill>
                  <a:srgbClr val="3333CC"/>
                </a:solidFill>
              </a:rPr>
              <a:t>Tóm tắt</a:t>
            </a:r>
          </a:p>
        </p:txBody>
      </p:sp>
      <p:sp>
        <p:nvSpPr>
          <p:cNvPr id="14349" name="WordArt 18"/>
          <p:cNvSpPr>
            <a:spLocks noChangeArrowheads="1" noChangeShapeType="1" noTextEdit="1"/>
          </p:cNvSpPr>
          <p:nvPr/>
        </p:nvSpPr>
        <p:spPr bwMode="auto">
          <a:xfrm>
            <a:off x="1828800" y="1371600"/>
            <a:ext cx="4943475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200" b="1" kern="10">
                <a:ln w="12700">
                  <a:solidFill>
                    <a:srgbClr val="000080"/>
                  </a:solidFill>
                  <a:round/>
                  <a:headEnd/>
                  <a:tailEnd/>
                </a:ln>
                <a:solidFill>
                  <a:srgbClr val="000080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Gấp một số lên nhiều lần.</a:t>
            </a:r>
          </a:p>
        </p:txBody>
      </p:sp>
      <p:grpSp>
        <p:nvGrpSpPr>
          <p:cNvPr id="14350" name="Group 20"/>
          <p:cNvGrpSpPr>
            <a:grpSpLocks/>
          </p:cNvGrpSpPr>
          <p:nvPr/>
        </p:nvGrpSpPr>
        <p:grpSpPr bwMode="auto">
          <a:xfrm>
            <a:off x="685800" y="4114800"/>
            <a:ext cx="2286000" cy="1828800"/>
            <a:chOff x="576" y="1680"/>
            <a:chExt cx="1440" cy="1152"/>
          </a:xfrm>
        </p:grpSpPr>
        <p:sp>
          <p:nvSpPr>
            <p:cNvPr id="14376" name="Line 21"/>
            <p:cNvSpPr>
              <a:spLocks noChangeShapeType="1"/>
            </p:cNvSpPr>
            <p:nvPr/>
          </p:nvSpPr>
          <p:spPr bwMode="auto">
            <a:xfrm>
              <a:off x="576" y="1776"/>
              <a:ext cx="1440" cy="0"/>
            </a:xfrm>
            <a:prstGeom prst="line">
              <a:avLst/>
            </a:prstGeom>
            <a:noFill/>
            <a:ln w="9525" cap="rnd">
              <a:solidFill>
                <a:schemeClr val="bg2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77" name="Line 22"/>
            <p:cNvSpPr>
              <a:spLocks noChangeShapeType="1"/>
            </p:cNvSpPr>
            <p:nvPr/>
          </p:nvSpPr>
          <p:spPr bwMode="auto">
            <a:xfrm>
              <a:off x="576" y="1872"/>
              <a:ext cx="1440" cy="0"/>
            </a:xfrm>
            <a:prstGeom prst="line">
              <a:avLst/>
            </a:prstGeom>
            <a:noFill/>
            <a:ln w="9525" cap="rnd">
              <a:solidFill>
                <a:schemeClr val="bg2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78" name="Line 23"/>
            <p:cNvSpPr>
              <a:spLocks noChangeShapeType="1"/>
            </p:cNvSpPr>
            <p:nvPr/>
          </p:nvSpPr>
          <p:spPr bwMode="auto">
            <a:xfrm>
              <a:off x="576" y="1968"/>
              <a:ext cx="1440" cy="0"/>
            </a:xfrm>
            <a:prstGeom prst="line">
              <a:avLst/>
            </a:prstGeom>
            <a:noFill/>
            <a:ln w="9525" cap="rnd">
              <a:solidFill>
                <a:schemeClr val="bg2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79" name="Line 24"/>
            <p:cNvSpPr>
              <a:spLocks noChangeShapeType="1"/>
            </p:cNvSpPr>
            <p:nvPr/>
          </p:nvSpPr>
          <p:spPr bwMode="auto">
            <a:xfrm>
              <a:off x="576" y="2160"/>
              <a:ext cx="1440" cy="0"/>
            </a:xfrm>
            <a:prstGeom prst="line">
              <a:avLst/>
            </a:prstGeom>
            <a:noFill/>
            <a:ln w="9525" cap="rnd">
              <a:solidFill>
                <a:schemeClr val="bg2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80" name="Line 25"/>
            <p:cNvSpPr>
              <a:spLocks noChangeShapeType="1"/>
            </p:cNvSpPr>
            <p:nvPr/>
          </p:nvSpPr>
          <p:spPr bwMode="auto">
            <a:xfrm>
              <a:off x="576" y="2256"/>
              <a:ext cx="1440" cy="0"/>
            </a:xfrm>
            <a:prstGeom prst="line">
              <a:avLst/>
            </a:prstGeom>
            <a:noFill/>
            <a:ln w="9525" cap="rnd">
              <a:solidFill>
                <a:schemeClr val="bg2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81" name="Line 26"/>
            <p:cNvSpPr>
              <a:spLocks noChangeShapeType="1"/>
            </p:cNvSpPr>
            <p:nvPr/>
          </p:nvSpPr>
          <p:spPr bwMode="auto">
            <a:xfrm>
              <a:off x="576" y="2352"/>
              <a:ext cx="1440" cy="0"/>
            </a:xfrm>
            <a:prstGeom prst="line">
              <a:avLst/>
            </a:prstGeom>
            <a:noFill/>
            <a:ln w="9525" cap="rnd">
              <a:solidFill>
                <a:schemeClr val="bg2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82" name="Line 27"/>
            <p:cNvSpPr>
              <a:spLocks noChangeShapeType="1"/>
            </p:cNvSpPr>
            <p:nvPr/>
          </p:nvSpPr>
          <p:spPr bwMode="auto">
            <a:xfrm>
              <a:off x="672" y="1680"/>
              <a:ext cx="0" cy="1152"/>
            </a:xfrm>
            <a:prstGeom prst="line">
              <a:avLst/>
            </a:prstGeom>
            <a:noFill/>
            <a:ln w="3175" cap="rnd">
              <a:solidFill>
                <a:schemeClr val="bg2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83" name="Line 28"/>
            <p:cNvSpPr>
              <a:spLocks noChangeShapeType="1"/>
            </p:cNvSpPr>
            <p:nvPr/>
          </p:nvSpPr>
          <p:spPr bwMode="auto">
            <a:xfrm>
              <a:off x="768" y="1680"/>
              <a:ext cx="0" cy="1152"/>
            </a:xfrm>
            <a:prstGeom prst="line">
              <a:avLst/>
            </a:prstGeom>
            <a:noFill/>
            <a:ln w="3175" cap="rnd">
              <a:solidFill>
                <a:schemeClr val="bg2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84" name="Line 29"/>
            <p:cNvSpPr>
              <a:spLocks noChangeShapeType="1"/>
            </p:cNvSpPr>
            <p:nvPr/>
          </p:nvSpPr>
          <p:spPr bwMode="auto">
            <a:xfrm>
              <a:off x="864" y="1680"/>
              <a:ext cx="0" cy="1152"/>
            </a:xfrm>
            <a:prstGeom prst="line">
              <a:avLst/>
            </a:prstGeom>
            <a:noFill/>
            <a:ln w="3175" cap="rnd">
              <a:solidFill>
                <a:schemeClr val="bg2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85" name="Line 30"/>
            <p:cNvSpPr>
              <a:spLocks noChangeShapeType="1"/>
            </p:cNvSpPr>
            <p:nvPr/>
          </p:nvSpPr>
          <p:spPr bwMode="auto">
            <a:xfrm>
              <a:off x="960" y="1680"/>
              <a:ext cx="0" cy="1152"/>
            </a:xfrm>
            <a:prstGeom prst="line">
              <a:avLst/>
            </a:prstGeom>
            <a:noFill/>
            <a:ln w="3175" cap="rnd">
              <a:solidFill>
                <a:schemeClr val="bg2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86" name="Line 31"/>
            <p:cNvSpPr>
              <a:spLocks noChangeShapeType="1"/>
            </p:cNvSpPr>
            <p:nvPr/>
          </p:nvSpPr>
          <p:spPr bwMode="auto">
            <a:xfrm>
              <a:off x="1056" y="1680"/>
              <a:ext cx="0" cy="1152"/>
            </a:xfrm>
            <a:prstGeom prst="line">
              <a:avLst/>
            </a:prstGeom>
            <a:noFill/>
            <a:ln w="6350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87" name="Line 32"/>
            <p:cNvSpPr>
              <a:spLocks noChangeShapeType="1"/>
            </p:cNvSpPr>
            <p:nvPr/>
          </p:nvSpPr>
          <p:spPr bwMode="auto">
            <a:xfrm>
              <a:off x="1344" y="1680"/>
              <a:ext cx="0" cy="1152"/>
            </a:xfrm>
            <a:prstGeom prst="line">
              <a:avLst/>
            </a:prstGeom>
            <a:noFill/>
            <a:ln w="3175" cap="rnd">
              <a:solidFill>
                <a:schemeClr val="bg2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88" name="Line 33"/>
            <p:cNvSpPr>
              <a:spLocks noChangeShapeType="1"/>
            </p:cNvSpPr>
            <p:nvPr/>
          </p:nvSpPr>
          <p:spPr bwMode="auto">
            <a:xfrm>
              <a:off x="1152" y="1680"/>
              <a:ext cx="0" cy="1152"/>
            </a:xfrm>
            <a:prstGeom prst="line">
              <a:avLst/>
            </a:prstGeom>
            <a:noFill/>
            <a:ln w="3175" cap="rnd">
              <a:solidFill>
                <a:schemeClr val="bg2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89" name="Line 34"/>
            <p:cNvSpPr>
              <a:spLocks noChangeShapeType="1"/>
            </p:cNvSpPr>
            <p:nvPr/>
          </p:nvSpPr>
          <p:spPr bwMode="auto">
            <a:xfrm>
              <a:off x="1248" y="1680"/>
              <a:ext cx="0" cy="1152"/>
            </a:xfrm>
            <a:prstGeom prst="line">
              <a:avLst/>
            </a:prstGeom>
            <a:noFill/>
            <a:ln w="9525" cap="rnd">
              <a:solidFill>
                <a:schemeClr val="bg2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90" name="Line 35"/>
            <p:cNvSpPr>
              <a:spLocks noChangeShapeType="1"/>
            </p:cNvSpPr>
            <p:nvPr/>
          </p:nvSpPr>
          <p:spPr bwMode="auto">
            <a:xfrm>
              <a:off x="576" y="2064"/>
              <a:ext cx="1440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91" name="Line 36"/>
            <p:cNvSpPr>
              <a:spLocks noChangeShapeType="1"/>
            </p:cNvSpPr>
            <p:nvPr/>
          </p:nvSpPr>
          <p:spPr bwMode="auto">
            <a:xfrm>
              <a:off x="1440" y="1680"/>
              <a:ext cx="0" cy="1152"/>
            </a:xfrm>
            <a:prstGeom prst="line">
              <a:avLst/>
            </a:prstGeom>
            <a:noFill/>
            <a:ln w="3175" cap="rnd">
              <a:solidFill>
                <a:schemeClr val="bg2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92" name="Line 37"/>
            <p:cNvSpPr>
              <a:spLocks noChangeShapeType="1"/>
            </p:cNvSpPr>
            <p:nvPr/>
          </p:nvSpPr>
          <p:spPr bwMode="auto">
            <a:xfrm>
              <a:off x="576" y="2544"/>
              <a:ext cx="1440" cy="0"/>
            </a:xfrm>
            <a:prstGeom prst="line">
              <a:avLst/>
            </a:prstGeom>
            <a:noFill/>
            <a:ln w="9525" cap="rnd">
              <a:solidFill>
                <a:schemeClr val="bg2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93" name="Line 38"/>
            <p:cNvSpPr>
              <a:spLocks noChangeShapeType="1"/>
            </p:cNvSpPr>
            <p:nvPr/>
          </p:nvSpPr>
          <p:spPr bwMode="auto">
            <a:xfrm>
              <a:off x="576" y="2640"/>
              <a:ext cx="1440" cy="0"/>
            </a:xfrm>
            <a:prstGeom prst="line">
              <a:avLst/>
            </a:prstGeom>
            <a:noFill/>
            <a:ln w="9525" cap="rnd">
              <a:solidFill>
                <a:schemeClr val="bg2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94" name="Line 39"/>
            <p:cNvSpPr>
              <a:spLocks noChangeShapeType="1"/>
            </p:cNvSpPr>
            <p:nvPr/>
          </p:nvSpPr>
          <p:spPr bwMode="auto">
            <a:xfrm>
              <a:off x="576" y="2736"/>
              <a:ext cx="1440" cy="0"/>
            </a:xfrm>
            <a:prstGeom prst="line">
              <a:avLst/>
            </a:prstGeom>
            <a:noFill/>
            <a:ln w="9525" cap="rnd">
              <a:solidFill>
                <a:schemeClr val="bg2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95" name="Line 40"/>
            <p:cNvSpPr>
              <a:spLocks noChangeShapeType="1"/>
            </p:cNvSpPr>
            <p:nvPr/>
          </p:nvSpPr>
          <p:spPr bwMode="auto">
            <a:xfrm>
              <a:off x="576" y="2832"/>
              <a:ext cx="1440" cy="0"/>
            </a:xfrm>
            <a:prstGeom prst="line">
              <a:avLst/>
            </a:prstGeom>
            <a:noFill/>
            <a:ln w="9525" cap="rnd">
              <a:solidFill>
                <a:schemeClr val="bg2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96" name="Line 41"/>
            <p:cNvSpPr>
              <a:spLocks noChangeShapeType="1"/>
            </p:cNvSpPr>
            <p:nvPr/>
          </p:nvSpPr>
          <p:spPr bwMode="auto">
            <a:xfrm>
              <a:off x="576" y="2448"/>
              <a:ext cx="1440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97" name="Line 42"/>
            <p:cNvSpPr>
              <a:spLocks noChangeShapeType="1"/>
            </p:cNvSpPr>
            <p:nvPr/>
          </p:nvSpPr>
          <p:spPr bwMode="auto">
            <a:xfrm>
              <a:off x="1536" y="1680"/>
              <a:ext cx="0" cy="1152"/>
            </a:xfrm>
            <a:prstGeom prst="line">
              <a:avLst/>
            </a:prstGeom>
            <a:noFill/>
            <a:ln w="6350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98" name="Line 43"/>
            <p:cNvSpPr>
              <a:spLocks noChangeShapeType="1"/>
            </p:cNvSpPr>
            <p:nvPr/>
          </p:nvSpPr>
          <p:spPr bwMode="auto">
            <a:xfrm>
              <a:off x="576" y="1680"/>
              <a:ext cx="0" cy="1152"/>
            </a:xfrm>
            <a:prstGeom prst="line">
              <a:avLst/>
            </a:prstGeom>
            <a:noFill/>
            <a:ln w="6350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99" name="Line 44"/>
            <p:cNvSpPr>
              <a:spLocks noChangeShapeType="1"/>
            </p:cNvSpPr>
            <p:nvPr/>
          </p:nvSpPr>
          <p:spPr bwMode="auto">
            <a:xfrm>
              <a:off x="1728" y="1680"/>
              <a:ext cx="0" cy="1152"/>
            </a:xfrm>
            <a:prstGeom prst="line">
              <a:avLst/>
            </a:prstGeom>
            <a:noFill/>
            <a:ln w="3175" cap="rnd">
              <a:solidFill>
                <a:schemeClr val="bg2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00" name="Line 45"/>
            <p:cNvSpPr>
              <a:spLocks noChangeShapeType="1"/>
            </p:cNvSpPr>
            <p:nvPr/>
          </p:nvSpPr>
          <p:spPr bwMode="auto">
            <a:xfrm>
              <a:off x="1824" y="1680"/>
              <a:ext cx="0" cy="1152"/>
            </a:xfrm>
            <a:prstGeom prst="line">
              <a:avLst/>
            </a:prstGeom>
            <a:noFill/>
            <a:ln w="3175" cap="rnd">
              <a:solidFill>
                <a:schemeClr val="bg2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01" name="Line 46"/>
            <p:cNvSpPr>
              <a:spLocks noChangeShapeType="1"/>
            </p:cNvSpPr>
            <p:nvPr/>
          </p:nvSpPr>
          <p:spPr bwMode="auto">
            <a:xfrm>
              <a:off x="1920" y="1680"/>
              <a:ext cx="0" cy="1152"/>
            </a:xfrm>
            <a:prstGeom prst="line">
              <a:avLst/>
            </a:prstGeom>
            <a:noFill/>
            <a:ln w="3175" cap="rnd">
              <a:solidFill>
                <a:schemeClr val="bg2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02" name="Line 47"/>
            <p:cNvSpPr>
              <a:spLocks noChangeShapeType="1"/>
            </p:cNvSpPr>
            <p:nvPr/>
          </p:nvSpPr>
          <p:spPr bwMode="auto">
            <a:xfrm>
              <a:off x="576" y="1680"/>
              <a:ext cx="1440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03" name="Line 48"/>
            <p:cNvSpPr>
              <a:spLocks noChangeShapeType="1"/>
            </p:cNvSpPr>
            <p:nvPr/>
          </p:nvSpPr>
          <p:spPr bwMode="auto">
            <a:xfrm>
              <a:off x="1632" y="1680"/>
              <a:ext cx="0" cy="1152"/>
            </a:xfrm>
            <a:prstGeom prst="line">
              <a:avLst/>
            </a:prstGeom>
            <a:noFill/>
            <a:ln w="3175" cap="rnd">
              <a:solidFill>
                <a:schemeClr val="bg2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04" name="Line 49"/>
            <p:cNvSpPr>
              <a:spLocks noChangeShapeType="1"/>
            </p:cNvSpPr>
            <p:nvPr/>
          </p:nvSpPr>
          <p:spPr bwMode="auto">
            <a:xfrm>
              <a:off x="2016" y="1680"/>
              <a:ext cx="0" cy="1152"/>
            </a:xfrm>
            <a:prstGeom prst="line">
              <a:avLst/>
            </a:prstGeom>
            <a:noFill/>
            <a:ln w="3175" cap="rnd">
              <a:solidFill>
                <a:schemeClr val="bg2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4351" name="Line 50"/>
          <p:cNvSpPr>
            <a:spLocks noChangeShapeType="1"/>
          </p:cNvSpPr>
          <p:nvPr/>
        </p:nvSpPr>
        <p:spPr bwMode="auto">
          <a:xfrm>
            <a:off x="685800" y="4724400"/>
            <a:ext cx="762000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 type="diamond" w="med" len="med"/>
            <a:tailEnd type="diamond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352" name="Text Box 51"/>
          <p:cNvSpPr txBox="1">
            <a:spLocks noChangeArrowheads="1"/>
          </p:cNvSpPr>
          <p:nvPr/>
        </p:nvSpPr>
        <p:spPr bwMode="auto">
          <a:xfrm>
            <a:off x="228600" y="4400550"/>
            <a:ext cx="304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/>
              <a:t>A</a:t>
            </a:r>
          </a:p>
        </p:txBody>
      </p:sp>
      <p:sp>
        <p:nvSpPr>
          <p:cNvPr id="14353" name="Text Box 52"/>
          <p:cNvSpPr txBox="1">
            <a:spLocks noChangeArrowheads="1"/>
          </p:cNvSpPr>
          <p:nvPr/>
        </p:nvSpPr>
        <p:spPr bwMode="auto">
          <a:xfrm>
            <a:off x="1600200" y="4438650"/>
            <a:ext cx="381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/>
              <a:t>B</a:t>
            </a:r>
          </a:p>
        </p:txBody>
      </p:sp>
      <p:sp>
        <p:nvSpPr>
          <p:cNvPr id="14354" name="Text Box 53"/>
          <p:cNvSpPr txBox="1">
            <a:spLocks noChangeArrowheads="1"/>
          </p:cNvSpPr>
          <p:nvPr/>
        </p:nvSpPr>
        <p:spPr bwMode="auto">
          <a:xfrm>
            <a:off x="762000" y="4305300"/>
            <a:ext cx="7620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600" b="1"/>
              <a:t>2cm</a:t>
            </a:r>
          </a:p>
        </p:txBody>
      </p:sp>
      <p:sp>
        <p:nvSpPr>
          <p:cNvPr id="14355" name="Line 54"/>
          <p:cNvSpPr>
            <a:spLocks noChangeShapeType="1"/>
          </p:cNvSpPr>
          <p:nvPr/>
        </p:nvSpPr>
        <p:spPr bwMode="auto">
          <a:xfrm>
            <a:off x="685800" y="5334000"/>
            <a:ext cx="762000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 type="diamond" w="med" len="med"/>
            <a:tailEnd type="diamond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356" name="Line 55"/>
          <p:cNvSpPr>
            <a:spLocks noChangeShapeType="1"/>
          </p:cNvSpPr>
          <p:nvPr/>
        </p:nvSpPr>
        <p:spPr bwMode="auto">
          <a:xfrm>
            <a:off x="1447800" y="4800600"/>
            <a:ext cx="0" cy="457200"/>
          </a:xfrm>
          <a:prstGeom prst="line">
            <a:avLst/>
          </a:prstGeom>
          <a:noFill/>
          <a:ln w="9525">
            <a:solidFill>
              <a:srgbClr val="FF3300"/>
            </a:solidFill>
            <a:prstDash val="dash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57" name="Line 56"/>
          <p:cNvSpPr>
            <a:spLocks noChangeShapeType="1"/>
          </p:cNvSpPr>
          <p:nvPr/>
        </p:nvSpPr>
        <p:spPr bwMode="auto">
          <a:xfrm>
            <a:off x="685800" y="4800600"/>
            <a:ext cx="0" cy="457200"/>
          </a:xfrm>
          <a:prstGeom prst="line">
            <a:avLst/>
          </a:prstGeom>
          <a:noFill/>
          <a:ln w="12700">
            <a:solidFill>
              <a:srgbClr val="FF3300"/>
            </a:solidFill>
            <a:prstDash val="dash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58" name="Line 57"/>
          <p:cNvSpPr>
            <a:spLocks noChangeShapeType="1"/>
          </p:cNvSpPr>
          <p:nvPr/>
        </p:nvSpPr>
        <p:spPr bwMode="auto">
          <a:xfrm>
            <a:off x="1447800" y="5334000"/>
            <a:ext cx="762000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 type="diamond" w="med" len="med"/>
            <a:tailEnd type="diamond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359" name="Line 58"/>
          <p:cNvSpPr>
            <a:spLocks noChangeShapeType="1"/>
          </p:cNvSpPr>
          <p:nvPr/>
        </p:nvSpPr>
        <p:spPr bwMode="auto">
          <a:xfrm>
            <a:off x="685800" y="4724400"/>
            <a:ext cx="762000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 type="diamond" w="med" len="med"/>
            <a:tailEnd type="diamond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360" name="AutoShape 59"/>
          <p:cNvSpPr>
            <a:spLocks/>
          </p:cNvSpPr>
          <p:nvPr/>
        </p:nvSpPr>
        <p:spPr bwMode="auto">
          <a:xfrm rot="5400000">
            <a:off x="1638300" y="4381500"/>
            <a:ext cx="381000" cy="2286000"/>
          </a:xfrm>
          <a:prstGeom prst="rightBrace">
            <a:avLst>
              <a:gd name="adj1" fmla="val 5000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14361" name="Text Box 60"/>
          <p:cNvSpPr txBox="1">
            <a:spLocks noChangeArrowheads="1"/>
          </p:cNvSpPr>
          <p:nvPr/>
        </p:nvSpPr>
        <p:spPr bwMode="auto">
          <a:xfrm>
            <a:off x="1447800" y="5638800"/>
            <a:ext cx="8382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600" b="1"/>
              <a:t>? cm</a:t>
            </a:r>
          </a:p>
        </p:txBody>
      </p:sp>
      <p:sp>
        <p:nvSpPr>
          <p:cNvPr id="14362" name="Text Box 61"/>
          <p:cNvSpPr txBox="1">
            <a:spLocks noChangeArrowheads="1"/>
          </p:cNvSpPr>
          <p:nvPr/>
        </p:nvSpPr>
        <p:spPr bwMode="auto">
          <a:xfrm>
            <a:off x="228600" y="5048250"/>
            <a:ext cx="457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/>
              <a:t>C</a:t>
            </a:r>
          </a:p>
        </p:txBody>
      </p:sp>
      <p:sp>
        <p:nvSpPr>
          <p:cNvPr id="14363" name="Text Box 62"/>
          <p:cNvSpPr txBox="1">
            <a:spLocks noChangeArrowheads="1"/>
          </p:cNvSpPr>
          <p:nvPr/>
        </p:nvSpPr>
        <p:spPr bwMode="auto">
          <a:xfrm>
            <a:off x="3048000" y="5105400"/>
            <a:ext cx="457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/>
              <a:t>D</a:t>
            </a:r>
          </a:p>
        </p:txBody>
      </p:sp>
      <p:sp>
        <p:nvSpPr>
          <p:cNvPr id="14364" name="Line 63"/>
          <p:cNvSpPr>
            <a:spLocks noChangeShapeType="1"/>
          </p:cNvSpPr>
          <p:nvPr/>
        </p:nvSpPr>
        <p:spPr bwMode="auto">
          <a:xfrm>
            <a:off x="685800" y="4724400"/>
            <a:ext cx="0" cy="609600"/>
          </a:xfrm>
          <a:prstGeom prst="line">
            <a:avLst/>
          </a:prstGeom>
          <a:noFill/>
          <a:ln w="28575">
            <a:pattFill prst="pct5">
              <a:fgClr>
                <a:srgbClr val="3333CC"/>
              </a:fgClr>
              <a:bgClr>
                <a:srgbClr val="3333CC"/>
              </a:bgClr>
            </a:patt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504" name="Line 64"/>
          <p:cNvSpPr>
            <a:spLocks noChangeShapeType="1"/>
          </p:cNvSpPr>
          <p:nvPr/>
        </p:nvSpPr>
        <p:spPr bwMode="auto">
          <a:xfrm>
            <a:off x="4114800" y="3657600"/>
            <a:ext cx="0" cy="2286000"/>
          </a:xfrm>
          <a:prstGeom prst="line">
            <a:avLst/>
          </a:prstGeom>
          <a:noFill/>
          <a:ln w="19050" cap="rnd">
            <a:pattFill prst="pct5">
              <a:fgClr>
                <a:schemeClr val="tx1"/>
              </a:fgClr>
              <a:bgClr>
                <a:schemeClr val="tx1"/>
              </a:bgClr>
            </a:patt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516" name="Text Box 76"/>
          <p:cNvSpPr txBox="1">
            <a:spLocks noChangeArrowheads="1"/>
          </p:cNvSpPr>
          <p:nvPr/>
        </p:nvSpPr>
        <p:spPr bwMode="auto">
          <a:xfrm>
            <a:off x="1905000" y="5854700"/>
            <a:ext cx="75438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 b="1" i="1">
                <a:solidFill>
                  <a:srgbClr val="0000FF"/>
                </a:solidFill>
              </a:rPr>
              <a:t>    </a:t>
            </a:r>
            <a:r>
              <a:rPr lang="en-US" sz="2400" b="1" i="1">
                <a:solidFill>
                  <a:srgbClr val="FF3300"/>
                </a:solidFill>
              </a:rPr>
              <a:t>Muốn gấp một số lên nhiều lần, ta lấy số đó nhân với số lần.</a:t>
            </a:r>
          </a:p>
        </p:txBody>
      </p:sp>
      <p:grpSp>
        <p:nvGrpSpPr>
          <p:cNvPr id="4" name="Group 82"/>
          <p:cNvGrpSpPr>
            <a:grpSpLocks/>
          </p:cNvGrpSpPr>
          <p:nvPr/>
        </p:nvGrpSpPr>
        <p:grpSpPr bwMode="auto">
          <a:xfrm>
            <a:off x="4267200" y="3505200"/>
            <a:ext cx="4114800" cy="2214563"/>
            <a:chOff x="2736" y="2112"/>
            <a:chExt cx="2592" cy="1395"/>
          </a:xfrm>
        </p:grpSpPr>
        <p:sp>
          <p:nvSpPr>
            <p:cNvPr id="14372" name="Text Box 78"/>
            <p:cNvSpPr txBox="1">
              <a:spLocks noChangeArrowheads="1"/>
            </p:cNvSpPr>
            <p:nvPr/>
          </p:nvSpPr>
          <p:spPr bwMode="auto">
            <a:xfrm>
              <a:off x="3504" y="2112"/>
              <a:ext cx="912" cy="291"/>
            </a:xfrm>
            <a:prstGeom prst="rect">
              <a:avLst/>
            </a:prstGeom>
            <a:noFill/>
            <a:ln w="9525" cap="rnd" algn="ctr">
              <a:noFill/>
              <a:prstDash val="sysDot"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sz="2400" u="sng">
                  <a:solidFill>
                    <a:srgbClr val="3333CC"/>
                  </a:solidFill>
                </a:rPr>
                <a:t>Bài giải</a:t>
              </a:r>
            </a:p>
          </p:txBody>
        </p:sp>
        <p:sp>
          <p:nvSpPr>
            <p:cNvPr id="14373" name="Text Box 79"/>
            <p:cNvSpPr txBox="1">
              <a:spLocks noChangeArrowheads="1"/>
            </p:cNvSpPr>
            <p:nvPr/>
          </p:nvSpPr>
          <p:spPr bwMode="auto">
            <a:xfrm>
              <a:off x="2736" y="2448"/>
              <a:ext cx="2592" cy="291"/>
            </a:xfrm>
            <a:prstGeom prst="rect">
              <a:avLst/>
            </a:prstGeom>
            <a:noFill/>
            <a:ln w="9525" cap="rnd" algn="ctr">
              <a:noFill/>
              <a:prstDash val="sysDot"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sz="2400"/>
                <a:t>Độ dài đoạn thẳng CD là:</a:t>
              </a:r>
            </a:p>
          </p:txBody>
        </p:sp>
        <p:sp>
          <p:nvSpPr>
            <p:cNvPr id="14374" name="Text Box 80"/>
            <p:cNvSpPr txBox="1">
              <a:spLocks noChangeArrowheads="1"/>
            </p:cNvSpPr>
            <p:nvPr/>
          </p:nvSpPr>
          <p:spPr bwMode="auto">
            <a:xfrm>
              <a:off x="3120" y="2832"/>
              <a:ext cx="1536" cy="291"/>
            </a:xfrm>
            <a:prstGeom prst="rect">
              <a:avLst/>
            </a:prstGeom>
            <a:noFill/>
            <a:ln w="9525" cap="rnd" algn="ctr">
              <a:noFill/>
              <a:prstDash val="sysDot"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sz="2400"/>
                <a:t>2 x 3 = 6 (cm)</a:t>
              </a:r>
            </a:p>
          </p:txBody>
        </p:sp>
        <p:sp>
          <p:nvSpPr>
            <p:cNvPr id="14375" name="Text Box 81"/>
            <p:cNvSpPr txBox="1">
              <a:spLocks noChangeArrowheads="1"/>
            </p:cNvSpPr>
            <p:nvPr/>
          </p:nvSpPr>
          <p:spPr bwMode="auto">
            <a:xfrm>
              <a:off x="3792" y="3216"/>
              <a:ext cx="1440" cy="291"/>
            </a:xfrm>
            <a:prstGeom prst="rect">
              <a:avLst/>
            </a:prstGeom>
            <a:noFill/>
            <a:ln w="9525" cap="rnd" algn="ctr">
              <a:noFill/>
              <a:prstDash val="sysDot"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sz="2400"/>
                <a:t>Đáp số: 6cm.</a:t>
              </a:r>
            </a:p>
          </p:txBody>
        </p:sp>
      </p:grpSp>
      <p:sp>
        <p:nvSpPr>
          <p:cNvPr id="14368" name="Line 83"/>
          <p:cNvSpPr>
            <a:spLocks noChangeShapeType="1"/>
          </p:cNvSpPr>
          <p:nvPr/>
        </p:nvSpPr>
        <p:spPr bwMode="auto">
          <a:xfrm>
            <a:off x="2209800" y="5334000"/>
            <a:ext cx="762000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 type="diamond" w="med" len="med"/>
            <a:tailEnd type="diamond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369" name="Line 84"/>
          <p:cNvSpPr>
            <a:spLocks noChangeShapeType="1"/>
          </p:cNvSpPr>
          <p:nvPr/>
        </p:nvSpPr>
        <p:spPr bwMode="auto">
          <a:xfrm>
            <a:off x="457200" y="3276600"/>
            <a:ext cx="2514600" cy="0"/>
          </a:xfrm>
          <a:prstGeom prst="line">
            <a:avLst/>
          </a:prstGeom>
          <a:noFill/>
          <a:ln w="38100" cap="rnd">
            <a:pattFill prst="pct5">
              <a:fgClr>
                <a:srgbClr val="FF3300"/>
              </a:fgClr>
              <a:bgClr>
                <a:srgbClr val="FF3300"/>
              </a:bgClr>
            </a:patt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70" name="Line 85"/>
          <p:cNvSpPr>
            <a:spLocks noChangeShapeType="1"/>
          </p:cNvSpPr>
          <p:nvPr/>
        </p:nvSpPr>
        <p:spPr bwMode="auto">
          <a:xfrm>
            <a:off x="7086600" y="2819400"/>
            <a:ext cx="457200" cy="0"/>
          </a:xfrm>
          <a:prstGeom prst="line">
            <a:avLst/>
          </a:prstGeom>
          <a:noFill/>
          <a:ln w="38100" cap="rnd">
            <a:pattFill prst="pct5">
              <a:fgClr>
                <a:srgbClr val="FF3300"/>
              </a:fgClr>
              <a:bgClr>
                <a:srgbClr val="FF3300"/>
              </a:bgClr>
            </a:patt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71" name="Line 86"/>
          <p:cNvSpPr>
            <a:spLocks noChangeShapeType="1"/>
          </p:cNvSpPr>
          <p:nvPr/>
        </p:nvSpPr>
        <p:spPr bwMode="auto">
          <a:xfrm>
            <a:off x="7696200" y="2362200"/>
            <a:ext cx="457200" cy="0"/>
          </a:xfrm>
          <a:prstGeom prst="line">
            <a:avLst/>
          </a:prstGeom>
          <a:noFill/>
          <a:ln w="38100" cap="rnd">
            <a:pattFill prst="pct5">
              <a:fgClr>
                <a:srgbClr val="FF3300"/>
              </a:fgClr>
              <a:bgClr>
                <a:srgbClr val="FF3300"/>
              </a:bgClr>
            </a:patt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615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80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15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15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" dur="1000"/>
                                        <p:tgtEl>
                                          <p:spTgt spid="61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04" grpId="0" animBg="1"/>
      <p:bldP spid="6151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1219200" y="2514600"/>
            <a:ext cx="1524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 b="1" u="sng"/>
              <a:t>Tóm tắt</a:t>
            </a:r>
          </a:p>
        </p:txBody>
      </p:sp>
      <p:sp>
        <p:nvSpPr>
          <p:cNvPr id="7175" name="Line 7"/>
          <p:cNvSpPr>
            <a:spLocks noChangeShapeType="1"/>
          </p:cNvSpPr>
          <p:nvPr/>
        </p:nvSpPr>
        <p:spPr bwMode="auto">
          <a:xfrm>
            <a:off x="1600200" y="4114800"/>
            <a:ext cx="1524000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 type="diamond" w="med" len="med"/>
            <a:tailEnd type="diamond" w="med" len="med"/>
          </a:ln>
        </p:spPr>
        <p:txBody>
          <a:bodyPr/>
          <a:lstStyle/>
          <a:p>
            <a:endParaRPr lang="en-US"/>
          </a:p>
        </p:txBody>
      </p:sp>
      <p:grpSp>
        <p:nvGrpSpPr>
          <p:cNvPr id="2" name="Group 17"/>
          <p:cNvGrpSpPr>
            <a:grpSpLocks/>
          </p:cNvGrpSpPr>
          <p:nvPr/>
        </p:nvGrpSpPr>
        <p:grpSpPr bwMode="auto">
          <a:xfrm>
            <a:off x="838200" y="3657600"/>
            <a:ext cx="2286000" cy="552450"/>
            <a:chOff x="528" y="2304"/>
            <a:chExt cx="1440" cy="348"/>
          </a:xfrm>
        </p:grpSpPr>
        <p:sp>
          <p:nvSpPr>
            <p:cNvPr id="15390" name="Line 8"/>
            <p:cNvSpPr>
              <a:spLocks noChangeShapeType="1"/>
            </p:cNvSpPr>
            <p:nvPr/>
          </p:nvSpPr>
          <p:spPr bwMode="auto">
            <a:xfrm>
              <a:off x="1008" y="2592"/>
              <a:ext cx="960" cy="0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 type="diamond" w="med" len="med"/>
              <a:tailEnd type="diamond" w="med" len="med"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5391" name="Group 16"/>
            <p:cNvGrpSpPr>
              <a:grpSpLocks/>
            </p:cNvGrpSpPr>
            <p:nvPr/>
          </p:nvGrpSpPr>
          <p:grpSpPr bwMode="auto">
            <a:xfrm>
              <a:off x="528" y="2304"/>
              <a:ext cx="1440" cy="348"/>
              <a:chOff x="528" y="2304"/>
              <a:chExt cx="1440" cy="348"/>
            </a:xfrm>
          </p:grpSpPr>
          <p:sp>
            <p:nvSpPr>
              <p:cNvPr id="15392" name="Text Box 10"/>
              <p:cNvSpPr txBox="1">
                <a:spLocks noChangeArrowheads="1"/>
              </p:cNvSpPr>
              <p:nvPr/>
            </p:nvSpPr>
            <p:spPr bwMode="auto">
              <a:xfrm>
                <a:off x="528" y="2400"/>
                <a:ext cx="528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l">
                  <a:spcBef>
                    <a:spcPct val="50000"/>
                  </a:spcBef>
                </a:pPr>
                <a:r>
                  <a:rPr lang="en-US" sz="2000" b="1"/>
                  <a:t>Chị:</a:t>
                </a:r>
              </a:p>
            </p:txBody>
          </p:sp>
          <p:sp>
            <p:nvSpPr>
              <p:cNvPr id="15393" name="Line 11"/>
              <p:cNvSpPr>
                <a:spLocks noChangeShapeType="1"/>
              </p:cNvSpPr>
              <p:nvPr/>
            </p:nvSpPr>
            <p:spPr bwMode="auto">
              <a:xfrm>
                <a:off x="1008" y="2304"/>
                <a:ext cx="0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94" name="Line 12"/>
              <p:cNvSpPr>
                <a:spLocks noChangeShapeType="1"/>
              </p:cNvSpPr>
              <p:nvPr/>
            </p:nvSpPr>
            <p:spPr bwMode="auto">
              <a:xfrm>
                <a:off x="1968" y="2304"/>
                <a:ext cx="0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4" name="Group 15"/>
          <p:cNvGrpSpPr>
            <a:grpSpLocks/>
          </p:cNvGrpSpPr>
          <p:nvPr/>
        </p:nvGrpSpPr>
        <p:grpSpPr bwMode="auto">
          <a:xfrm>
            <a:off x="838200" y="3124200"/>
            <a:ext cx="2286000" cy="552450"/>
            <a:chOff x="528" y="2016"/>
            <a:chExt cx="1440" cy="348"/>
          </a:xfrm>
        </p:grpSpPr>
        <p:sp>
          <p:nvSpPr>
            <p:cNvPr id="15386" name="Line 6"/>
            <p:cNvSpPr>
              <a:spLocks noChangeShapeType="1"/>
            </p:cNvSpPr>
            <p:nvPr/>
          </p:nvSpPr>
          <p:spPr bwMode="auto">
            <a:xfrm>
              <a:off x="1008" y="2304"/>
              <a:ext cx="960" cy="0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 type="diamond" w="med" len="med"/>
              <a:tailEnd type="diamond" w="med" len="med"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5387" name="Group 14"/>
            <p:cNvGrpSpPr>
              <a:grpSpLocks/>
            </p:cNvGrpSpPr>
            <p:nvPr/>
          </p:nvGrpSpPr>
          <p:grpSpPr bwMode="auto">
            <a:xfrm>
              <a:off x="528" y="2016"/>
              <a:ext cx="1344" cy="348"/>
              <a:chOff x="528" y="2016"/>
              <a:chExt cx="1344" cy="348"/>
            </a:xfrm>
          </p:grpSpPr>
          <p:sp>
            <p:nvSpPr>
              <p:cNvPr id="15388" name="Text Box 9"/>
              <p:cNvSpPr txBox="1">
                <a:spLocks noChangeArrowheads="1"/>
              </p:cNvSpPr>
              <p:nvPr/>
            </p:nvSpPr>
            <p:spPr bwMode="auto">
              <a:xfrm>
                <a:off x="528" y="2112"/>
                <a:ext cx="480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l">
                  <a:spcBef>
                    <a:spcPct val="50000"/>
                  </a:spcBef>
                </a:pPr>
                <a:r>
                  <a:rPr lang="en-US" sz="2000" b="1"/>
                  <a:t>Em:</a:t>
                </a:r>
              </a:p>
            </p:txBody>
          </p:sp>
          <p:sp>
            <p:nvSpPr>
              <p:cNvPr id="15389" name="Text Box 13"/>
              <p:cNvSpPr txBox="1">
                <a:spLocks noChangeArrowheads="1"/>
              </p:cNvSpPr>
              <p:nvPr/>
            </p:nvSpPr>
            <p:spPr bwMode="auto">
              <a:xfrm>
                <a:off x="1152" y="2016"/>
                <a:ext cx="720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l">
                  <a:spcBef>
                    <a:spcPct val="50000"/>
                  </a:spcBef>
                </a:pPr>
                <a:r>
                  <a:rPr lang="en-US" sz="2000" b="1"/>
                  <a:t>6 tuổi</a:t>
                </a:r>
              </a:p>
            </p:txBody>
          </p:sp>
        </p:grpSp>
      </p:grpSp>
      <p:sp>
        <p:nvSpPr>
          <p:cNvPr id="7197" name="Text Box 29"/>
          <p:cNvSpPr txBox="1">
            <a:spLocks noChangeArrowheads="1"/>
          </p:cNvSpPr>
          <p:nvPr/>
        </p:nvSpPr>
        <p:spPr bwMode="auto">
          <a:xfrm>
            <a:off x="3581400" y="2514600"/>
            <a:ext cx="5562600" cy="2678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u="sng"/>
              <a:t>Bài giải</a:t>
            </a:r>
          </a:p>
          <a:p>
            <a:pPr>
              <a:spcBef>
                <a:spcPct val="50000"/>
              </a:spcBef>
            </a:pPr>
            <a:r>
              <a:rPr lang="en-US" sz="2400" b="1"/>
              <a:t>           </a:t>
            </a:r>
            <a:r>
              <a:rPr lang="en-US" sz="2400"/>
              <a:t>Năm nay chị có số tuổi là: </a:t>
            </a:r>
          </a:p>
          <a:p>
            <a:pPr>
              <a:spcBef>
                <a:spcPct val="50000"/>
              </a:spcBef>
            </a:pPr>
            <a:r>
              <a:rPr lang="en-US" sz="2400"/>
              <a:t>               6 x 2 = 12 (tuổi)</a:t>
            </a:r>
          </a:p>
          <a:p>
            <a:pPr>
              <a:spcBef>
                <a:spcPct val="50000"/>
              </a:spcBef>
            </a:pPr>
            <a:r>
              <a:rPr lang="en-US" sz="2400"/>
              <a:t>		             Đáp số: 6 tuổi</a:t>
            </a:r>
          </a:p>
          <a:p>
            <a:pPr algn="l">
              <a:spcBef>
                <a:spcPct val="50000"/>
              </a:spcBef>
            </a:pPr>
            <a:endParaRPr lang="en-US" sz="2400" u="sng"/>
          </a:p>
        </p:txBody>
      </p:sp>
      <p:sp>
        <p:nvSpPr>
          <p:cNvPr id="7200" name="AutoShape 32"/>
          <p:cNvSpPr>
            <a:spLocks/>
          </p:cNvSpPr>
          <p:nvPr/>
        </p:nvSpPr>
        <p:spPr bwMode="auto">
          <a:xfrm rot="5400000">
            <a:off x="2933700" y="2857500"/>
            <a:ext cx="381000" cy="3048000"/>
          </a:xfrm>
          <a:prstGeom prst="rightBrace">
            <a:avLst>
              <a:gd name="adj1" fmla="val 6666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7203" name="Text Box 35"/>
          <p:cNvSpPr txBox="1">
            <a:spLocks noChangeArrowheads="1"/>
          </p:cNvSpPr>
          <p:nvPr/>
        </p:nvSpPr>
        <p:spPr bwMode="auto">
          <a:xfrm>
            <a:off x="2667000" y="4572000"/>
            <a:ext cx="11430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600" b="1"/>
              <a:t>? cm</a:t>
            </a:r>
          </a:p>
        </p:txBody>
      </p:sp>
      <p:sp>
        <p:nvSpPr>
          <p:cNvPr id="7206" name="Line 38"/>
          <p:cNvSpPr>
            <a:spLocks noChangeShapeType="1"/>
          </p:cNvSpPr>
          <p:nvPr/>
        </p:nvSpPr>
        <p:spPr bwMode="auto">
          <a:xfrm>
            <a:off x="4800600" y="2667000"/>
            <a:ext cx="0" cy="2819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15370" name="Group 51"/>
          <p:cNvGrpSpPr>
            <a:grpSpLocks/>
          </p:cNvGrpSpPr>
          <p:nvPr/>
        </p:nvGrpSpPr>
        <p:grpSpPr bwMode="auto">
          <a:xfrm>
            <a:off x="0" y="0"/>
            <a:ext cx="9144000" cy="6873875"/>
            <a:chOff x="0" y="-10"/>
            <a:chExt cx="5760" cy="4330"/>
          </a:xfrm>
        </p:grpSpPr>
        <p:pic>
          <p:nvPicPr>
            <p:cNvPr id="15382" name="Picture 52" descr="Animate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-5400000">
              <a:off x="-2109" y="2109"/>
              <a:ext cx="4294" cy="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5383" name="Picture 53" descr="Animate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4220"/>
              <a:ext cx="5760" cy="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5384" name="Picture 54" descr="Animate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-5400000">
              <a:off x="3576" y="2103"/>
              <a:ext cx="4294" cy="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5385" name="Picture 55" descr="Animate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-10"/>
              <a:ext cx="5760" cy="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5371" name="Text Box 57"/>
          <p:cNvSpPr txBox="1">
            <a:spLocks noChangeArrowheads="1"/>
          </p:cNvSpPr>
          <p:nvPr/>
        </p:nvSpPr>
        <p:spPr bwMode="auto">
          <a:xfrm>
            <a:off x="3657600" y="533400"/>
            <a:ext cx="1447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800" b="1" u="sng">
                <a:solidFill>
                  <a:srgbClr val="A50021"/>
                </a:solidFill>
              </a:rPr>
              <a:t>Toán</a:t>
            </a:r>
            <a:endParaRPr lang="en-US" sz="2800" b="1">
              <a:solidFill>
                <a:srgbClr val="A50021"/>
              </a:solidFill>
            </a:endParaRPr>
          </a:p>
        </p:txBody>
      </p:sp>
      <p:sp>
        <p:nvSpPr>
          <p:cNvPr id="15372" name="WordArt 58"/>
          <p:cNvSpPr>
            <a:spLocks noChangeArrowheads="1" noChangeShapeType="1" noTextEdit="1"/>
          </p:cNvSpPr>
          <p:nvPr/>
        </p:nvSpPr>
        <p:spPr bwMode="auto">
          <a:xfrm>
            <a:off x="1828800" y="1143000"/>
            <a:ext cx="4943475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200" b="1" kern="10">
                <a:ln w="12700">
                  <a:solidFill>
                    <a:srgbClr val="000080"/>
                  </a:solidFill>
                  <a:round/>
                  <a:headEnd/>
                  <a:tailEnd/>
                </a:ln>
                <a:solidFill>
                  <a:srgbClr val="000080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Gấp một số lên nhiều lần.</a:t>
            </a:r>
          </a:p>
        </p:txBody>
      </p:sp>
      <p:sp>
        <p:nvSpPr>
          <p:cNvPr id="7227" name="Text Box 59"/>
          <p:cNvSpPr txBox="1">
            <a:spLocks noChangeArrowheads="1"/>
          </p:cNvSpPr>
          <p:nvPr/>
        </p:nvSpPr>
        <p:spPr bwMode="auto">
          <a:xfrm>
            <a:off x="304800" y="1562100"/>
            <a:ext cx="86106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 b="1"/>
              <a:t>       </a:t>
            </a:r>
            <a:r>
              <a:rPr lang="en-US" sz="2400" b="1" u="sng">
                <a:solidFill>
                  <a:srgbClr val="FF3300"/>
                </a:solidFill>
              </a:rPr>
              <a:t>Bài 1:</a:t>
            </a:r>
            <a:r>
              <a:rPr lang="en-US" sz="2400" b="1"/>
              <a:t> Năm nay em 6 tuổi, tuổi chị gấp 2 lần tuổi em. Hỏi năm nay chị bao nhiêu tuổi?</a:t>
            </a:r>
          </a:p>
        </p:txBody>
      </p:sp>
      <p:pic>
        <p:nvPicPr>
          <p:cNvPr id="15374" name="Picture 60" descr="POINSET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-130929">
            <a:off x="84138" y="103188"/>
            <a:ext cx="898525" cy="881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75" name="Picture 61" descr="POINSET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5400000">
            <a:off x="8083550" y="-6350"/>
            <a:ext cx="10541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76" name="Picture 62" descr="POINSET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-5400000">
            <a:off x="107950" y="5137150"/>
            <a:ext cx="1558925" cy="157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77" name="Picture 63" descr="POINSET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0800000">
            <a:off x="7315200" y="5119688"/>
            <a:ext cx="1676400" cy="1643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232" name="Line 64"/>
          <p:cNvSpPr>
            <a:spLocks noChangeShapeType="1"/>
          </p:cNvSpPr>
          <p:nvPr/>
        </p:nvSpPr>
        <p:spPr bwMode="auto">
          <a:xfrm>
            <a:off x="3276600" y="1981200"/>
            <a:ext cx="1295400" cy="0"/>
          </a:xfrm>
          <a:prstGeom prst="line">
            <a:avLst/>
          </a:prstGeom>
          <a:noFill/>
          <a:ln w="38100" cap="rnd">
            <a:pattFill prst="pct5">
              <a:fgClr>
                <a:srgbClr val="FF3300"/>
              </a:fgClr>
              <a:bgClr>
                <a:srgbClr val="FF3300"/>
              </a:bgClr>
            </a:patt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234" name="Line 66"/>
          <p:cNvSpPr>
            <a:spLocks noChangeShapeType="1"/>
          </p:cNvSpPr>
          <p:nvPr/>
        </p:nvSpPr>
        <p:spPr bwMode="auto">
          <a:xfrm>
            <a:off x="457200" y="2362200"/>
            <a:ext cx="381000" cy="0"/>
          </a:xfrm>
          <a:prstGeom prst="line">
            <a:avLst/>
          </a:prstGeom>
          <a:noFill/>
          <a:ln w="38100" cap="rnd">
            <a:pattFill prst="pct5">
              <a:fgClr>
                <a:srgbClr val="FF3300"/>
              </a:fgClr>
              <a:bgClr>
                <a:srgbClr val="FF3300"/>
              </a:bgClr>
            </a:patt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235" name="Line 67"/>
          <p:cNvSpPr>
            <a:spLocks noChangeShapeType="1"/>
          </p:cNvSpPr>
          <p:nvPr/>
        </p:nvSpPr>
        <p:spPr bwMode="auto">
          <a:xfrm>
            <a:off x="2362200" y="2362200"/>
            <a:ext cx="2590800" cy="0"/>
          </a:xfrm>
          <a:prstGeom prst="line">
            <a:avLst/>
          </a:prstGeom>
          <a:noFill/>
          <a:ln w="38100" cap="rnd">
            <a:pattFill prst="pct5">
              <a:fgClr>
                <a:srgbClr val="FF3300"/>
              </a:fgClr>
              <a:bgClr>
                <a:srgbClr val="FF3300"/>
              </a:bgClr>
            </a:patt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236" name="Line 68"/>
          <p:cNvSpPr>
            <a:spLocks noChangeShapeType="1"/>
          </p:cNvSpPr>
          <p:nvPr/>
        </p:nvSpPr>
        <p:spPr bwMode="auto">
          <a:xfrm>
            <a:off x="5486400" y="1981200"/>
            <a:ext cx="1905000" cy="0"/>
          </a:xfrm>
          <a:prstGeom prst="line">
            <a:avLst/>
          </a:prstGeom>
          <a:noFill/>
          <a:ln w="38100" cap="rnd">
            <a:pattFill prst="pct5">
              <a:fgClr>
                <a:srgbClr val="FF3300"/>
              </a:fgClr>
              <a:bgClr>
                <a:srgbClr val="FF3300"/>
              </a:bgClr>
            </a:patt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2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2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72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72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2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2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7" dur="1000"/>
                                        <p:tgtEl>
                                          <p:spTgt spid="7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2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2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" dur="1000"/>
                                        <p:tgtEl>
                                          <p:spTgt spid="7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2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2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1000"/>
                                        <p:tgtEl>
                                          <p:spTgt spid="7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2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2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2" dur="1000"/>
                                        <p:tgtEl>
                                          <p:spTgt spid="7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3.64162E-6 L 0.16667 3.64162E-6 " pathEditMode="relative" rAng="0" ptsTypes="AA">
                                      <p:cBhvr>
                                        <p:cTn id="59" dur="20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72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72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7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71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71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7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3" grpId="0"/>
      <p:bldP spid="7175" grpId="0" animBg="1"/>
      <p:bldP spid="7175" grpId="1" animBg="1"/>
      <p:bldP spid="7197" grpId="0"/>
      <p:bldP spid="7200" grpId="0" animBg="1"/>
      <p:bldP spid="7203" grpId="0"/>
      <p:bldP spid="7206" grpId="0" animBg="1"/>
      <p:bldP spid="7227" grpId="0"/>
      <p:bldP spid="7232" grpId="0" animBg="1"/>
      <p:bldP spid="7234" grpId="0" animBg="1"/>
      <p:bldP spid="7235" grpId="0" animBg="1"/>
      <p:bldP spid="723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386" name="Group 20"/>
          <p:cNvGrpSpPr>
            <a:grpSpLocks/>
          </p:cNvGrpSpPr>
          <p:nvPr/>
        </p:nvGrpSpPr>
        <p:grpSpPr bwMode="auto">
          <a:xfrm>
            <a:off x="0" y="0"/>
            <a:ext cx="9144000" cy="6873875"/>
            <a:chOff x="0" y="-10"/>
            <a:chExt cx="5760" cy="4330"/>
          </a:xfrm>
        </p:grpSpPr>
        <p:pic>
          <p:nvPicPr>
            <p:cNvPr id="16402" name="Picture 21" descr="Animate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-5400000">
              <a:off x="-2109" y="2109"/>
              <a:ext cx="4294" cy="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6403" name="Picture 22" descr="Animate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4220"/>
              <a:ext cx="5760" cy="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6404" name="Picture 23" descr="Animate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-5400000">
              <a:off x="3576" y="2103"/>
              <a:ext cx="4294" cy="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6405" name="Picture 24" descr="Animate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-10"/>
              <a:ext cx="5760" cy="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6387" name="Text Box 26"/>
          <p:cNvSpPr txBox="1">
            <a:spLocks noChangeArrowheads="1"/>
          </p:cNvSpPr>
          <p:nvPr/>
        </p:nvSpPr>
        <p:spPr bwMode="auto">
          <a:xfrm>
            <a:off x="3657600" y="533400"/>
            <a:ext cx="1447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800" b="1" u="sng">
                <a:solidFill>
                  <a:srgbClr val="A50021"/>
                </a:solidFill>
              </a:rPr>
              <a:t>Toán</a:t>
            </a:r>
            <a:endParaRPr lang="en-US" sz="2800" b="1">
              <a:solidFill>
                <a:srgbClr val="A50021"/>
              </a:solidFill>
            </a:endParaRPr>
          </a:p>
        </p:txBody>
      </p:sp>
      <p:sp>
        <p:nvSpPr>
          <p:cNvPr id="16388" name="WordArt 27"/>
          <p:cNvSpPr>
            <a:spLocks noChangeArrowheads="1" noChangeShapeType="1" noTextEdit="1"/>
          </p:cNvSpPr>
          <p:nvPr/>
        </p:nvSpPr>
        <p:spPr bwMode="auto">
          <a:xfrm>
            <a:off x="1828800" y="1143000"/>
            <a:ext cx="4943475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200" b="1" kern="10">
                <a:ln w="12700">
                  <a:solidFill>
                    <a:srgbClr val="000080"/>
                  </a:solidFill>
                  <a:round/>
                  <a:headEnd/>
                  <a:tailEnd/>
                </a:ln>
                <a:solidFill>
                  <a:srgbClr val="000080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Gấp một số lên nhiều lần.</a:t>
            </a:r>
          </a:p>
        </p:txBody>
      </p:sp>
      <p:sp>
        <p:nvSpPr>
          <p:cNvPr id="65564" name="Text Box 28"/>
          <p:cNvSpPr txBox="1">
            <a:spLocks noChangeArrowheads="1"/>
          </p:cNvSpPr>
          <p:nvPr/>
        </p:nvSpPr>
        <p:spPr bwMode="auto">
          <a:xfrm>
            <a:off x="304800" y="2057400"/>
            <a:ext cx="86106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 b="1"/>
              <a:t>       </a:t>
            </a:r>
            <a:r>
              <a:rPr lang="en-US" sz="2400" b="1" u="sng">
                <a:solidFill>
                  <a:srgbClr val="FF3300"/>
                </a:solidFill>
              </a:rPr>
              <a:t>Bài 2:</a:t>
            </a:r>
            <a:r>
              <a:rPr lang="en-US" sz="2400" b="1"/>
              <a:t> Con hái được 7 quả cam, mẹ hái được gấp 5 lần số cam của con. Hỏi mẹ hái được bao nhiêu quả cam?</a:t>
            </a:r>
          </a:p>
        </p:txBody>
      </p:sp>
      <p:pic>
        <p:nvPicPr>
          <p:cNvPr id="16390" name="Picture 29" descr="POINSET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-130929">
            <a:off x="84138" y="103188"/>
            <a:ext cx="898525" cy="881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1" name="Picture 30" descr="POINSET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5400000">
            <a:off x="8083550" y="-6350"/>
            <a:ext cx="10541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2" name="Picture 31" descr="POINSET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-5400000">
            <a:off x="107950" y="5137150"/>
            <a:ext cx="1558925" cy="157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3" name="Picture 32" descr="POINSET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0800000">
            <a:off x="7315200" y="5119688"/>
            <a:ext cx="1676400" cy="1643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5569" name="Line 33"/>
          <p:cNvSpPr>
            <a:spLocks noChangeShapeType="1"/>
          </p:cNvSpPr>
          <p:nvPr/>
        </p:nvSpPr>
        <p:spPr bwMode="auto">
          <a:xfrm>
            <a:off x="1905000" y="2438400"/>
            <a:ext cx="533400" cy="0"/>
          </a:xfrm>
          <a:prstGeom prst="line">
            <a:avLst/>
          </a:prstGeom>
          <a:noFill/>
          <a:ln w="38100" cap="rnd">
            <a:pattFill prst="pct5">
              <a:fgClr>
                <a:srgbClr val="FF3300"/>
              </a:fgClr>
              <a:bgClr>
                <a:srgbClr val="FF3300"/>
              </a:bgClr>
            </a:patt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5570" name="Line 34"/>
          <p:cNvSpPr>
            <a:spLocks noChangeShapeType="1"/>
          </p:cNvSpPr>
          <p:nvPr/>
        </p:nvSpPr>
        <p:spPr bwMode="auto">
          <a:xfrm>
            <a:off x="5638800" y="2438400"/>
            <a:ext cx="381000" cy="0"/>
          </a:xfrm>
          <a:prstGeom prst="line">
            <a:avLst/>
          </a:prstGeom>
          <a:noFill/>
          <a:ln w="38100" cap="rnd">
            <a:pattFill prst="pct5">
              <a:fgClr>
                <a:srgbClr val="FF3300"/>
              </a:fgClr>
              <a:bgClr>
                <a:srgbClr val="FF3300"/>
              </a:bgClr>
            </a:patt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5571" name="Line 35"/>
          <p:cNvSpPr>
            <a:spLocks noChangeShapeType="1"/>
          </p:cNvSpPr>
          <p:nvPr/>
        </p:nvSpPr>
        <p:spPr bwMode="auto">
          <a:xfrm>
            <a:off x="3962400" y="2819400"/>
            <a:ext cx="990600" cy="0"/>
          </a:xfrm>
          <a:prstGeom prst="line">
            <a:avLst/>
          </a:prstGeom>
          <a:noFill/>
          <a:ln w="38100" cap="rnd">
            <a:pattFill prst="pct5">
              <a:fgClr>
                <a:srgbClr val="FF3300"/>
              </a:fgClr>
              <a:bgClr>
                <a:srgbClr val="FF3300"/>
              </a:bgClr>
            </a:patt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5572" name="Line 36"/>
          <p:cNvSpPr>
            <a:spLocks noChangeShapeType="1"/>
          </p:cNvSpPr>
          <p:nvPr/>
        </p:nvSpPr>
        <p:spPr bwMode="auto">
          <a:xfrm>
            <a:off x="7543800" y="2438400"/>
            <a:ext cx="838200" cy="0"/>
          </a:xfrm>
          <a:prstGeom prst="line">
            <a:avLst/>
          </a:prstGeom>
          <a:noFill/>
          <a:ln w="38100" cap="rnd">
            <a:pattFill prst="pct5">
              <a:fgClr>
                <a:srgbClr val="FF3300"/>
              </a:fgClr>
              <a:bgClr>
                <a:srgbClr val="FF3300"/>
              </a:bgClr>
            </a:patt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5575" name="Line 39"/>
          <p:cNvSpPr>
            <a:spLocks noChangeShapeType="1"/>
          </p:cNvSpPr>
          <p:nvPr/>
        </p:nvSpPr>
        <p:spPr bwMode="auto">
          <a:xfrm flipV="1">
            <a:off x="304800" y="2819400"/>
            <a:ext cx="457200" cy="0"/>
          </a:xfrm>
          <a:prstGeom prst="line">
            <a:avLst/>
          </a:prstGeom>
          <a:noFill/>
          <a:ln w="38100" cap="rnd">
            <a:pattFill prst="pct5">
              <a:fgClr>
                <a:srgbClr val="FF3300"/>
              </a:fgClr>
              <a:bgClr>
                <a:srgbClr val="FF3300"/>
              </a:bgClr>
            </a:patt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5576" name="Line 40"/>
          <p:cNvSpPr>
            <a:spLocks noChangeShapeType="1"/>
          </p:cNvSpPr>
          <p:nvPr/>
        </p:nvSpPr>
        <p:spPr bwMode="auto">
          <a:xfrm>
            <a:off x="5867400" y="2819400"/>
            <a:ext cx="2743200" cy="0"/>
          </a:xfrm>
          <a:prstGeom prst="line">
            <a:avLst/>
          </a:prstGeom>
          <a:noFill/>
          <a:ln w="38100" cap="rnd">
            <a:pattFill prst="pct5">
              <a:fgClr>
                <a:srgbClr val="FF3300"/>
              </a:fgClr>
              <a:bgClr>
                <a:srgbClr val="FF3300"/>
              </a:bgClr>
            </a:patt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5577" name="Line 41"/>
          <p:cNvSpPr>
            <a:spLocks noChangeShapeType="1"/>
          </p:cNvSpPr>
          <p:nvPr/>
        </p:nvSpPr>
        <p:spPr bwMode="auto">
          <a:xfrm>
            <a:off x="2743200" y="2819400"/>
            <a:ext cx="381000" cy="0"/>
          </a:xfrm>
          <a:prstGeom prst="line">
            <a:avLst/>
          </a:prstGeom>
          <a:noFill/>
          <a:ln w="38100" cap="rnd">
            <a:pattFill prst="pct5">
              <a:fgClr>
                <a:srgbClr val="FF3300"/>
              </a:fgClr>
              <a:bgClr>
                <a:srgbClr val="FF3300"/>
              </a:bgClr>
            </a:patt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5581" name="Line 45"/>
          <p:cNvSpPr>
            <a:spLocks noChangeShapeType="1"/>
          </p:cNvSpPr>
          <p:nvPr/>
        </p:nvSpPr>
        <p:spPr bwMode="auto">
          <a:xfrm>
            <a:off x="3886200" y="2438400"/>
            <a:ext cx="1447800" cy="0"/>
          </a:xfrm>
          <a:prstGeom prst="line">
            <a:avLst/>
          </a:prstGeom>
          <a:noFill/>
          <a:ln w="38100" cap="rnd">
            <a:pattFill prst="pct5">
              <a:fgClr>
                <a:srgbClr val="FF3300"/>
              </a:fgClr>
              <a:bgClr>
                <a:srgbClr val="FF3300"/>
              </a:bgClr>
            </a:patt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55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55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55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655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55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55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7" dur="1000"/>
                                        <p:tgtEl>
                                          <p:spTgt spid="655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55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55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" dur="1000"/>
                                        <p:tgtEl>
                                          <p:spTgt spid="655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55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55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1000"/>
                                        <p:tgtEl>
                                          <p:spTgt spid="655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55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55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2" dur="1000"/>
                                        <p:tgtEl>
                                          <p:spTgt spid="655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55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55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655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655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655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2" dur="1000"/>
                                        <p:tgtEl>
                                          <p:spTgt spid="655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655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655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7" dur="1000"/>
                                        <p:tgtEl>
                                          <p:spTgt spid="655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655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655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2" dur="1000"/>
                                        <p:tgtEl>
                                          <p:spTgt spid="65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64" grpId="0"/>
      <p:bldP spid="65569" grpId="0" animBg="1"/>
      <p:bldP spid="65570" grpId="0" animBg="1"/>
      <p:bldP spid="65571" grpId="0" animBg="1"/>
      <p:bldP spid="65572" grpId="0" animBg="1"/>
      <p:bldP spid="65575" grpId="0" animBg="1"/>
      <p:bldP spid="65576" grpId="0" animBg="1"/>
      <p:bldP spid="65577" grpId="0" animBg="1"/>
      <p:bldP spid="65581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335" name="Group 71"/>
          <p:cNvGraphicFramePr>
            <a:graphicFrameLocks noGrp="1"/>
          </p:cNvGraphicFramePr>
          <p:nvPr/>
        </p:nvGraphicFramePr>
        <p:xfrm>
          <a:off x="609600" y="3048000"/>
          <a:ext cx="7620000" cy="2752725"/>
        </p:xfrm>
        <a:graphic>
          <a:graphicData uri="http://schemas.openxmlformats.org/drawingml/2006/table">
            <a:tbl>
              <a:tblPr/>
              <a:tblGrid>
                <a:gridCol w="3048000"/>
                <a:gridCol w="762000"/>
                <a:gridCol w="762000"/>
                <a:gridCol w="762000"/>
                <a:gridCol w="762000"/>
                <a:gridCol w="762000"/>
                <a:gridCol w="762000"/>
              </a:tblGrid>
              <a:tr h="838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Số đã cho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5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5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5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5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5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5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58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Nhiều hơn số đã cho 5 đơn vị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5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.VnTime" pitchFamily="34" charset="0"/>
                        </a:rPr>
                        <a:t>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5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5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5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5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5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55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Gấp 5 lần số đã cho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5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" pitchFamily="34" charset="0"/>
                        </a:rPr>
                        <a:t>15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5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5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5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5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5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336" name="Text Box 72"/>
          <p:cNvSpPr txBox="1">
            <a:spLocks noChangeArrowheads="1"/>
          </p:cNvSpPr>
          <p:nvPr/>
        </p:nvSpPr>
        <p:spPr bwMode="auto">
          <a:xfrm>
            <a:off x="4495800" y="4191000"/>
            <a:ext cx="533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000" b="1">
                <a:solidFill>
                  <a:srgbClr val="FF0000"/>
                </a:solidFill>
              </a:rPr>
              <a:t>11</a:t>
            </a:r>
          </a:p>
        </p:txBody>
      </p:sp>
      <p:sp>
        <p:nvSpPr>
          <p:cNvPr id="11337" name="Text Box 73"/>
          <p:cNvSpPr txBox="1">
            <a:spLocks noChangeArrowheads="1"/>
          </p:cNvSpPr>
          <p:nvPr/>
        </p:nvSpPr>
        <p:spPr bwMode="auto">
          <a:xfrm>
            <a:off x="4572000" y="5105400"/>
            <a:ext cx="609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30</a:t>
            </a:r>
          </a:p>
        </p:txBody>
      </p:sp>
      <p:sp>
        <p:nvSpPr>
          <p:cNvPr id="11338" name="Text Box 74"/>
          <p:cNvSpPr txBox="1">
            <a:spLocks noChangeArrowheads="1"/>
          </p:cNvSpPr>
          <p:nvPr/>
        </p:nvSpPr>
        <p:spPr bwMode="auto">
          <a:xfrm>
            <a:off x="5410200" y="4191000"/>
            <a:ext cx="381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000" b="1">
                <a:solidFill>
                  <a:srgbClr val="FF0000"/>
                </a:solidFill>
              </a:rPr>
              <a:t>9</a:t>
            </a:r>
          </a:p>
        </p:txBody>
      </p:sp>
      <p:sp>
        <p:nvSpPr>
          <p:cNvPr id="11339" name="Text Box 75"/>
          <p:cNvSpPr txBox="1">
            <a:spLocks noChangeArrowheads="1"/>
          </p:cNvSpPr>
          <p:nvPr/>
        </p:nvSpPr>
        <p:spPr bwMode="auto">
          <a:xfrm>
            <a:off x="5257800" y="5105400"/>
            <a:ext cx="685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20</a:t>
            </a:r>
          </a:p>
        </p:txBody>
      </p:sp>
      <p:sp>
        <p:nvSpPr>
          <p:cNvPr id="11341" name="Text Box 77"/>
          <p:cNvSpPr txBox="1">
            <a:spLocks noChangeArrowheads="1"/>
          </p:cNvSpPr>
          <p:nvPr/>
        </p:nvSpPr>
        <p:spPr bwMode="auto">
          <a:xfrm>
            <a:off x="6096000" y="4191000"/>
            <a:ext cx="533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000" b="1">
                <a:solidFill>
                  <a:srgbClr val="FF0000"/>
                </a:solidFill>
              </a:rPr>
              <a:t>12</a:t>
            </a:r>
          </a:p>
        </p:txBody>
      </p:sp>
      <p:sp>
        <p:nvSpPr>
          <p:cNvPr id="11342" name="Text Box 78"/>
          <p:cNvSpPr txBox="1">
            <a:spLocks noChangeArrowheads="1"/>
          </p:cNvSpPr>
          <p:nvPr/>
        </p:nvSpPr>
        <p:spPr bwMode="auto">
          <a:xfrm>
            <a:off x="6019800" y="5105400"/>
            <a:ext cx="609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35</a:t>
            </a:r>
          </a:p>
        </p:txBody>
      </p:sp>
      <p:sp>
        <p:nvSpPr>
          <p:cNvPr id="11343" name="Text Box 79"/>
          <p:cNvSpPr txBox="1">
            <a:spLocks noChangeArrowheads="1"/>
          </p:cNvSpPr>
          <p:nvPr/>
        </p:nvSpPr>
        <p:spPr bwMode="auto">
          <a:xfrm>
            <a:off x="6781800" y="4191000"/>
            <a:ext cx="685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000" b="1">
                <a:solidFill>
                  <a:srgbClr val="FF0000"/>
                </a:solidFill>
              </a:rPr>
              <a:t>10</a:t>
            </a:r>
          </a:p>
        </p:txBody>
      </p:sp>
      <p:sp>
        <p:nvSpPr>
          <p:cNvPr id="11344" name="Text Box 80"/>
          <p:cNvSpPr txBox="1">
            <a:spLocks noChangeArrowheads="1"/>
          </p:cNvSpPr>
          <p:nvPr/>
        </p:nvSpPr>
        <p:spPr bwMode="auto">
          <a:xfrm>
            <a:off x="6781800" y="5105400"/>
            <a:ext cx="609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25</a:t>
            </a:r>
          </a:p>
        </p:txBody>
      </p:sp>
      <p:sp>
        <p:nvSpPr>
          <p:cNvPr id="11345" name="Text Box 81"/>
          <p:cNvSpPr txBox="1">
            <a:spLocks noChangeArrowheads="1"/>
          </p:cNvSpPr>
          <p:nvPr/>
        </p:nvSpPr>
        <p:spPr bwMode="auto">
          <a:xfrm>
            <a:off x="7620000" y="5105400"/>
            <a:ext cx="533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0</a:t>
            </a:r>
          </a:p>
        </p:txBody>
      </p:sp>
      <p:sp>
        <p:nvSpPr>
          <p:cNvPr id="11346" name="Text Box 82"/>
          <p:cNvSpPr txBox="1">
            <a:spLocks noChangeArrowheads="1"/>
          </p:cNvSpPr>
          <p:nvPr/>
        </p:nvSpPr>
        <p:spPr bwMode="auto">
          <a:xfrm>
            <a:off x="7620000" y="4191000"/>
            <a:ext cx="533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000" b="1">
                <a:solidFill>
                  <a:srgbClr val="FF0000"/>
                </a:solidFill>
              </a:rPr>
              <a:t>5</a:t>
            </a:r>
          </a:p>
        </p:txBody>
      </p:sp>
      <p:grpSp>
        <p:nvGrpSpPr>
          <p:cNvPr id="17454" name="Group 88"/>
          <p:cNvGrpSpPr>
            <a:grpSpLocks/>
          </p:cNvGrpSpPr>
          <p:nvPr/>
        </p:nvGrpSpPr>
        <p:grpSpPr bwMode="auto">
          <a:xfrm>
            <a:off x="0" y="0"/>
            <a:ext cx="9144000" cy="6873875"/>
            <a:chOff x="0" y="-10"/>
            <a:chExt cx="5760" cy="4330"/>
          </a:xfrm>
        </p:grpSpPr>
        <p:pic>
          <p:nvPicPr>
            <p:cNvPr id="17462" name="Picture 89" descr="Animate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-5400000">
              <a:off x="-2109" y="2109"/>
              <a:ext cx="4294" cy="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7463" name="Picture 90" descr="Animate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4220"/>
              <a:ext cx="5760" cy="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7464" name="Picture 91" descr="Animate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-5400000">
              <a:off x="3576" y="2103"/>
              <a:ext cx="4294" cy="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7465" name="Picture 92" descr="Animate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-10"/>
              <a:ext cx="5760" cy="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17455" name="Picture 93" descr="POINSET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0800000">
            <a:off x="7848600" y="5588000"/>
            <a:ext cx="1295400" cy="127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56" name="Picture 94" descr="POINSET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5400000">
            <a:off x="7802562" y="-30162"/>
            <a:ext cx="1311275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57" name="Picture 95" descr="POINSET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-5400000">
            <a:off x="-13493" y="5423693"/>
            <a:ext cx="1447800" cy="1420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58" name="Picture 96" descr="POINSET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1295400" cy="127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59" name="Text Box 98"/>
          <p:cNvSpPr txBox="1">
            <a:spLocks noChangeArrowheads="1"/>
          </p:cNvSpPr>
          <p:nvPr/>
        </p:nvSpPr>
        <p:spPr bwMode="auto">
          <a:xfrm>
            <a:off x="3657600" y="685800"/>
            <a:ext cx="1447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800" b="1" u="sng">
                <a:solidFill>
                  <a:srgbClr val="A50021"/>
                </a:solidFill>
              </a:rPr>
              <a:t>Toán</a:t>
            </a:r>
            <a:endParaRPr lang="en-US" sz="2800" b="1">
              <a:solidFill>
                <a:srgbClr val="A50021"/>
              </a:solidFill>
            </a:endParaRPr>
          </a:p>
        </p:txBody>
      </p:sp>
      <p:sp>
        <p:nvSpPr>
          <p:cNvPr id="17460" name="WordArt 99"/>
          <p:cNvSpPr>
            <a:spLocks noChangeArrowheads="1" noChangeShapeType="1" noTextEdit="1"/>
          </p:cNvSpPr>
          <p:nvPr/>
        </p:nvSpPr>
        <p:spPr bwMode="auto">
          <a:xfrm>
            <a:off x="1828800" y="1371600"/>
            <a:ext cx="4943475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200" b="1" kern="10">
                <a:ln w="12700">
                  <a:solidFill>
                    <a:srgbClr val="000080"/>
                  </a:solidFill>
                  <a:round/>
                  <a:headEnd/>
                  <a:tailEnd/>
                </a:ln>
                <a:solidFill>
                  <a:srgbClr val="000080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Gấp một số lên nhiều lần.</a:t>
            </a:r>
          </a:p>
        </p:txBody>
      </p:sp>
      <p:sp>
        <p:nvSpPr>
          <p:cNvPr id="11364" name="Text Box 100"/>
          <p:cNvSpPr txBox="1">
            <a:spLocks noChangeArrowheads="1"/>
          </p:cNvSpPr>
          <p:nvPr/>
        </p:nvSpPr>
        <p:spPr bwMode="auto">
          <a:xfrm>
            <a:off x="457200" y="2209800"/>
            <a:ext cx="8686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800" b="1" u="sng">
                <a:solidFill>
                  <a:srgbClr val="FF3300"/>
                </a:solidFill>
              </a:rPr>
              <a:t>Bài 3:</a:t>
            </a:r>
            <a:r>
              <a:rPr lang="en-US" sz="2800" b="1"/>
              <a:t> Viết số thích hợp vào ô trống (theo mẫu):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3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3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3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2000"/>
                                        <p:tgtEl>
                                          <p:spTgt spid="113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13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13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1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1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3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13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1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7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3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3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1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3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13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3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1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9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13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13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1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mph" presetSubtype="0" repeatCount="5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7" dur="500" fill="hold"/>
                                        <p:tgtEl>
                                          <p:spTgt spid="1134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8" dur="500" fill="hold"/>
                                        <p:tgtEl>
                                          <p:spTgt spid="1134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9" dur="500" fill="hold"/>
                                        <p:tgtEl>
                                          <p:spTgt spid="1134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50" dur="500" fill="hold"/>
                                        <p:tgtEl>
                                          <p:spTgt spid="1134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5" dur="500"/>
                                        <p:tgtEl>
                                          <p:spTgt spid="113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7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13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13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11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63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13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13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11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69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13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13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11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75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13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13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11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36" grpId="0"/>
      <p:bldP spid="11337" grpId="0"/>
      <p:bldP spid="11338" grpId="0"/>
      <p:bldP spid="11339" grpId="0"/>
      <p:bldP spid="11341" grpId="0"/>
      <p:bldP spid="11342" grpId="0"/>
      <p:bldP spid="11343" grpId="0"/>
      <p:bldP spid="11344" grpId="0"/>
      <p:bldP spid="11345" grpId="0"/>
      <p:bldP spid="11345" grpId="1"/>
      <p:bldP spid="11346" grpId="0"/>
      <p:bldP spid="1136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2514600" y="1676400"/>
            <a:ext cx="6324600" cy="3657600"/>
          </a:xfrm>
          <a:prstGeom prst="rect">
            <a:avLst/>
          </a:prstGeom>
          <a:gradFill rotWithShape="1">
            <a:gsLst>
              <a:gs pos="0">
                <a:srgbClr val="FFFF99">
                  <a:alpha val="3000"/>
                </a:srgbClr>
              </a:gs>
              <a:gs pos="100000">
                <a:srgbClr val="E3E388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5" name="Text Box 4"/>
          <p:cNvSpPr txBox="1">
            <a:spLocks noChangeArrowheads="1"/>
          </p:cNvSpPr>
          <p:nvPr/>
        </p:nvSpPr>
        <p:spPr bwMode="auto">
          <a:xfrm>
            <a:off x="4419600" y="838200"/>
            <a:ext cx="2209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600" b="1" u="sng">
                <a:solidFill>
                  <a:srgbClr val="A50021"/>
                </a:solidFill>
              </a:rPr>
              <a:t>Toán</a:t>
            </a:r>
            <a:endParaRPr lang="en-US" sz="3600" b="1">
              <a:solidFill>
                <a:srgbClr val="A50021"/>
              </a:solidFill>
            </a:endParaRPr>
          </a:p>
        </p:txBody>
      </p:sp>
      <p:grpSp>
        <p:nvGrpSpPr>
          <p:cNvPr id="3076" name="Group 6"/>
          <p:cNvGrpSpPr>
            <a:grpSpLocks/>
          </p:cNvGrpSpPr>
          <p:nvPr/>
        </p:nvGrpSpPr>
        <p:grpSpPr bwMode="auto">
          <a:xfrm>
            <a:off x="0" y="0"/>
            <a:ext cx="9144000" cy="6873875"/>
            <a:chOff x="0" y="-10"/>
            <a:chExt cx="5760" cy="4330"/>
          </a:xfrm>
        </p:grpSpPr>
        <p:pic>
          <p:nvPicPr>
            <p:cNvPr id="3083" name="Picture 7" descr="Animate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-5400000">
              <a:off x="-2109" y="2109"/>
              <a:ext cx="4294" cy="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084" name="Picture 8" descr="Animate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4220"/>
              <a:ext cx="5760" cy="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085" name="Picture 9" descr="Animate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-5400000">
              <a:off x="3576" y="2103"/>
              <a:ext cx="4294" cy="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086" name="Picture 10" descr="Animate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-10"/>
              <a:ext cx="5760" cy="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3077" name="Picture 11" descr="POINSET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-130929">
            <a:off x="92075" y="96838"/>
            <a:ext cx="1298575" cy="1273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8" name="Picture 12" descr="POINSET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0800000">
            <a:off x="7845425" y="5486400"/>
            <a:ext cx="1298575" cy="1273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9" name="Picture 13" descr="POINSET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-5400000">
            <a:off x="106363" y="5419725"/>
            <a:ext cx="1277937" cy="1293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0" name="Picture 14" descr="POINSET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5400000">
            <a:off x="7858125" y="-7937"/>
            <a:ext cx="1277938" cy="1293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1" name="Picture 1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28600" y="1600200"/>
            <a:ext cx="21336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690" name="WordArt 18"/>
          <p:cNvSpPr>
            <a:spLocks noChangeArrowheads="1" noChangeShapeType="1" noTextEdit="1"/>
          </p:cNvSpPr>
          <p:nvPr/>
        </p:nvSpPr>
        <p:spPr bwMode="auto">
          <a:xfrm>
            <a:off x="3352800" y="2362200"/>
            <a:ext cx="4724400" cy="2133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vi-VN" sz="3600" b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Khởi động: </a:t>
            </a:r>
          </a:p>
          <a:p>
            <a:r>
              <a:rPr lang="vi-VN" sz="3600" b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Đi tìm ô chữ bí mật</a:t>
            </a:r>
            <a:endParaRPr lang="en-US" sz="3600" b="1" kern="1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86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86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86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9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BORDER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5060" name="Picture 4" descr="frog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514600" y="4038600"/>
            <a:ext cx="36576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0" name="AutoShape 6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8458200" y="6172200"/>
            <a:ext cx="381000" cy="4572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101" name="Group 7"/>
          <p:cNvGrpSpPr>
            <a:grpSpLocks/>
          </p:cNvGrpSpPr>
          <p:nvPr/>
        </p:nvGrpSpPr>
        <p:grpSpPr bwMode="auto">
          <a:xfrm>
            <a:off x="0" y="0"/>
            <a:ext cx="9144000" cy="6873875"/>
            <a:chOff x="0" y="-10"/>
            <a:chExt cx="5760" cy="4330"/>
          </a:xfrm>
        </p:grpSpPr>
        <p:pic>
          <p:nvPicPr>
            <p:cNvPr id="4107" name="Picture 8" descr="Animate"/>
            <p:cNvPicPr>
              <a:picLocks noChangeAspect="1" noChangeArrowheads="1" noCrop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 rot="-5400000">
              <a:off x="-2109" y="2109"/>
              <a:ext cx="4294" cy="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08" name="Picture 9" descr="Animate"/>
            <p:cNvPicPr>
              <a:picLocks noChangeAspect="1" noChangeArrowheads="1" noCrop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0" y="4220"/>
              <a:ext cx="5760" cy="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09" name="Picture 10" descr="Animate"/>
            <p:cNvPicPr>
              <a:picLocks noChangeAspect="1" noChangeArrowheads="1" noCrop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 rot="-5400000">
              <a:off x="3576" y="2103"/>
              <a:ext cx="4294" cy="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10" name="Picture 11" descr="Animate"/>
            <p:cNvPicPr>
              <a:picLocks noChangeAspect="1" noChangeArrowheads="1" noCrop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0" y="-10"/>
              <a:ext cx="5760" cy="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45068" name="Text Box 12"/>
          <p:cNvSpPr txBox="1">
            <a:spLocks noChangeArrowheads="1"/>
          </p:cNvSpPr>
          <p:nvPr/>
        </p:nvSpPr>
        <p:spPr bwMode="auto">
          <a:xfrm>
            <a:off x="2286000" y="2438400"/>
            <a:ext cx="2286000" cy="1025525"/>
          </a:xfrm>
          <a:prstGeom prst="rect">
            <a:avLst/>
          </a:prstGeom>
          <a:solidFill>
            <a:schemeClr val="accent1"/>
          </a:solidFill>
          <a:ln w="19050" cap="rnd" algn="ctr">
            <a:pattFill prst="pct5">
              <a:fgClr>
                <a:schemeClr val="tx1"/>
              </a:fgClr>
              <a:bgClr>
                <a:schemeClr val="tx1"/>
              </a:bgClr>
            </a:patt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0" b="1">
                <a:solidFill>
                  <a:srgbClr val="FF3300"/>
                </a:solidFill>
              </a:rPr>
              <a:t>Gấp</a:t>
            </a:r>
          </a:p>
        </p:txBody>
      </p:sp>
      <p:pic>
        <p:nvPicPr>
          <p:cNvPr id="45061" name="Picture 5" descr="lion">
            <a:hlinkClick r:id="rId7" action="ppaction://hlinksldjump"/>
          </p:cNvPr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1066800" y="914400"/>
            <a:ext cx="3352800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5069" name="Text Box 13"/>
          <p:cNvSpPr txBox="1">
            <a:spLocks noChangeArrowheads="1"/>
          </p:cNvSpPr>
          <p:nvPr/>
        </p:nvSpPr>
        <p:spPr bwMode="auto">
          <a:xfrm>
            <a:off x="4495800" y="2438400"/>
            <a:ext cx="2971800" cy="1025525"/>
          </a:xfrm>
          <a:prstGeom prst="rect">
            <a:avLst/>
          </a:prstGeom>
          <a:solidFill>
            <a:schemeClr val="accent1"/>
          </a:solidFill>
          <a:ln w="19050" cap="rnd" algn="ctr">
            <a:pattFill prst="pct5">
              <a:fgClr>
                <a:schemeClr val="tx1"/>
              </a:fgClr>
              <a:bgClr>
                <a:schemeClr val="tx1"/>
              </a:bgClr>
            </a:patt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0" b="1">
                <a:solidFill>
                  <a:srgbClr val="FF3300"/>
                </a:solidFill>
              </a:rPr>
              <a:t>một số</a:t>
            </a:r>
          </a:p>
        </p:txBody>
      </p:sp>
      <p:pic>
        <p:nvPicPr>
          <p:cNvPr id="45059" name="Picture 3" descr="dog">
            <a:hlinkClick r:id="rId9" action="ppaction://hlinksldjump"/>
          </p:cNvPr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4419600" y="914400"/>
            <a:ext cx="3124200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5072" name="Text Box 16"/>
          <p:cNvSpPr txBox="1">
            <a:spLocks noChangeArrowheads="1"/>
          </p:cNvSpPr>
          <p:nvPr/>
        </p:nvSpPr>
        <p:spPr bwMode="auto">
          <a:xfrm>
            <a:off x="2286000" y="3962400"/>
            <a:ext cx="5181600" cy="1025525"/>
          </a:xfrm>
          <a:prstGeom prst="rect">
            <a:avLst/>
          </a:prstGeom>
          <a:solidFill>
            <a:schemeClr val="accent1"/>
          </a:solidFill>
          <a:ln w="19050" cap="rnd" algn="ctr">
            <a:pattFill prst="pct5">
              <a:fgClr>
                <a:schemeClr val="tx1"/>
              </a:fgClr>
              <a:bgClr>
                <a:schemeClr val="tx1"/>
              </a:bgClr>
            </a:patt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0" b="1">
                <a:solidFill>
                  <a:srgbClr val="FF3300"/>
                </a:solidFill>
              </a:rPr>
              <a:t>lên nhiều lần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50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50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5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50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50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50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50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50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506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5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450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 nodeType="clickPar">
                      <p:stCondLst>
                        <p:cond delay="0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" dur="500"/>
                                        <p:tgtEl>
                                          <p:spTgt spid="450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/>
                                        <p:tgtEl>
                                          <p:spTgt spid="450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450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50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50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5" dur="1000"/>
                                        <p:tgtEl>
                                          <p:spTgt spid="450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061"/>
                  </p:tgtEl>
                </p:cond>
              </p:nextCondLst>
            </p:seq>
            <p:seq concurrent="1" nextAc="seek">
              <p:cTn id="36" restart="whenNotActive" fill="hold" evtFilter="cancelBubble" nodeType="interactiveSeq">
                <p:stCondLst>
                  <p:cond evt="onClick" delay="0">
                    <p:tgtEl>
                      <p:spTgt spid="450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" fill="hold" nodeType="clickPar">
                      <p:stCondLst>
                        <p:cond delay="0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1000"/>
                                        <p:tgtEl>
                                          <p:spTgt spid="450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/>
                                        <p:tgtEl>
                                          <p:spTgt spid="450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/>
                                        <p:tgtEl>
                                          <p:spTgt spid="450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5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450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450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900" decel="100000" fill="hold"/>
                                        <p:tgtEl>
                                          <p:spTgt spid="450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50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059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450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 nodeType="clickPar">
                      <p:stCondLst>
                        <p:cond delay="0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5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4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0"/>
                                        </p:tgtEl>
                                      </p:cBhvr>
                                      <p:from x="100000" y="100000"/>
                                      <p:to x="250000" y="250000"/>
                                    </p:animScale>
                                    <p:animMotion origin="layout" path="M 0.0000 0.0000 C 0.03802 0.0 0.1441 0.02341 0.1826 0.0915 C 0.22118 0.15964 0.24705 0.31256 0.2318 0.4083 C 0.21649 0.50394 0.20747 0.57948 0.0908 0.6661 C -0.02552 0.75279 -0.37517 0.88508 -0.4674 0.9289" pathEditMode="relative" ptsTypes="">
                                      <p:cBhvr>
                                        <p:cTn id="55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out" filter="fade">
                                      <p:cBhvr>
                                        <p:cTn id="56" dur="1000"/>
                                        <p:tgtEl>
                                          <p:spTgt spid="450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5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450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450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4507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450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060"/>
                  </p:tgtEl>
                </p:cond>
              </p:nextCondLst>
            </p:seq>
          </p:childTnLst>
        </p:cTn>
      </p:par>
    </p:tnLst>
    <p:bldLst>
      <p:bldP spid="45068" grpId="0" animBg="1"/>
      <p:bldP spid="45069" grpId="0" animBg="1"/>
      <p:bldP spid="4507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15" name="AutoShape 23"/>
          <p:cNvSpPr>
            <a:spLocks noChangeArrowheads="1"/>
          </p:cNvSpPr>
          <p:nvPr/>
        </p:nvSpPr>
        <p:spPr bwMode="auto">
          <a:xfrm>
            <a:off x="1143000" y="2133600"/>
            <a:ext cx="6934200" cy="2057400"/>
          </a:xfrm>
          <a:prstGeom prst="star32">
            <a:avLst>
              <a:gd name="adj" fmla="val 47403"/>
            </a:avLst>
          </a:prstGeom>
          <a:solidFill>
            <a:schemeClr val="accent1"/>
          </a:solidFill>
          <a:ln w="9525" cap="rnd" algn="ctr">
            <a:solidFill>
              <a:srgbClr val="FF33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3" name="Text Box 4"/>
          <p:cNvSpPr txBox="1">
            <a:spLocks noChangeArrowheads="1"/>
          </p:cNvSpPr>
          <p:nvPr/>
        </p:nvSpPr>
        <p:spPr bwMode="auto">
          <a:xfrm>
            <a:off x="3581400" y="838200"/>
            <a:ext cx="2209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600" b="1" u="sng">
                <a:solidFill>
                  <a:srgbClr val="A50021"/>
                </a:solidFill>
              </a:rPr>
              <a:t>Toán</a:t>
            </a:r>
            <a:endParaRPr lang="en-US" sz="3600" b="1">
              <a:solidFill>
                <a:srgbClr val="A50021"/>
              </a:solidFill>
            </a:endParaRPr>
          </a:p>
        </p:txBody>
      </p:sp>
      <p:grpSp>
        <p:nvGrpSpPr>
          <p:cNvPr id="5124" name="Group 5"/>
          <p:cNvGrpSpPr>
            <a:grpSpLocks/>
          </p:cNvGrpSpPr>
          <p:nvPr/>
        </p:nvGrpSpPr>
        <p:grpSpPr bwMode="auto">
          <a:xfrm>
            <a:off x="0" y="0"/>
            <a:ext cx="9144000" cy="6873875"/>
            <a:chOff x="0" y="-10"/>
            <a:chExt cx="5760" cy="4330"/>
          </a:xfrm>
        </p:grpSpPr>
        <p:pic>
          <p:nvPicPr>
            <p:cNvPr id="5134" name="Picture 6" descr="Animate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-5400000">
              <a:off x="-2109" y="2109"/>
              <a:ext cx="4294" cy="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135" name="Picture 7" descr="Animate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4220"/>
              <a:ext cx="5760" cy="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136" name="Picture 8" descr="Animate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-5400000">
              <a:off x="3576" y="2103"/>
              <a:ext cx="4294" cy="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137" name="Picture 9" descr="Animate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-10"/>
              <a:ext cx="5760" cy="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5125" name="Picture 10" descr="POINSET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-130929">
            <a:off x="92075" y="96838"/>
            <a:ext cx="1298575" cy="1273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6" name="Picture 11" descr="POINSET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0800000">
            <a:off x="7845425" y="5486400"/>
            <a:ext cx="1298575" cy="1273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7" name="Picture 12" descr="POINSET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-5400000">
            <a:off x="106363" y="5419725"/>
            <a:ext cx="1277937" cy="1293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8" name="Picture 13" descr="POINSET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5400000">
            <a:off x="7858125" y="-7937"/>
            <a:ext cx="1277938" cy="1293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809" name="Text Box 17"/>
          <p:cNvSpPr txBox="1">
            <a:spLocks noChangeArrowheads="1"/>
          </p:cNvSpPr>
          <p:nvPr/>
        </p:nvSpPr>
        <p:spPr bwMode="auto">
          <a:xfrm>
            <a:off x="2133600" y="2590800"/>
            <a:ext cx="5791200" cy="1190625"/>
          </a:xfrm>
          <a:prstGeom prst="rect">
            <a:avLst/>
          </a:prstGeom>
          <a:noFill/>
          <a:ln w="9525" cap="rnd" algn="ctr">
            <a:noFill/>
            <a:prstDash val="sysDot"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600" b="1"/>
              <a:t>1. Em hãy đọc thuộc bảng nhân 7.</a:t>
            </a:r>
          </a:p>
        </p:txBody>
      </p:sp>
      <p:grpSp>
        <p:nvGrpSpPr>
          <p:cNvPr id="3" name="Group 28"/>
          <p:cNvGrpSpPr>
            <a:grpSpLocks/>
          </p:cNvGrpSpPr>
          <p:nvPr/>
        </p:nvGrpSpPr>
        <p:grpSpPr bwMode="auto">
          <a:xfrm>
            <a:off x="1600200" y="4876800"/>
            <a:ext cx="6553200" cy="1752600"/>
            <a:chOff x="1008" y="3072"/>
            <a:chExt cx="4128" cy="1104"/>
          </a:xfrm>
        </p:grpSpPr>
        <p:pic>
          <p:nvPicPr>
            <p:cNvPr id="5132" name="Picture 24" descr="kids01"/>
            <p:cNvPicPr>
              <a:picLocks noChangeAspect="1" noChangeArrowheads="1" noCrop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1008" y="3072"/>
              <a:ext cx="1920" cy="10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133" name="Picture 25" descr="kids01"/>
            <p:cNvPicPr>
              <a:picLocks noChangeAspect="1" noChangeArrowheads="1" noCrop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3168" y="3120"/>
              <a:ext cx="1968" cy="10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5131" name="AutoShape 27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8458200" y="6172200"/>
            <a:ext cx="381000" cy="4572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338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38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815" grpId="0" animBg="1"/>
      <p:bldP spid="3380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4"/>
          <p:cNvSpPr txBox="1">
            <a:spLocks noChangeArrowheads="1"/>
          </p:cNvSpPr>
          <p:nvPr/>
        </p:nvSpPr>
        <p:spPr bwMode="auto">
          <a:xfrm>
            <a:off x="3581400" y="838200"/>
            <a:ext cx="22098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b="1" u="sng">
                <a:solidFill>
                  <a:srgbClr val="A50021"/>
                </a:solidFill>
              </a:rPr>
              <a:t>Toán</a:t>
            </a:r>
            <a:endParaRPr lang="en-US" sz="3200" b="1">
              <a:solidFill>
                <a:srgbClr val="A50021"/>
              </a:solidFill>
            </a:endParaRPr>
          </a:p>
        </p:txBody>
      </p:sp>
      <p:grpSp>
        <p:nvGrpSpPr>
          <p:cNvPr id="6147" name="Group 5"/>
          <p:cNvGrpSpPr>
            <a:grpSpLocks/>
          </p:cNvGrpSpPr>
          <p:nvPr/>
        </p:nvGrpSpPr>
        <p:grpSpPr bwMode="auto">
          <a:xfrm>
            <a:off x="0" y="0"/>
            <a:ext cx="9144000" cy="6873875"/>
            <a:chOff x="0" y="-10"/>
            <a:chExt cx="5760" cy="4330"/>
          </a:xfrm>
        </p:grpSpPr>
        <p:pic>
          <p:nvPicPr>
            <p:cNvPr id="6163" name="Picture 6" descr="Animate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-5400000">
              <a:off x="-2109" y="2109"/>
              <a:ext cx="4294" cy="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164" name="Picture 7" descr="Animate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4220"/>
              <a:ext cx="5760" cy="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165" name="Picture 8" descr="Animate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-5400000">
              <a:off x="3576" y="2103"/>
              <a:ext cx="4294" cy="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166" name="Picture 9" descr="Animate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-10"/>
              <a:ext cx="5760" cy="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6148" name="Picture 10" descr="POINSET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-130929">
            <a:off x="92075" y="96838"/>
            <a:ext cx="1298575" cy="1273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9" name="Picture 11" descr="POINSET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0800000">
            <a:off x="7845425" y="5486400"/>
            <a:ext cx="1298575" cy="1273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0" name="Picture 12" descr="POINSET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-5400000">
            <a:off x="106363" y="5419725"/>
            <a:ext cx="1277937" cy="1293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1" name="Picture 13" descr="POINSET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5400000">
            <a:off x="7858125" y="-7937"/>
            <a:ext cx="1277938" cy="1293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54" name="Text Box 14"/>
          <p:cNvSpPr txBox="1">
            <a:spLocks noChangeArrowheads="1"/>
          </p:cNvSpPr>
          <p:nvPr/>
        </p:nvSpPr>
        <p:spPr bwMode="auto">
          <a:xfrm>
            <a:off x="1371600" y="1600200"/>
            <a:ext cx="6477000" cy="2800350"/>
          </a:xfrm>
          <a:prstGeom prst="rect">
            <a:avLst/>
          </a:prstGeom>
          <a:solidFill>
            <a:srgbClr val="CCECFF">
              <a:alpha val="96077"/>
            </a:srgbClr>
          </a:solidFill>
          <a:ln w="28575" cap="rnd" algn="ctr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b="1"/>
              <a:t>2. Tính nhẩm:</a:t>
            </a:r>
          </a:p>
          <a:p>
            <a:pPr algn="l">
              <a:spcBef>
                <a:spcPct val="50000"/>
              </a:spcBef>
            </a:pPr>
            <a:r>
              <a:rPr lang="en-US" sz="3200"/>
              <a:t>     7 x 3 =                7 x 4 = </a:t>
            </a:r>
          </a:p>
          <a:p>
            <a:pPr algn="l">
              <a:spcBef>
                <a:spcPct val="50000"/>
              </a:spcBef>
            </a:pPr>
            <a:r>
              <a:rPr lang="en-US" sz="3200"/>
              <a:t>     7 x 9 =                7 x 1 = </a:t>
            </a:r>
          </a:p>
          <a:p>
            <a:pPr algn="l">
              <a:spcBef>
                <a:spcPct val="50000"/>
              </a:spcBef>
            </a:pPr>
            <a:r>
              <a:rPr lang="en-US" sz="3200"/>
              <a:t>     7 x 5 =                7 x 6 =</a:t>
            </a:r>
          </a:p>
        </p:txBody>
      </p:sp>
      <p:sp>
        <p:nvSpPr>
          <p:cNvPr id="35855" name="Text Box 15"/>
          <p:cNvSpPr txBox="1">
            <a:spLocks noChangeArrowheads="1"/>
          </p:cNvSpPr>
          <p:nvPr/>
        </p:nvSpPr>
        <p:spPr bwMode="auto">
          <a:xfrm>
            <a:off x="6553200" y="3810000"/>
            <a:ext cx="685800" cy="584200"/>
          </a:xfrm>
          <a:prstGeom prst="rect">
            <a:avLst/>
          </a:prstGeom>
          <a:noFill/>
          <a:ln w="9525" cap="rnd" algn="ctr">
            <a:noFill/>
            <a:prstDash val="sysDot"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>
                <a:solidFill>
                  <a:srgbClr val="FF3300"/>
                </a:solidFill>
              </a:rPr>
              <a:t>42</a:t>
            </a:r>
          </a:p>
        </p:txBody>
      </p:sp>
      <p:sp>
        <p:nvSpPr>
          <p:cNvPr id="35856" name="Text Box 16"/>
          <p:cNvSpPr txBox="1">
            <a:spLocks noChangeArrowheads="1"/>
          </p:cNvSpPr>
          <p:nvPr/>
        </p:nvSpPr>
        <p:spPr bwMode="auto">
          <a:xfrm>
            <a:off x="6553200" y="3073400"/>
            <a:ext cx="685800" cy="584200"/>
          </a:xfrm>
          <a:prstGeom prst="rect">
            <a:avLst/>
          </a:prstGeom>
          <a:noFill/>
          <a:ln w="9525" cap="rnd" algn="ctr">
            <a:noFill/>
            <a:prstDash val="sysDot"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>
                <a:solidFill>
                  <a:srgbClr val="FF3300"/>
                </a:solidFill>
              </a:rPr>
              <a:t>7</a:t>
            </a:r>
          </a:p>
        </p:txBody>
      </p:sp>
      <p:sp>
        <p:nvSpPr>
          <p:cNvPr id="35857" name="Text Box 17"/>
          <p:cNvSpPr txBox="1">
            <a:spLocks noChangeArrowheads="1"/>
          </p:cNvSpPr>
          <p:nvPr/>
        </p:nvSpPr>
        <p:spPr bwMode="auto">
          <a:xfrm>
            <a:off x="6477000" y="2311400"/>
            <a:ext cx="685800" cy="584200"/>
          </a:xfrm>
          <a:prstGeom prst="rect">
            <a:avLst/>
          </a:prstGeom>
          <a:noFill/>
          <a:ln w="9525" cap="rnd" algn="ctr">
            <a:noFill/>
            <a:prstDash val="sysDot"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>
                <a:solidFill>
                  <a:srgbClr val="FF3300"/>
                </a:solidFill>
              </a:rPr>
              <a:t>28</a:t>
            </a:r>
          </a:p>
        </p:txBody>
      </p:sp>
      <p:sp>
        <p:nvSpPr>
          <p:cNvPr id="35858" name="Text Box 18"/>
          <p:cNvSpPr txBox="1">
            <a:spLocks noChangeArrowheads="1"/>
          </p:cNvSpPr>
          <p:nvPr/>
        </p:nvSpPr>
        <p:spPr bwMode="auto">
          <a:xfrm>
            <a:off x="3429000" y="3810000"/>
            <a:ext cx="685800" cy="584200"/>
          </a:xfrm>
          <a:prstGeom prst="rect">
            <a:avLst/>
          </a:prstGeom>
          <a:noFill/>
          <a:ln w="9525" cap="rnd" algn="ctr">
            <a:noFill/>
            <a:prstDash val="sysDot"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>
                <a:solidFill>
                  <a:srgbClr val="FF3300"/>
                </a:solidFill>
              </a:rPr>
              <a:t>35</a:t>
            </a:r>
          </a:p>
        </p:txBody>
      </p:sp>
      <p:sp>
        <p:nvSpPr>
          <p:cNvPr id="35859" name="Text Box 19"/>
          <p:cNvSpPr txBox="1">
            <a:spLocks noChangeArrowheads="1"/>
          </p:cNvSpPr>
          <p:nvPr/>
        </p:nvSpPr>
        <p:spPr bwMode="auto">
          <a:xfrm>
            <a:off x="3429000" y="3048000"/>
            <a:ext cx="685800" cy="584200"/>
          </a:xfrm>
          <a:prstGeom prst="rect">
            <a:avLst/>
          </a:prstGeom>
          <a:noFill/>
          <a:ln w="9525" cap="rnd" algn="ctr">
            <a:noFill/>
            <a:prstDash val="sysDot"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>
                <a:solidFill>
                  <a:srgbClr val="FF3300"/>
                </a:solidFill>
              </a:rPr>
              <a:t>56</a:t>
            </a:r>
          </a:p>
        </p:txBody>
      </p:sp>
      <p:sp>
        <p:nvSpPr>
          <p:cNvPr id="35860" name="Text Box 20"/>
          <p:cNvSpPr txBox="1">
            <a:spLocks noChangeArrowheads="1"/>
          </p:cNvSpPr>
          <p:nvPr/>
        </p:nvSpPr>
        <p:spPr bwMode="auto">
          <a:xfrm>
            <a:off x="3429000" y="2209800"/>
            <a:ext cx="685800" cy="584200"/>
          </a:xfrm>
          <a:prstGeom prst="rect">
            <a:avLst/>
          </a:prstGeom>
          <a:noFill/>
          <a:ln w="9525" cap="rnd" algn="ctr">
            <a:noFill/>
            <a:prstDash val="sysDot"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>
                <a:solidFill>
                  <a:srgbClr val="FF3300"/>
                </a:solidFill>
              </a:rPr>
              <a:t>21</a:t>
            </a:r>
          </a:p>
        </p:txBody>
      </p:sp>
      <p:grpSp>
        <p:nvGrpSpPr>
          <p:cNvPr id="3" name="Group 24"/>
          <p:cNvGrpSpPr>
            <a:grpSpLocks/>
          </p:cNvGrpSpPr>
          <p:nvPr/>
        </p:nvGrpSpPr>
        <p:grpSpPr bwMode="auto">
          <a:xfrm>
            <a:off x="1600200" y="4876800"/>
            <a:ext cx="6400800" cy="1676400"/>
            <a:chOff x="1008" y="3072"/>
            <a:chExt cx="4032" cy="1056"/>
          </a:xfrm>
        </p:grpSpPr>
        <p:pic>
          <p:nvPicPr>
            <p:cNvPr id="6161" name="Picture 22" descr="kids01"/>
            <p:cNvPicPr>
              <a:picLocks noChangeAspect="1" noChangeArrowheads="1" noCrop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1008" y="3072"/>
              <a:ext cx="1920" cy="10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162" name="Picture 23" descr="kids01"/>
            <p:cNvPicPr>
              <a:picLocks noChangeAspect="1" noChangeArrowheads="1" noCrop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3120" y="3072"/>
              <a:ext cx="1920" cy="10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6160" name="AutoShape 25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8458200" y="6172200"/>
            <a:ext cx="381000" cy="4572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58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58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58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586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58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58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58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585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58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58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58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585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58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58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58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585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58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58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58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585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58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58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58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585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58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58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600" decel="100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6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6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6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54" grpId="0" animBg="1"/>
      <p:bldP spid="35855" grpId="0"/>
      <p:bldP spid="35856" grpId="0"/>
      <p:bldP spid="35857" grpId="0"/>
      <p:bldP spid="35858" grpId="0"/>
      <p:bldP spid="35859" grpId="0"/>
      <p:bldP spid="3586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34" name="Oval 18"/>
          <p:cNvSpPr>
            <a:spLocks noChangeArrowheads="1"/>
          </p:cNvSpPr>
          <p:nvPr/>
        </p:nvSpPr>
        <p:spPr bwMode="auto">
          <a:xfrm>
            <a:off x="762000" y="5105400"/>
            <a:ext cx="685800" cy="609600"/>
          </a:xfrm>
          <a:prstGeom prst="ellipse">
            <a:avLst/>
          </a:prstGeom>
          <a:solidFill>
            <a:srgbClr val="FF3300"/>
          </a:solidFill>
          <a:ln w="28575" cap="rnd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34835" name="Oval 19"/>
          <p:cNvSpPr>
            <a:spLocks noChangeArrowheads="1"/>
          </p:cNvSpPr>
          <p:nvPr/>
        </p:nvSpPr>
        <p:spPr bwMode="auto">
          <a:xfrm>
            <a:off x="5029200" y="4343400"/>
            <a:ext cx="685800" cy="609600"/>
          </a:xfrm>
          <a:prstGeom prst="ellipse">
            <a:avLst/>
          </a:prstGeom>
          <a:solidFill>
            <a:srgbClr val="FF3300"/>
          </a:solidFill>
          <a:ln w="28575" cap="rnd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3581400" y="838200"/>
            <a:ext cx="12954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b="1" u="sng">
                <a:solidFill>
                  <a:srgbClr val="A50021"/>
                </a:solidFill>
              </a:rPr>
              <a:t>Toán</a:t>
            </a:r>
            <a:endParaRPr lang="en-US" sz="3200" b="1">
              <a:solidFill>
                <a:srgbClr val="A50021"/>
              </a:solidFill>
            </a:endParaRPr>
          </a:p>
        </p:txBody>
      </p:sp>
      <p:grpSp>
        <p:nvGrpSpPr>
          <p:cNvPr id="7173" name="Group 5"/>
          <p:cNvGrpSpPr>
            <a:grpSpLocks/>
          </p:cNvGrpSpPr>
          <p:nvPr/>
        </p:nvGrpSpPr>
        <p:grpSpPr bwMode="auto">
          <a:xfrm>
            <a:off x="0" y="0"/>
            <a:ext cx="9144000" cy="6873875"/>
            <a:chOff x="0" y="-10"/>
            <a:chExt cx="5760" cy="4330"/>
          </a:xfrm>
        </p:grpSpPr>
        <p:pic>
          <p:nvPicPr>
            <p:cNvPr id="7185" name="Picture 6" descr="Animate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-5400000">
              <a:off x="-2109" y="2109"/>
              <a:ext cx="4294" cy="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186" name="Picture 7" descr="Animate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4220"/>
              <a:ext cx="5760" cy="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187" name="Picture 8" descr="Animate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-5400000">
              <a:off x="3576" y="2103"/>
              <a:ext cx="4294" cy="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188" name="Picture 9" descr="Animate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-10"/>
              <a:ext cx="5760" cy="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7174" name="Picture 10" descr="POINSET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-130929">
            <a:off x="92075" y="96838"/>
            <a:ext cx="1298575" cy="1273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5" name="Picture 11" descr="POINSET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0800000">
            <a:off x="7845425" y="5486400"/>
            <a:ext cx="1298575" cy="1273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6" name="Picture 12" descr="POINSET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-5400000">
            <a:off x="7938" y="5572125"/>
            <a:ext cx="1277937" cy="1293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7" name="Picture 13" descr="POINSET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5400000">
            <a:off x="7858125" y="-7937"/>
            <a:ext cx="1277938" cy="1293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831" name="Text Box 15"/>
          <p:cNvSpPr txBox="1">
            <a:spLocks noChangeArrowheads="1"/>
          </p:cNvSpPr>
          <p:nvPr/>
        </p:nvSpPr>
        <p:spPr bwMode="auto">
          <a:xfrm>
            <a:off x="0" y="1371600"/>
            <a:ext cx="9144000" cy="1077913"/>
          </a:xfrm>
          <a:prstGeom prst="rect">
            <a:avLst/>
          </a:prstGeom>
          <a:noFill/>
          <a:ln w="9525" cap="rnd" algn="ctr">
            <a:noFill/>
            <a:prstDash val="sysDot"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l">
              <a:spcBef>
                <a:spcPct val="50000"/>
              </a:spcBef>
            </a:pPr>
            <a:r>
              <a:rPr lang="en-US" sz="3200" b="1"/>
              <a:t>  3.Em hãy chọn đáp án đúng để điền vào dãy số sau:</a:t>
            </a:r>
          </a:p>
        </p:txBody>
      </p:sp>
      <p:sp>
        <p:nvSpPr>
          <p:cNvPr id="34832" name="Text Box 16"/>
          <p:cNvSpPr txBox="1">
            <a:spLocks noChangeArrowheads="1"/>
          </p:cNvSpPr>
          <p:nvPr/>
        </p:nvSpPr>
        <p:spPr bwMode="auto">
          <a:xfrm>
            <a:off x="381000" y="2590800"/>
            <a:ext cx="4191000" cy="2800350"/>
          </a:xfrm>
          <a:prstGeom prst="rect">
            <a:avLst/>
          </a:prstGeom>
          <a:noFill/>
          <a:ln w="9525" cap="rnd" algn="ctr">
            <a:noFill/>
            <a:prstDash val="sysDot"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l">
              <a:spcBef>
                <a:spcPct val="50000"/>
              </a:spcBef>
              <a:buFontTx/>
              <a:buAutoNum type="alphaLcParenR"/>
            </a:pPr>
            <a:r>
              <a:rPr lang="en-US" sz="3200"/>
              <a:t> 14, 21, 28, …, … .</a:t>
            </a:r>
          </a:p>
          <a:p>
            <a:pPr marL="342900" indent="-342900" algn="l">
              <a:spcBef>
                <a:spcPct val="50000"/>
              </a:spcBef>
            </a:pPr>
            <a:r>
              <a:rPr lang="en-US" sz="3200"/>
              <a:t>    A. 29, 30</a:t>
            </a:r>
          </a:p>
          <a:p>
            <a:pPr marL="342900" indent="-342900" algn="l">
              <a:spcBef>
                <a:spcPct val="50000"/>
              </a:spcBef>
            </a:pPr>
            <a:r>
              <a:rPr lang="en-US" sz="3200"/>
              <a:t>    B. 30, 32</a:t>
            </a:r>
          </a:p>
          <a:p>
            <a:pPr marL="342900" indent="-342900" algn="l">
              <a:spcBef>
                <a:spcPct val="50000"/>
              </a:spcBef>
            </a:pPr>
            <a:r>
              <a:rPr lang="en-US" sz="3200"/>
              <a:t>    C. 35, 42</a:t>
            </a:r>
          </a:p>
        </p:txBody>
      </p:sp>
      <p:sp>
        <p:nvSpPr>
          <p:cNvPr id="34833" name="Text Box 17"/>
          <p:cNvSpPr txBox="1">
            <a:spLocks noChangeArrowheads="1"/>
          </p:cNvSpPr>
          <p:nvPr/>
        </p:nvSpPr>
        <p:spPr bwMode="auto">
          <a:xfrm>
            <a:off x="4572000" y="2667000"/>
            <a:ext cx="4267200" cy="2800350"/>
          </a:xfrm>
          <a:prstGeom prst="rect">
            <a:avLst/>
          </a:prstGeom>
          <a:noFill/>
          <a:ln w="9525" cap="rnd" algn="ctr">
            <a:noFill/>
            <a:prstDash val="sysDot"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l">
              <a:spcBef>
                <a:spcPct val="50000"/>
              </a:spcBef>
            </a:pPr>
            <a:r>
              <a:rPr lang="en-US" sz="3200"/>
              <a:t>b) 56, 49, 42, …, … .</a:t>
            </a:r>
          </a:p>
          <a:p>
            <a:pPr marL="342900" indent="-342900" algn="l">
              <a:spcBef>
                <a:spcPct val="50000"/>
              </a:spcBef>
            </a:pPr>
            <a:r>
              <a:rPr lang="en-US" sz="3200"/>
              <a:t>     A. 44, 46</a:t>
            </a:r>
          </a:p>
          <a:p>
            <a:pPr marL="342900" indent="-342900" algn="l">
              <a:spcBef>
                <a:spcPct val="50000"/>
              </a:spcBef>
            </a:pPr>
            <a:r>
              <a:rPr lang="en-US" sz="3200"/>
              <a:t>     B. 35, 28</a:t>
            </a:r>
          </a:p>
          <a:p>
            <a:pPr marL="342900" indent="-342900" algn="l">
              <a:spcBef>
                <a:spcPct val="50000"/>
              </a:spcBef>
            </a:pPr>
            <a:r>
              <a:rPr lang="en-US" sz="3200"/>
              <a:t>     C. 43, 44</a:t>
            </a:r>
          </a:p>
        </p:txBody>
      </p:sp>
      <p:pic>
        <p:nvPicPr>
          <p:cNvPr id="34836" name="Picture 20" descr="kids01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600200" y="5638800"/>
            <a:ext cx="26670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82" name="AutoShape 21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8458200" y="6172200"/>
            <a:ext cx="381000" cy="4572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34839" name="Line 23"/>
          <p:cNvSpPr>
            <a:spLocks noChangeShapeType="1"/>
          </p:cNvSpPr>
          <p:nvPr/>
        </p:nvSpPr>
        <p:spPr bwMode="auto">
          <a:xfrm>
            <a:off x="4495800" y="2895600"/>
            <a:ext cx="0" cy="2743200"/>
          </a:xfrm>
          <a:prstGeom prst="line">
            <a:avLst/>
          </a:prstGeom>
          <a:noFill/>
          <a:ln w="28575" cap="rnd">
            <a:pattFill prst="pct5">
              <a:fgClr>
                <a:schemeClr val="tx1"/>
              </a:fgClr>
              <a:bgClr>
                <a:schemeClr val="tx1"/>
              </a:bgClr>
            </a:patt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34840" name="Picture 24" descr="kids01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038600" y="5638800"/>
            <a:ext cx="26670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48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48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48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48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48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48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48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48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48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48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900" decel="100000" fill="hold"/>
                                        <p:tgtEl>
                                          <p:spTgt spid="348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48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4" dur="2000"/>
                                        <p:tgtEl>
                                          <p:spTgt spid="348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7" dur="2000"/>
                                        <p:tgtEl>
                                          <p:spTgt spid="348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348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348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34" grpId="0" animBg="1"/>
      <p:bldP spid="34835" grpId="0" animBg="1"/>
      <p:bldP spid="34831" grpId="0"/>
      <p:bldP spid="34832" grpId="0"/>
      <p:bldP spid="34833" grpId="0"/>
      <p:bldP spid="3483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4"/>
          <p:cNvSpPr txBox="1">
            <a:spLocks noChangeArrowheads="1"/>
          </p:cNvSpPr>
          <p:nvPr/>
        </p:nvSpPr>
        <p:spPr bwMode="auto">
          <a:xfrm>
            <a:off x="3657600" y="609600"/>
            <a:ext cx="1447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b="1" u="sng">
                <a:solidFill>
                  <a:srgbClr val="A50021"/>
                </a:solidFill>
              </a:rPr>
              <a:t>Toán</a:t>
            </a:r>
            <a:endParaRPr lang="en-US" sz="3200" b="1">
              <a:solidFill>
                <a:srgbClr val="A50021"/>
              </a:solidFill>
            </a:endParaRPr>
          </a:p>
        </p:txBody>
      </p:sp>
      <p:grpSp>
        <p:nvGrpSpPr>
          <p:cNvPr id="8195" name="Group 5"/>
          <p:cNvGrpSpPr>
            <a:grpSpLocks/>
          </p:cNvGrpSpPr>
          <p:nvPr/>
        </p:nvGrpSpPr>
        <p:grpSpPr bwMode="auto">
          <a:xfrm>
            <a:off x="0" y="0"/>
            <a:ext cx="9144000" cy="6873875"/>
            <a:chOff x="0" y="-10"/>
            <a:chExt cx="5760" cy="4330"/>
          </a:xfrm>
        </p:grpSpPr>
        <p:pic>
          <p:nvPicPr>
            <p:cNvPr id="8202" name="Picture 6" descr="Animate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-5400000">
              <a:off x="-2109" y="2109"/>
              <a:ext cx="4294" cy="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203" name="Picture 7" descr="Animate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4220"/>
              <a:ext cx="5760" cy="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204" name="Picture 8" descr="Animate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-5400000">
              <a:off x="3576" y="2103"/>
              <a:ext cx="4294" cy="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205" name="Picture 9" descr="Animate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-10"/>
              <a:ext cx="5760" cy="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8196" name="Picture 10" descr="POINSET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-130929">
            <a:off x="84138" y="103188"/>
            <a:ext cx="898525" cy="881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7" name="Picture 11" descr="POINSET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0800000">
            <a:off x="8153400" y="5886450"/>
            <a:ext cx="990600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8" name="Picture 12" descr="POINSET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-5400000">
            <a:off x="103982" y="5818981"/>
            <a:ext cx="881062" cy="89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9" name="Picture 13" descr="POINSET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5400000">
            <a:off x="8083550" y="-6350"/>
            <a:ext cx="10541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8142" name="Text Box 14"/>
          <p:cNvSpPr txBox="1">
            <a:spLocks noChangeArrowheads="1"/>
          </p:cNvSpPr>
          <p:nvPr/>
        </p:nvSpPr>
        <p:spPr bwMode="auto">
          <a:xfrm>
            <a:off x="304800" y="1905000"/>
            <a:ext cx="8610600" cy="1570038"/>
          </a:xfrm>
          <a:prstGeom prst="rect">
            <a:avLst/>
          </a:prstGeom>
          <a:noFill/>
          <a:ln w="9525" cap="rnd" algn="ctr">
            <a:noFill/>
            <a:prstDash val="sysDot"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b="1"/>
              <a:t>Bài toán:</a:t>
            </a:r>
            <a:r>
              <a:rPr lang="en-US" sz="3200"/>
              <a:t> Đoạn thẳng AB dài 2cm, đoạn thẳng CD dài gấp 3 lần đoạn thẳng AB. Hỏi đoạn thẳng CD dài mấy xăng-ti-mét?</a:t>
            </a:r>
          </a:p>
        </p:txBody>
      </p:sp>
      <p:sp>
        <p:nvSpPr>
          <p:cNvPr id="48146" name="WordArt 18"/>
          <p:cNvSpPr>
            <a:spLocks noChangeArrowheads="1" noChangeShapeType="1" noTextEdit="1"/>
          </p:cNvSpPr>
          <p:nvPr/>
        </p:nvSpPr>
        <p:spPr bwMode="auto">
          <a:xfrm>
            <a:off x="1828800" y="1371600"/>
            <a:ext cx="4943475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b="1" kern="10">
                <a:ln w="12700">
                  <a:solidFill>
                    <a:srgbClr val="000080"/>
                  </a:solidFill>
                  <a:round/>
                  <a:headEnd/>
                  <a:tailEnd/>
                </a:ln>
                <a:solidFill>
                  <a:srgbClr val="000080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Gấp một số lên nhiều lần.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4814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4814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814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48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8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48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8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81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81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81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42" grpId="0"/>
      <p:bldP spid="4814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178" name="Picture 2" descr="3B180D56ACB3450B90BF8563E442788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0179" name="WordArt 3"/>
          <p:cNvSpPr>
            <a:spLocks noChangeArrowheads="1" noChangeShapeType="1" noTextEdit="1"/>
          </p:cNvSpPr>
          <p:nvPr/>
        </p:nvSpPr>
        <p:spPr bwMode="auto">
          <a:xfrm>
            <a:off x="2667000" y="2133600"/>
            <a:ext cx="4572000" cy="914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vi-VN" sz="3600" b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Trao đổi cặp</a:t>
            </a:r>
            <a:endParaRPr lang="en-US" sz="3600" b="1" kern="1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grpSp>
        <p:nvGrpSpPr>
          <p:cNvPr id="9220" name="Group 4"/>
          <p:cNvGrpSpPr>
            <a:grpSpLocks/>
          </p:cNvGrpSpPr>
          <p:nvPr/>
        </p:nvGrpSpPr>
        <p:grpSpPr bwMode="auto">
          <a:xfrm>
            <a:off x="0" y="0"/>
            <a:ext cx="9144000" cy="6873875"/>
            <a:chOff x="0" y="-10"/>
            <a:chExt cx="5760" cy="4330"/>
          </a:xfrm>
        </p:grpSpPr>
        <p:pic>
          <p:nvPicPr>
            <p:cNvPr id="9222" name="Picture 5" descr="Animate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rot="-5400000">
              <a:off x="-2109" y="2109"/>
              <a:ext cx="4294" cy="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223" name="Picture 6" descr="Animate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0" y="4220"/>
              <a:ext cx="5760" cy="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224" name="Picture 7" descr="Animate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rot="-5400000">
              <a:off x="3576" y="2103"/>
              <a:ext cx="4294" cy="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225" name="Picture 8" descr="Animate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0" y="-10"/>
              <a:ext cx="5760" cy="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50185" name="Rectangle 9"/>
          <p:cNvSpPr>
            <a:spLocks noChangeArrowheads="1"/>
          </p:cNvSpPr>
          <p:nvPr/>
        </p:nvSpPr>
        <p:spPr bwMode="auto">
          <a:xfrm>
            <a:off x="2667000" y="3581400"/>
            <a:ext cx="4114800" cy="720725"/>
          </a:xfrm>
          <a:prstGeom prst="rect">
            <a:avLst/>
          </a:prstGeom>
          <a:solidFill>
            <a:srgbClr val="FFCC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l"/>
            <a:r>
              <a:rPr lang="en-US" sz="4000"/>
              <a:t>  </a:t>
            </a:r>
            <a:r>
              <a:rPr lang="en-US" sz="3200" b="1"/>
              <a:t>Phân tích đề toán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01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01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01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01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01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1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501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01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501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01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79" grpId="0" animBg="1"/>
      <p:bldP spid="5018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4"/>
          <p:cNvSpPr txBox="1">
            <a:spLocks noChangeArrowheads="1"/>
          </p:cNvSpPr>
          <p:nvPr/>
        </p:nvSpPr>
        <p:spPr bwMode="auto">
          <a:xfrm>
            <a:off x="3657600" y="609600"/>
            <a:ext cx="1447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b="1" u="sng">
                <a:solidFill>
                  <a:srgbClr val="A50021"/>
                </a:solidFill>
              </a:rPr>
              <a:t>Toán</a:t>
            </a:r>
            <a:endParaRPr lang="en-US" sz="3200" b="1">
              <a:solidFill>
                <a:srgbClr val="A50021"/>
              </a:solidFill>
            </a:endParaRPr>
          </a:p>
        </p:txBody>
      </p:sp>
      <p:grpSp>
        <p:nvGrpSpPr>
          <p:cNvPr id="10243" name="Group 5"/>
          <p:cNvGrpSpPr>
            <a:grpSpLocks/>
          </p:cNvGrpSpPr>
          <p:nvPr/>
        </p:nvGrpSpPr>
        <p:grpSpPr bwMode="auto">
          <a:xfrm>
            <a:off x="0" y="0"/>
            <a:ext cx="9144000" cy="6873875"/>
            <a:chOff x="0" y="-10"/>
            <a:chExt cx="5760" cy="4330"/>
          </a:xfrm>
        </p:grpSpPr>
        <p:pic>
          <p:nvPicPr>
            <p:cNvPr id="10256" name="Picture 6" descr="Animate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-5400000">
              <a:off x="-2109" y="2109"/>
              <a:ext cx="4294" cy="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257" name="Picture 7" descr="Animate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4220"/>
              <a:ext cx="5760" cy="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258" name="Picture 8" descr="Animate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-5400000">
              <a:off x="3576" y="2103"/>
              <a:ext cx="4294" cy="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259" name="Picture 9" descr="Animate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-10"/>
              <a:ext cx="5760" cy="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10244" name="Picture 10" descr="POINSET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-130929">
            <a:off x="84138" y="103188"/>
            <a:ext cx="898525" cy="881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5" name="Picture 11" descr="POINSET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0800000">
            <a:off x="8153400" y="5886450"/>
            <a:ext cx="990600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6" name="Picture 12" descr="POINSET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-5400000">
            <a:off x="103982" y="5818981"/>
            <a:ext cx="881062" cy="89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7" name="Picture 13" descr="POINSET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5400000">
            <a:off x="8083550" y="-6350"/>
            <a:ext cx="10541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6094" name="Text Box 14"/>
          <p:cNvSpPr txBox="1">
            <a:spLocks noChangeArrowheads="1"/>
          </p:cNvSpPr>
          <p:nvPr/>
        </p:nvSpPr>
        <p:spPr bwMode="auto">
          <a:xfrm>
            <a:off x="304800" y="1905000"/>
            <a:ext cx="8610600" cy="1570038"/>
          </a:xfrm>
          <a:prstGeom prst="rect">
            <a:avLst/>
          </a:prstGeom>
          <a:noFill/>
          <a:ln w="9525" cap="rnd" algn="ctr">
            <a:noFill/>
            <a:prstDash val="sysDot"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b="1"/>
              <a:t>Bài toán:</a:t>
            </a:r>
            <a:r>
              <a:rPr lang="en-US" sz="3200"/>
              <a:t> Đoạn thẳng AB dài 2cm, đoạn thẳng CD dài gấp 3 lần đoạn thẳng AB. Hỏi đoạn thẳng CD dài mấy xăng-ti-mét?</a:t>
            </a:r>
          </a:p>
        </p:txBody>
      </p:sp>
      <p:sp>
        <p:nvSpPr>
          <p:cNvPr id="46095" name="Line 15"/>
          <p:cNvSpPr>
            <a:spLocks noChangeShapeType="1"/>
          </p:cNvSpPr>
          <p:nvPr/>
        </p:nvSpPr>
        <p:spPr bwMode="auto">
          <a:xfrm>
            <a:off x="4114800" y="2381250"/>
            <a:ext cx="1905000" cy="0"/>
          </a:xfrm>
          <a:prstGeom prst="line">
            <a:avLst/>
          </a:prstGeom>
          <a:noFill/>
          <a:ln w="38100" cap="rnd">
            <a:pattFill prst="pct5">
              <a:fgClr>
                <a:srgbClr val="FF3300"/>
              </a:fgClr>
              <a:bgClr>
                <a:srgbClr val="FF3300"/>
              </a:bgClr>
            </a:patt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096" name="Line 16"/>
          <p:cNvSpPr>
            <a:spLocks noChangeShapeType="1"/>
          </p:cNvSpPr>
          <p:nvPr/>
        </p:nvSpPr>
        <p:spPr bwMode="auto">
          <a:xfrm>
            <a:off x="4495800" y="2895600"/>
            <a:ext cx="457200" cy="0"/>
          </a:xfrm>
          <a:prstGeom prst="line">
            <a:avLst/>
          </a:prstGeom>
          <a:noFill/>
          <a:ln w="38100" cap="rnd">
            <a:pattFill prst="pct5">
              <a:fgClr>
                <a:srgbClr val="FF3300"/>
              </a:fgClr>
              <a:bgClr>
                <a:srgbClr val="FF3300"/>
              </a:bgClr>
            </a:patt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097" name="Line 17"/>
          <p:cNvSpPr>
            <a:spLocks noChangeShapeType="1"/>
          </p:cNvSpPr>
          <p:nvPr/>
        </p:nvSpPr>
        <p:spPr bwMode="auto">
          <a:xfrm>
            <a:off x="457200" y="2914650"/>
            <a:ext cx="1981200" cy="0"/>
          </a:xfrm>
          <a:prstGeom prst="line">
            <a:avLst/>
          </a:prstGeom>
          <a:noFill/>
          <a:ln w="38100" cap="rnd">
            <a:pattFill prst="pct5">
              <a:fgClr>
                <a:srgbClr val="FF3300"/>
              </a:fgClr>
              <a:bgClr>
                <a:srgbClr val="FF3300"/>
              </a:bgClr>
            </a:patt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52" name="WordArt 37"/>
          <p:cNvSpPr>
            <a:spLocks noChangeArrowheads="1" noChangeShapeType="1" noTextEdit="1"/>
          </p:cNvSpPr>
          <p:nvPr/>
        </p:nvSpPr>
        <p:spPr bwMode="auto">
          <a:xfrm>
            <a:off x="1828800" y="1371600"/>
            <a:ext cx="4943475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b="1" kern="10">
                <a:ln w="12700">
                  <a:solidFill>
                    <a:srgbClr val="000080"/>
                  </a:solidFill>
                  <a:round/>
                  <a:headEnd/>
                  <a:tailEnd/>
                </a:ln>
                <a:solidFill>
                  <a:srgbClr val="000080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Gấp một số lên nhiều lần.</a:t>
            </a:r>
          </a:p>
        </p:txBody>
      </p:sp>
      <p:sp>
        <p:nvSpPr>
          <p:cNvPr id="46119" name="Line 39"/>
          <p:cNvSpPr>
            <a:spLocks noChangeShapeType="1"/>
          </p:cNvSpPr>
          <p:nvPr/>
        </p:nvSpPr>
        <p:spPr bwMode="auto">
          <a:xfrm>
            <a:off x="457200" y="3371850"/>
            <a:ext cx="3124200" cy="0"/>
          </a:xfrm>
          <a:prstGeom prst="line">
            <a:avLst/>
          </a:prstGeom>
          <a:noFill/>
          <a:ln w="38100" cap="rnd">
            <a:pattFill prst="pct5">
              <a:fgClr>
                <a:srgbClr val="FF3300"/>
              </a:fgClr>
              <a:bgClr>
                <a:srgbClr val="FF3300"/>
              </a:bgClr>
            </a:patt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120" name="Line 40"/>
          <p:cNvSpPr>
            <a:spLocks noChangeShapeType="1"/>
          </p:cNvSpPr>
          <p:nvPr/>
        </p:nvSpPr>
        <p:spPr bwMode="auto">
          <a:xfrm>
            <a:off x="7924800" y="2895600"/>
            <a:ext cx="457200" cy="0"/>
          </a:xfrm>
          <a:prstGeom prst="line">
            <a:avLst/>
          </a:prstGeom>
          <a:noFill/>
          <a:ln w="38100" cap="rnd">
            <a:pattFill prst="pct5">
              <a:fgClr>
                <a:srgbClr val="FF3300"/>
              </a:fgClr>
              <a:bgClr>
                <a:srgbClr val="FF3300"/>
              </a:bgClr>
            </a:patt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121" name="Line 41"/>
          <p:cNvSpPr>
            <a:spLocks noChangeShapeType="1"/>
          </p:cNvSpPr>
          <p:nvPr/>
        </p:nvSpPr>
        <p:spPr bwMode="auto">
          <a:xfrm>
            <a:off x="8153400" y="2381250"/>
            <a:ext cx="457200" cy="0"/>
          </a:xfrm>
          <a:prstGeom prst="line">
            <a:avLst/>
          </a:prstGeom>
          <a:noFill/>
          <a:ln w="38100" cap="rnd">
            <a:pattFill prst="pct5">
              <a:fgClr>
                <a:srgbClr val="FF3300"/>
              </a:fgClr>
              <a:bgClr>
                <a:srgbClr val="FF3300"/>
              </a:bgClr>
            </a:patt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60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60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60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60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60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460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61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61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" dur="1000"/>
                                        <p:tgtEl>
                                          <p:spTgt spid="46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60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60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1" dur="1000"/>
                                        <p:tgtEl>
                                          <p:spTgt spid="46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60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60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6" dur="1000"/>
                                        <p:tgtEl>
                                          <p:spTgt spid="460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61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61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1" dur="1000"/>
                                        <p:tgtEl>
                                          <p:spTgt spid="46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61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6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6" dur="1000"/>
                                        <p:tgtEl>
                                          <p:spTgt spid="46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94" grpId="0"/>
      <p:bldP spid="46095" grpId="0" animBg="1"/>
      <p:bldP spid="46096" grpId="0" animBg="1"/>
      <p:bldP spid="46097" grpId="0" animBg="1"/>
      <p:bldP spid="46119" grpId="0" animBg="1"/>
      <p:bldP spid="46120" grpId="0" animBg="1"/>
      <p:bldP spid="46121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rnd" cmpd="sng" algn="ctr">
          <a:solidFill>
            <a:schemeClr val="bg2"/>
          </a:solidFill>
          <a:prstDash val="sysDot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rnd" cmpd="sng" algn="ctr">
          <a:solidFill>
            <a:schemeClr val="bg2"/>
          </a:solidFill>
          <a:prstDash val="sysDot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1470</TotalTime>
  <Words>537</Words>
  <Application>Microsoft Office PowerPoint</Application>
  <PresentationFormat>On-screen Show (4:3)</PresentationFormat>
  <Paragraphs>108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Times New Roman</vt:lpstr>
      <vt:lpstr>.VnTime</vt:lpstr>
      <vt:lpstr>Default Design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</vt:vector>
  </TitlesOfParts>
  <Company>Cty HaiUyen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1528544</dc:creator>
  <cp:lastModifiedBy>CSTeam</cp:lastModifiedBy>
  <cp:revision>117</cp:revision>
  <dcterms:created xsi:type="dcterms:W3CDTF">2009-10-05T14:35:38Z</dcterms:created>
  <dcterms:modified xsi:type="dcterms:W3CDTF">2016-06-29T10:28:12Z</dcterms:modified>
</cp:coreProperties>
</file>