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8" r:id="rId2"/>
    <p:sldId id="259" r:id="rId3"/>
    <p:sldId id="260" r:id="rId4"/>
    <p:sldId id="261" r:id="rId5"/>
    <p:sldId id="265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FF"/>
    <a:srgbClr val="990099"/>
    <a:srgbClr val="FF0066"/>
    <a:srgbClr val="6600CC"/>
    <a:srgbClr val="663300"/>
    <a:srgbClr val="003366"/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F4882-BB51-4396-8675-4F4110CAD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7097E-8A5C-4400-B4F0-51566FD86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2BD540-0B65-4484-B7FF-E1035EA39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870A6-7CB2-4D7C-A052-D3AFF47785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vi-V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3610-7273-4739-B2C0-941D4A91A4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8E8F7-9B9D-4970-BEA9-9854287BC9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6A832-E25B-4087-95AD-2533A1C7C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1F9C5-A8C3-4B86-B011-A62F10EB9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FF9BD-7593-44E8-8064-3A17D99A00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FBCF0-7591-475D-8C16-90EA39CAE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A42A-073A-49F3-8528-92C96933C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668C0-06A6-4406-A5FB-C3EDABF20A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86316-0385-4BA6-8E88-8EDE0502C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BB7C00F3-D199-4185-8A5E-5EBB29739A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534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Đây là bảng thống kê số con của ba gia đình: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graphicFrame>
        <p:nvGraphicFramePr>
          <p:cNvPr id="4126" name="Group 30"/>
          <p:cNvGraphicFramePr>
            <a:graphicFrameLocks noGrp="1"/>
          </p:cNvGraphicFramePr>
          <p:nvPr>
            <p:ph sz="half" idx="2"/>
          </p:nvPr>
        </p:nvGraphicFramePr>
        <p:xfrm>
          <a:off x="762000" y="2360613"/>
          <a:ext cx="7924800" cy="1139826"/>
        </p:xfrm>
        <a:graphic>
          <a:graphicData uri="http://schemas.openxmlformats.org/drawingml/2006/table">
            <a:tbl>
              <a:tblPr/>
              <a:tblGrid>
                <a:gridCol w="1981200"/>
                <a:gridCol w="1982788"/>
                <a:gridCol w="1979612"/>
                <a:gridCol w="1981200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Gia đình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Cô Mai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Cô 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Cô Hồng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Số 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762000" y="3468688"/>
            <a:ext cx="8229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solidFill>
                  <a:srgbClr val="660066"/>
                </a:solidFill>
                <a:latin typeface="Arial" charset="0"/>
              </a:rPr>
              <a:t>Bảng này có hai hàng:</a:t>
            </a:r>
          </a:p>
          <a:p>
            <a:pPr eaLnBrk="1" hangingPunct="1"/>
            <a:r>
              <a:rPr lang="en-US" sz="2400">
                <a:latin typeface="Arial" charset="0"/>
              </a:rPr>
              <a:t>-Hàng trên ghi tên các gia đình.</a:t>
            </a:r>
          </a:p>
          <a:p>
            <a:pPr eaLnBrk="1" hangingPunct="1"/>
            <a:r>
              <a:rPr lang="en-US" sz="2400">
                <a:latin typeface="Arial" charset="0"/>
              </a:rPr>
              <a:t>-Hàng dưới ghi số con mỗi gia đình.</a:t>
            </a:r>
          </a:p>
          <a:p>
            <a:pPr eaLnBrk="1" hangingPunct="1"/>
            <a:r>
              <a:rPr lang="en-US" sz="2400">
                <a:solidFill>
                  <a:srgbClr val="660066"/>
                </a:solidFill>
                <a:latin typeface="Arial" charset="0"/>
              </a:rPr>
              <a:t>Nhìn vào bảng trên ta biết:</a:t>
            </a:r>
          </a:p>
          <a:p>
            <a:pPr eaLnBrk="1" hangingPunct="1"/>
            <a:r>
              <a:rPr lang="en-US" sz="2400">
                <a:latin typeface="Arial" charset="0"/>
              </a:rPr>
              <a:t>-Ba gia đình được ghi trong bảng là: gia đình cô Mai, gia đình cô Lan, gia đình cô Hồng</a:t>
            </a:r>
          </a:p>
          <a:p>
            <a:pPr eaLnBrk="1" hangingPunct="1"/>
            <a:r>
              <a:rPr lang="en-US" sz="2400">
                <a:latin typeface="Arial" charset="0"/>
              </a:rPr>
              <a:t>-Gia đình cô Mai có 2 con,gia đình cô Lan có 1 con, gia đình cô Hồng có 2 con.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62200"/>
            <a:ext cx="8686800" cy="53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i="1" u="sng" smtClean="0">
                <a:solidFill>
                  <a:srgbClr val="663300"/>
                </a:solidFill>
              </a:rPr>
              <a:t>Bài 1</a:t>
            </a:r>
            <a:r>
              <a:rPr lang="en-US" sz="2400" smtClean="0">
                <a:solidFill>
                  <a:srgbClr val="663300"/>
                </a:solidFill>
              </a:rPr>
              <a:t>:</a:t>
            </a:r>
            <a:r>
              <a:rPr lang="en-US" sz="2400" smtClean="0"/>
              <a:t> Đây là bảng thống kê số học sinh giỏi của các lớp 3 ở một trường tiểu học: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  <p:sp>
        <p:nvSpPr>
          <p:cNvPr id="3076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304800" y="16764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graphicFrame>
        <p:nvGraphicFramePr>
          <p:cNvPr id="7225" name="Group 57"/>
          <p:cNvGraphicFramePr>
            <a:graphicFrameLocks noGrp="1"/>
          </p:cNvGraphicFramePr>
          <p:nvPr>
            <p:ph sz="half" idx="2"/>
          </p:nvPr>
        </p:nvGraphicFramePr>
        <p:xfrm>
          <a:off x="685800" y="3200400"/>
          <a:ext cx="7924800" cy="1068388"/>
        </p:xfrm>
        <a:graphic>
          <a:graphicData uri="http://schemas.openxmlformats.org/drawingml/2006/table">
            <a:tbl>
              <a:tblPr/>
              <a:tblGrid>
                <a:gridCol w="2514600"/>
                <a:gridCol w="1449388"/>
                <a:gridCol w="1370012"/>
                <a:gridCol w="1371600"/>
                <a:gridCol w="12192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3A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3C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Số học sinh giỏi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7" name="Rectangle 46"/>
          <p:cNvSpPr>
            <a:spLocks noChangeArrowheads="1"/>
          </p:cNvSpPr>
          <p:nvPr/>
        </p:nvSpPr>
        <p:spPr bwMode="auto">
          <a:xfrm>
            <a:off x="533400" y="45720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vi-VN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98" name="Rectangle 47"/>
          <p:cNvSpPr>
            <a:spLocks noChangeArrowheads="1"/>
          </p:cNvSpPr>
          <p:nvPr/>
        </p:nvSpPr>
        <p:spPr bwMode="auto">
          <a:xfrm>
            <a:off x="685800" y="4343400"/>
            <a:ext cx="800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400">
                <a:latin typeface="Arial" charset="0"/>
              </a:rPr>
              <a:t>      </a:t>
            </a:r>
            <a:r>
              <a:rPr lang="en-US" sz="2400">
                <a:solidFill>
                  <a:srgbClr val="6600CC"/>
                </a:solidFill>
                <a:latin typeface="Arial" charset="0"/>
              </a:rPr>
              <a:t>Dựa vào bảng trên hãy trả lời các câu hỏi sau:</a:t>
            </a:r>
          </a:p>
          <a:p>
            <a:pPr marL="342900" indent="-342900" eaLnBrk="1" hangingPunct="1"/>
            <a:r>
              <a:rPr lang="en-US" sz="2400">
                <a:latin typeface="Arial" charset="0"/>
              </a:rPr>
              <a:t>-Lớp 3B có bao nhiêu học sinh giỏi?</a:t>
            </a:r>
          </a:p>
          <a:p>
            <a:pPr marL="342900" indent="-342900" eaLnBrk="1" hangingPunct="1"/>
            <a:r>
              <a:rPr lang="en-US" sz="2400">
                <a:latin typeface="Arial" charset="0"/>
              </a:rPr>
              <a:t>-Lớp 3D có bao nhiêu học sinh giỏi?</a:t>
            </a:r>
          </a:p>
          <a:p>
            <a:pPr marL="342900" indent="-342900" eaLnBrk="1" hangingPunct="1"/>
            <a:r>
              <a:rPr lang="en-US" sz="2400">
                <a:latin typeface="Arial" charset="0"/>
              </a:rPr>
              <a:t>-Lớp 3C có nhiều hơn lớp 3A bao nhiêu học sinh giỏi?</a:t>
            </a:r>
          </a:p>
          <a:p>
            <a:pPr marL="342900" indent="-342900" eaLnBrk="1" hangingPunct="1"/>
            <a:r>
              <a:rPr lang="en-US" sz="2400">
                <a:latin typeface="Arial" charset="0"/>
              </a:rPr>
              <a:t>-Lớp nào có nhiều học sinh giỏi nhất? </a:t>
            </a:r>
          </a:p>
          <a:p>
            <a:pPr marL="342900" indent="-342900" eaLnBrk="1" hangingPunct="1"/>
            <a:r>
              <a:rPr lang="en-US" sz="2400">
                <a:latin typeface="Arial" charset="0"/>
              </a:rPr>
              <a:t>-Lớp nào có ít học sinh giỏi nhất?</a:t>
            </a:r>
          </a:p>
        </p:txBody>
      </p:sp>
      <p:pic>
        <p:nvPicPr>
          <p:cNvPr id="3099" name="Picture 51" descr="hinh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19800"/>
            <a:ext cx="757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4099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533400" y="1600200"/>
            <a:ext cx="2286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754063" y="2057400"/>
            <a:ext cx="76358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 b="1" i="1" u="sng">
                <a:solidFill>
                  <a:srgbClr val="663300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rgbClr val="663300"/>
                </a:solidFill>
                <a:latin typeface="Arial" charset="0"/>
              </a:rPr>
              <a:t>:</a:t>
            </a:r>
            <a:r>
              <a:rPr lang="en-US" sz="2400">
                <a:latin typeface="Arial" charset="0"/>
              </a:rPr>
              <a:t> Đây là bảng thống kê số học sinh giỏi của các lớp 3 ở một trường tiểu học:</a:t>
            </a:r>
          </a:p>
        </p:txBody>
      </p:sp>
      <p:graphicFrame>
        <p:nvGraphicFramePr>
          <p:cNvPr id="8363" name="Group 171"/>
          <p:cNvGraphicFramePr>
            <a:graphicFrameLocks noGrp="1"/>
          </p:cNvGraphicFramePr>
          <p:nvPr>
            <p:ph idx="1"/>
          </p:nvPr>
        </p:nvGraphicFramePr>
        <p:xfrm>
          <a:off x="457200" y="3048000"/>
          <a:ext cx="8229600" cy="1035050"/>
        </p:xfrm>
        <a:graphic>
          <a:graphicData uri="http://schemas.openxmlformats.org/drawingml/2006/table">
            <a:tbl>
              <a:tblPr/>
              <a:tblGrid>
                <a:gridCol w="2611438"/>
                <a:gridCol w="1503362"/>
                <a:gridCol w="1423988"/>
                <a:gridCol w="1423987"/>
                <a:gridCol w="1266825"/>
              </a:tblGrid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Số học sinh giỏi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457200" y="4283075"/>
            <a:ext cx="81534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 u="sng">
                <a:solidFill>
                  <a:srgbClr val="003366"/>
                </a:solidFill>
                <a:latin typeface="Arial" charset="0"/>
              </a:rPr>
              <a:t>Đáp án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3B có 13 học sinh giỏi.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3D có 15 học sinh giỏi.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3C có nhiều hơn lớp 3A là 7 học sinh giỏi.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3C có nhiều học sinh giỏi nhất.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3B có ít học sinh giỏi nhất.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" charset="0"/>
            </a:endParaRPr>
          </a:p>
        </p:txBody>
      </p:sp>
      <p:pic>
        <p:nvPicPr>
          <p:cNvPr id="4122" name="Picture 168" descr="hinh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638800"/>
            <a:ext cx="106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0"/>
            <a:ext cx="8686800" cy="38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i="1" u="sng" smtClean="0">
                <a:solidFill>
                  <a:srgbClr val="663300"/>
                </a:solidFill>
              </a:rPr>
              <a:t>Bài 2</a:t>
            </a:r>
            <a:r>
              <a:rPr lang="en-US" sz="2400" smtClean="0">
                <a:solidFill>
                  <a:srgbClr val="663300"/>
                </a:solidFill>
              </a:rPr>
              <a:t>:</a:t>
            </a:r>
            <a:r>
              <a:rPr lang="en-US" sz="2400" smtClean="0"/>
              <a:t> Đây là bảng thống kê số cây đã trồng được của các lớp khối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sp>
        <p:nvSpPr>
          <p:cNvPr id="5124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533400" y="16764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graphicFrame>
        <p:nvGraphicFramePr>
          <p:cNvPr id="9247" name="Group 31"/>
          <p:cNvGraphicFramePr>
            <a:graphicFrameLocks noGrp="1"/>
          </p:cNvGraphicFramePr>
          <p:nvPr>
            <p:ph sz="half" idx="2"/>
          </p:nvPr>
        </p:nvGraphicFramePr>
        <p:xfrm>
          <a:off x="304800" y="2895600"/>
          <a:ext cx="8382000" cy="976313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Số cây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5" name="Rectangle 32"/>
          <p:cNvSpPr>
            <a:spLocks noChangeArrowheads="1"/>
          </p:cNvSpPr>
          <p:nvPr/>
        </p:nvSpPr>
        <p:spPr bwMode="auto">
          <a:xfrm>
            <a:off x="228600" y="4132263"/>
            <a:ext cx="7231063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6600CC"/>
                </a:solidFill>
                <a:latin typeface="Arial" charset="0"/>
              </a:rPr>
              <a:t>Nhìn vào bảng trên hãy trả lời các câu hỏi sau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nào trồng được nhiều cây nhất?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nào trồng được ít cây nhất?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-Hai lớp 3A và 3C trồng được tất cả bao nhiêu cây?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3D trồng được ít hơn lớp 3A bao nhiêu cây?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-Lớp 3D trồng được bao nhiêu cây?</a:t>
            </a:r>
          </a:p>
        </p:txBody>
      </p:sp>
      <p:pic>
        <p:nvPicPr>
          <p:cNvPr id="5146" name="Picture 33" descr="hinh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19800"/>
            <a:ext cx="757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pic>
        <p:nvPicPr>
          <p:cNvPr id="6147" name="Picture 8" descr="hinh (9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WordArt 9"/>
          <p:cNvSpPr>
            <a:spLocks noChangeArrowheads="1" noChangeShapeType="1" noTextEdit="1"/>
          </p:cNvSpPr>
          <p:nvPr/>
        </p:nvSpPr>
        <p:spPr bwMode="auto">
          <a:xfrm>
            <a:off x="1995488" y="3167063"/>
            <a:ext cx="51530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HỌC SINH LÀM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7171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609600" y="15240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28600" y="21336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i="1" u="sng">
                <a:solidFill>
                  <a:srgbClr val="663300"/>
                </a:solidFill>
                <a:latin typeface="Arial" charset="0"/>
              </a:rPr>
              <a:t>Bài 2</a:t>
            </a:r>
            <a:r>
              <a:rPr lang="en-US" sz="2400" b="1" i="1" u="sng">
                <a:latin typeface="Arial" charset="0"/>
              </a:rPr>
              <a:t>:</a:t>
            </a:r>
            <a:r>
              <a:rPr lang="en-US" sz="2400">
                <a:latin typeface="Arial" charset="0"/>
              </a:rPr>
              <a:t> Đây là bảng thống kê số cây đã trồng được của các lớp khối 3</a:t>
            </a:r>
          </a:p>
        </p:txBody>
      </p:sp>
      <p:graphicFrame>
        <p:nvGraphicFramePr>
          <p:cNvPr id="10299" name="Group 59"/>
          <p:cNvGraphicFramePr>
            <a:graphicFrameLocks noGrp="1"/>
          </p:cNvGraphicFramePr>
          <p:nvPr>
            <p:ph idx="1"/>
          </p:nvPr>
        </p:nvGraphicFramePr>
        <p:xfrm>
          <a:off x="228600" y="2819400"/>
          <a:ext cx="8229600" cy="91440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Số cây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3" name="Rectangle 113"/>
          <p:cNvSpPr>
            <a:spLocks noChangeArrowheads="1"/>
          </p:cNvSpPr>
          <p:nvPr/>
        </p:nvSpPr>
        <p:spPr bwMode="auto">
          <a:xfrm>
            <a:off x="228600" y="3813175"/>
            <a:ext cx="65849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 u="sng">
                <a:solidFill>
                  <a:srgbClr val="003366"/>
                </a:solidFill>
                <a:latin typeface="Arial" charset="0"/>
              </a:rPr>
              <a:t>Đáp án</a:t>
            </a:r>
          </a:p>
          <a:p>
            <a:pPr eaLnBrk="1" hangingPunct="1"/>
            <a:r>
              <a:rPr lang="en-US" sz="2400">
                <a:latin typeface="Arial" charset="0"/>
              </a:rPr>
              <a:t>-Lớp 3C trồng được nhiều cây nhất.</a:t>
            </a:r>
          </a:p>
          <a:p>
            <a:pPr eaLnBrk="1" hangingPunct="1"/>
            <a:r>
              <a:rPr lang="en-US" sz="2400">
                <a:latin typeface="Arial" charset="0"/>
              </a:rPr>
              <a:t>-Lớp 3B trồng được ít cây nhất.</a:t>
            </a:r>
          </a:p>
          <a:p>
            <a:pPr eaLnBrk="1" hangingPunct="1"/>
            <a:r>
              <a:rPr lang="en-US" sz="2400">
                <a:latin typeface="Arial" charset="0"/>
              </a:rPr>
              <a:t>-Hai lớp 3A và 3C trồng được tất cả là 85 cây.</a:t>
            </a:r>
          </a:p>
          <a:p>
            <a:pPr eaLnBrk="1" hangingPunct="1"/>
            <a:r>
              <a:rPr lang="en-US" sz="2400">
                <a:latin typeface="Arial" charset="0"/>
              </a:rPr>
              <a:t>-Lớp 3D trồng được ít hơn lớp 3A là 12 cây.</a:t>
            </a:r>
          </a:p>
          <a:p>
            <a:pPr eaLnBrk="1" hangingPunct="1"/>
            <a:r>
              <a:rPr lang="en-US" sz="2400">
                <a:latin typeface="Arial" charset="0"/>
              </a:rPr>
              <a:t>-Lớp 3D trồng được nhiều hơn lớp 3B là 3 cây.</a:t>
            </a:r>
          </a:p>
        </p:txBody>
      </p:sp>
      <p:pic>
        <p:nvPicPr>
          <p:cNvPr id="7194" name="Picture 114" descr="hinh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19800"/>
            <a:ext cx="757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sp>
        <p:nvSpPr>
          <p:cNvPr id="8195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457200" y="15240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1981200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i="1" u="sng">
                <a:solidFill>
                  <a:srgbClr val="663300"/>
                </a:solidFill>
                <a:latin typeface="Arial" charset="0"/>
              </a:rPr>
              <a:t>Bài 3:</a:t>
            </a:r>
            <a:r>
              <a:rPr lang="en-US" b="1" i="1" u="sng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Dưới đây là bảng thống kê số mét vải của một cửa hàng đã bán được trong 3 tháng đầu năm:</a:t>
            </a:r>
          </a:p>
        </p:txBody>
      </p:sp>
      <p:graphicFrame>
        <p:nvGraphicFramePr>
          <p:cNvPr id="11330" name="Group 66"/>
          <p:cNvGraphicFramePr>
            <a:graphicFrameLocks noGrp="1"/>
          </p:cNvGraphicFramePr>
          <p:nvPr>
            <p:ph idx="1"/>
          </p:nvPr>
        </p:nvGraphicFramePr>
        <p:xfrm>
          <a:off x="533400" y="2819400"/>
          <a:ext cx="8077200" cy="1981200"/>
        </p:xfrm>
        <a:graphic>
          <a:graphicData uri="http://schemas.openxmlformats.org/drawingml/2006/table">
            <a:tbl>
              <a:tblPr/>
              <a:tblGrid>
                <a:gridCol w="2019300"/>
                <a:gridCol w="2020888"/>
                <a:gridCol w="2017712"/>
                <a:gridCol w="2019300"/>
              </a:tblGrid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Vải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Trắng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1240m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1040m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1475m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Hoa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1875m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1140m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1575m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9" name="Rectangle 45"/>
          <p:cNvSpPr>
            <a:spLocks noChangeArrowheads="1"/>
          </p:cNvSpPr>
          <p:nvPr/>
        </p:nvSpPr>
        <p:spPr bwMode="auto">
          <a:xfrm>
            <a:off x="533400" y="4800600"/>
            <a:ext cx="760253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400">
                <a:solidFill>
                  <a:srgbClr val="660066"/>
                </a:solidFill>
                <a:latin typeface="Arial" charset="0"/>
              </a:rPr>
              <a:t>Nhìn vào bảng trên, hãy trả lời các câu hỏi sau:</a:t>
            </a:r>
          </a:p>
          <a:p>
            <a:pPr marL="342900" indent="-342900" eaLnBrk="1" hangingPunct="1">
              <a:buFontTx/>
              <a:buAutoNum type="alphaLcParenR"/>
            </a:pPr>
            <a:r>
              <a:rPr lang="en-US" sz="2400">
                <a:latin typeface="Arial" charset="0"/>
              </a:rPr>
              <a:t>Tháng hai cửa hàng bán được bao nhiêu mét vải mỗi loại?</a:t>
            </a:r>
          </a:p>
          <a:p>
            <a:pPr marL="342900" indent="-342900" eaLnBrk="1" hangingPunct="1">
              <a:buFontTx/>
              <a:buAutoNum type="alphaLcParenR"/>
            </a:pPr>
            <a:r>
              <a:rPr lang="en-US" sz="2400">
                <a:latin typeface="Arial" charset="0"/>
              </a:rPr>
              <a:t>Trong tháng 3 vải hoa bán được nhiều hơn vải trắng bao nhiêu mét?</a:t>
            </a:r>
          </a:p>
          <a:p>
            <a:pPr marL="342900" indent="-342900" eaLnBrk="1" hangingPunct="1">
              <a:buFontTx/>
              <a:buAutoNum type="alphaLcParenR"/>
            </a:pPr>
            <a:r>
              <a:rPr lang="en-US" sz="2400">
                <a:latin typeface="Arial" charset="0"/>
              </a:rPr>
              <a:t>Mỗi tháng cửa hàng bán được bao nhiêu mét vải hoa?</a:t>
            </a:r>
          </a:p>
          <a:p>
            <a:pPr marL="342900" indent="-342900" eaLnBrk="1" hangingPunct="1">
              <a:buFontTx/>
              <a:buAutoNum type="alphaLcParenR"/>
            </a:pPr>
            <a:endParaRPr lang="en-US" sz="2400">
              <a:latin typeface="Arial" charset="0"/>
            </a:endParaRPr>
          </a:p>
        </p:txBody>
      </p:sp>
      <p:sp>
        <p:nvSpPr>
          <p:cNvPr id="8220" name="Freeform 46"/>
          <p:cNvSpPr>
            <a:spLocks/>
          </p:cNvSpPr>
          <p:nvPr/>
        </p:nvSpPr>
        <p:spPr bwMode="auto">
          <a:xfrm>
            <a:off x="533400" y="2819400"/>
            <a:ext cx="2057400" cy="990600"/>
          </a:xfrm>
          <a:custGeom>
            <a:avLst/>
            <a:gdLst>
              <a:gd name="T0" fmla="*/ 0 w 1251"/>
              <a:gd name="T1" fmla="*/ 0 h 318"/>
              <a:gd name="T2" fmla="*/ 2147483647 w 1251"/>
              <a:gd name="T3" fmla="*/ 2147483647 h 318"/>
              <a:gd name="T4" fmla="*/ 0 60000 65536"/>
              <a:gd name="T5" fmla="*/ 0 60000 65536"/>
              <a:gd name="T6" fmla="*/ 0 w 1251"/>
              <a:gd name="T7" fmla="*/ 0 h 318"/>
              <a:gd name="T8" fmla="*/ 1251 w 1251"/>
              <a:gd name="T9" fmla="*/ 318 h 3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51" h="318">
                <a:moveTo>
                  <a:pt x="0" y="0"/>
                </a:moveTo>
                <a:lnTo>
                  <a:pt x="1251" y="3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Text Box 61"/>
          <p:cNvSpPr txBox="1">
            <a:spLocks noChangeArrowheads="1"/>
          </p:cNvSpPr>
          <p:nvPr/>
        </p:nvSpPr>
        <p:spPr bwMode="auto">
          <a:xfrm>
            <a:off x="1752600" y="3124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8222" name="Rectangle 64"/>
          <p:cNvSpPr>
            <a:spLocks noChangeArrowheads="1"/>
          </p:cNvSpPr>
          <p:nvPr/>
        </p:nvSpPr>
        <p:spPr bwMode="auto">
          <a:xfrm>
            <a:off x="1447800" y="2971800"/>
            <a:ext cx="990600" cy="457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FF0066"/>
                </a:solidFill>
                <a:latin typeface="Arial" charset="0"/>
              </a:rPr>
              <a:t>Tháng</a:t>
            </a:r>
          </a:p>
        </p:txBody>
      </p:sp>
      <p:pic>
        <p:nvPicPr>
          <p:cNvPr id="8223" name="Picture 67" descr="hinh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19800"/>
            <a:ext cx="757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Toán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Bài: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Làm quen với thống kê số liệu (tiếp theo)</a:t>
            </a:r>
          </a:p>
        </p:txBody>
      </p:sp>
      <p:pic>
        <p:nvPicPr>
          <p:cNvPr id="9219" name="Picture 6" descr="hinh (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6763" y="6019800"/>
            <a:ext cx="7572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8" descr="hinh (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19800"/>
            <a:ext cx="7572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9"/>
          <p:cNvSpPr>
            <a:spLocks noChangeArrowheads="1"/>
          </p:cNvSpPr>
          <p:nvPr/>
        </p:nvSpPr>
        <p:spPr bwMode="auto">
          <a:xfrm>
            <a:off x="1371600" y="2514600"/>
            <a:ext cx="5029200" cy="2590800"/>
          </a:xfrm>
          <a:prstGeom prst="irregularSeal1">
            <a:avLst/>
          </a:prstGeom>
          <a:solidFill>
            <a:srgbClr val="00FFFF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charset="0"/>
              </a:rPr>
              <a:t>Củng cố- dặn dò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590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Calibri</vt:lpstr>
      <vt:lpstr>Default Design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  <vt:lpstr> Toán Bài: Làm quen với thống kê số liệu (tiếp theo)</vt:lpstr>
    </vt:vector>
  </TitlesOfParts>
  <Company>Vinh Long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huiuppj</dc:title>
  <dc:creator>Hieu</dc:creator>
  <cp:lastModifiedBy>CSTeam</cp:lastModifiedBy>
  <cp:revision>18</cp:revision>
  <dcterms:created xsi:type="dcterms:W3CDTF">2012-03-03T12:59:16Z</dcterms:created>
  <dcterms:modified xsi:type="dcterms:W3CDTF">2016-06-29T10:30:02Z</dcterms:modified>
</cp:coreProperties>
</file>