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9" r:id="rId2"/>
    <p:sldId id="282" r:id="rId3"/>
    <p:sldId id="314" r:id="rId4"/>
    <p:sldId id="302" r:id="rId5"/>
    <p:sldId id="322" r:id="rId6"/>
    <p:sldId id="325" r:id="rId7"/>
    <p:sldId id="324" r:id="rId8"/>
    <p:sldId id="326" r:id="rId9"/>
    <p:sldId id="331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8000"/>
    <a:srgbClr val="FF0000"/>
    <a:srgbClr val="9BFFD7"/>
    <a:srgbClr val="FF0066"/>
    <a:srgbClr val="FFCCFF"/>
    <a:srgbClr val="CC00FF"/>
    <a:srgbClr val="3333FF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2108" autoAdjust="0"/>
    <p:restoredTop sz="99506" autoAdjust="0"/>
  </p:normalViewPr>
  <p:slideViewPr>
    <p:cSldViewPr>
      <p:cViewPr>
        <p:scale>
          <a:sx n="66" d="100"/>
          <a:sy n="66" d="100"/>
        </p:scale>
        <p:origin x="-6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E8B79-FF50-4D77-83BA-8113677551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90EEF3-1A2A-4ACC-A407-3A70FBDB60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D06292-36C6-404E-A804-CB7C77CF83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F20BD3-3568-48C1-82BA-24B3E33986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2AB93F-6279-403A-A33B-7934F8262B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822839-AF29-4300-BCCC-AAA4520ED8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A0B8D-08A3-4C32-8C65-17BFE380E1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EFDE9-F95C-41EB-949C-4000BF15DA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BEECFA-18A4-4718-B4BC-20CF524EE2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7C6AF6-E20D-4DC7-A6AD-26B692DDB8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230C8E-E5CE-4022-B858-FA40265D09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2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52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452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B504C4-9123-4F1E-BBE4-5E1C66520E6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0"/>
            <a:ext cx="9144000" cy="4267200"/>
          </a:xfrm>
        </p:spPr>
        <p:txBody>
          <a:bodyPr/>
          <a:lstStyle/>
          <a:p>
            <a:pPr algn="l" eaLnBrk="1" hangingPunct="1"/>
            <a:r>
              <a:rPr lang="en-US" sz="2800" b="1" smtClean="0"/>
              <a:t/>
            </a:r>
            <a:br>
              <a:rPr lang="en-US" sz="2800" b="1" smtClean="0"/>
            </a:br>
            <a:r>
              <a:rPr lang="en-US" sz="2400" b="1" smtClean="0"/>
              <a:t>Nêu giá tiền của các đồ vật trong bài tập 3( trang135)</a:t>
            </a:r>
            <a:br>
              <a:rPr lang="en-US" sz="2400" b="1" smtClean="0"/>
            </a:br>
            <a:r>
              <a:rPr lang="en-US" sz="2400" b="1" smtClean="0"/>
              <a:t/>
            </a:r>
            <a:br>
              <a:rPr lang="en-US" sz="2400" b="1" smtClean="0"/>
            </a:br>
            <a:r>
              <a:rPr lang="en-US" sz="2800" b="1" smtClean="0"/>
              <a:t> </a:t>
            </a:r>
            <a:r>
              <a:rPr lang="en-US" sz="2000" b="1" smtClean="0"/>
              <a:t>Bút:               Thước:               sáp màu:            dép:             kéo:</a:t>
            </a:r>
            <a:br>
              <a:rPr lang="en-US" sz="2000" b="1" smtClean="0"/>
            </a:br>
            <a:endParaRPr lang="en-US" sz="2000" b="1" smtClean="0"/>
          </a:p>
        </p:txBody>
      </p:sp>
      <p:sp>
        <p:nvSpPr>
          <p:cNvPr id="2051" name="Text Box 21"/>
          <p:cNvSpPr txBox="1">
            <a:spLocks noChangeArrowheads="1"/>
          </p:cNvSpPr>
          <p:nvPr/>
        </p:nvSpPr>
        <p:spPr bwMode="auto">
          <a:xfrm>
            <a:off x="1219200" y="5334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u="sng">
                <a:solidFill>
                  <a:srgbClr val="0000CC"/>
                </a:solidFill>
              </a:rPr>
              <a:t>Toán:</a:t>
            </a:r>
          </a:p>
        </p:txBody>
      </p:sp>
      <p:sp>
        <p:nvSpPr>
          <p:cNvPr id="337943" name="Rectangle 23"/>
          <p:cNvSpPr>
            <a:spLocks noChangeArrowheads="1"/>
          </p:cNvSpPr>
          <p:nvPr/>
        </p:nvSpPr>
        <p:spPr bwMode="auto">
          <a:xfrm>
            <a:off x="2819400" y="609600"/>
            <a:ext cx="4621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solidFill>
                  <a:srgbClr val="FF0000"/>
                </a:solidFill>
              </a:rPr>
              <a:t>Làm quen với thống kê số liệu</a:t>
            </a:r>
          </a:p>
        </p:txBody>
      </p:sp>
      <p:sp>
        <p:nvSpPr>
          <p:cNvPr id="337945" name="Text Box 25"/>
          <p:cNvSpPr txBox="1">
            <a:spLocks noChangeArrowheads="1"/>
          </p:cNvSpPr>
          <p:nvPr/>
        </p:nvSpPr>
        <p:spPr bwMode="auto">
          <a:xfrm>
            <a:off x="0" y="4724400"/>
            <a:ext cx="8083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4000đồng    2000 đồng        5000 đồng         6000đồng   3000 đồng</a:t>
            </a:r>
          </a:p>
        </p:txBody>
      </p:sp>
      <p:sp>
        <p:nvSpPr>
          <p:cNvPr id="337946" name="Text Box 26"/>
          <p:cNvSpPr txBox="1">
            <a:spLocks noChangeArrowheads="1"/>
          </p:cNvSpPr>
          <p:nvPr/>
        </p:nvSpPr>
        <p:spPr bwMode="auto">
          <a:xfrm>
            <a:off x="365125" y="1712913"/>
            <a:ext cx="4054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solidFill>
                  <a:schemeClr val="tx2"/>
                </a:solidFill>
              </a:rPr>
              <a:t>Kiểm tra bài cũ</a:t>
            </a:r>
            <a:r>
              <a:rPr lang="en-US" sz="2800" b="1">
                <a:solidFill>
                  <a:schemeClr val="tx2"/>
                </a:solidFill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7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37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3379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337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7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2" grpId="0"/>
      <p:bldP spid="337922" grpId="1"/>
      <p:bldP spid="337945" grpId="0" build="allAtOnce"/>
      <p:bldP spid="337946" grpId="0"/>
      <p:bldP spid="33794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DSC_0013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7467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5" name="Group 13"/>
          <p:cNvGrpSpPr>
            <a:grpSpLocks/>
          </p:cNvGrpSpPr>
          <p:nvPr/>
        </p:nvGrpSpPr>
        <p:grpSpPr bwMode="auto">
          <a:xfrm>
            <a:off x="1219200" y="519113"/>
            <a:ext cx="6972300" cy="600075"/>
            <a:chOff x="768" y="336"/>
            <a:chExt cx="4392" cy="378"/>
          </a:xfrm>
        </p:grpSpPr>
        <p:sp>
          <p:nvSpPr>
            <p:cNvPr id="3079" name="Text Box 14"/>
            <p:cNvSpPr txBox="1">
              <a:spLocks noChangeArrowheads="1"/>
            </p:cNvSpPr>
            <p:nvPr/>
          </p:nvSpPr>
          <p:spPr bwMode="auto">
            <a:xfrm>
              <a:off x="768" y="336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 b="1" u="sng">
                  <a:solidFill>
                    <a:srgbClr val="0000CC"/>
                  </a:solidFill>
                </a:rPr>
                <a:t>Toán:</a:t>
              </a:r>
            </a:p>
          </p:txBody>
        </p:sp>
        <p:sp>
          <p:nvSpPr>
            <p:cNvPr id="3080" name="Rectangle 16"/>
            <p:cNvSpPr>
              <a:spLocks noChangeArrowheads="1"/>
            </p:cNvSpPr>
            <p:nvPr/>
          </p:nvSpPr>
          <p:spPr bwMode="auto">
            <a:xfrm>
              <a:off x="1776" y="384"/>
              <a:ext cx="338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rgbClr val="FF0000"/>
                  </a:solidFill>
                </a:rPr>
                <a:t>Làm quen với thống kê số liệu</a:t>
              </a:r>
            </a:p>
          </p:txBody>
        </p:sp>
      </p:grpSp>
      <p:sp>
        <p:nvSpPr>
          <p:cNvPr id="3076" name="Text Box 17"/>
          <p:cNvSpPr txBox="1">
            <a:spLocks noChangeArrowheads="1"/>
          </p:cNvSpPr>
          <p:nvPr/>
        </p:nvSpPr>
        <p:spPr bwMode="auto">
          <a:xfrm>
            <a:off x="974725" y="6361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7" name="Text Box 18"/>
          <p:cNvSpPr txBox="1">
            <a:spLocks noChangeArrowheads="1"/>
          </p:cNvSpPr>
          <p:nvPr/>
        </p:nvSpPr>
        <p:spPr bwMode="auto">
          <a:xfrm>
            <a:off x="974725" y="6284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8" name="Text Box 19"/>
          <p:cNvSpPr txBox="1">
            <a:spLocks noChangeArrowheads="1"/>
          </p:cNvSpPr>
          <p:nvPr/>
        </p:nvSpPr>
        <p:spPr bwMode="auto">
          <a:xfrm>
            <a:off x="304800" y="5867400"/>
            <a:ext cx="8839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       </a:t>
            </a:r>
            <a:r>
              <a:rPr lang="en-US" sz="2400" b="1"/>
              <a:t>Anh                Phong                 Ngân             Minh</a:t>
            </a:r>
          </a:p>
          <a:p>
            <a:r>
              <a:rPr lang="en-US" b="1">
                <a:solidFill>
                  <a:srgbClr val="008000"/>
                </a:solidFill>
              </a:rPr>
              <a:t>      </a:t>
            </a:r>
            <a:r>
              <a:rPr lang="en-US" sz="2400" b="1"/>
              <a:t>122 cm;           130 cm;             127 cm;           118 cm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1066800" y="304800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 </a:t>
            </a:r>
            <a:endParaRPr lang="en-US" sz="2400" u="sng">
              <a:solidFill>
                <a:srgbClr val="0000CC"/>
              </a:solidFill>
            </a:endParaRPr>
          </a:p>
        </p:txBody>
      </p:sp>
      <p:sp>
        <p:nvSpPr>
          <p:cNvPr id="472078" name="Text Box 14"/>
          <p:cNvSpPr txBox="1">
            <a:spLocks noChangeArrowheads="1"/>
          </p:cNvSpPr>
          <p:nvPr/>
        </p:nvSpPr>
        <p:spPr bwMode="auto">
          <a:xfrm>
            <a:off x="0" y="2249488"/>
            <a:ext cx="8839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       </a:t>
            </a:r>
            <a:r>
              <a:rPr lang="en-US" sz="2000" b="1"/>
              <a:t>Chiều cao của các bạn :</a:t>
            </a:r>
          </a:p>
          <a:p>
            <a:r>
              <a:rPr lang="en-US" sz="2000"/>
              <a:t>             </a:t>
            </a:r>
            <a:r>
              <a:rPr lang="en-US" sz="2000" b="1"/>
              <a:t>Anh               Phong                 Ngân                  Minh</a:t>
            </a:r>
          </a:p>
        </p:txBody>
      </p:sp>
      <p:sp>
        <p:nvSpPr>
          <p:cNvPr id="472079" name="Text Box 15"/>
          <p:cNvSpPr txBox="1">
            <a:spLocks noChangeArrowheads="1"/>
          </p:cNvSpPr>
          <p:nvPr/>
        </p:nvSpPr>
        <p:spPr bwMode="auto">
          <a:xfrm>
            <a:off x="685800" y="3128963"/>
            <a:ext cx="1609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Cao 122 cm</a:t>
            </a:r>
          </a:p>
        </p:txBody>
      </p:sp>
      <p:sp>
        <p:nvSpPr>
          <p:cNvPr id="472080" name="Text Box 16"/>
          <p:cNvSpPr txBox="1">
            <a:spLocks noChangeArrowheads="1"/>
          </p:cNvSpPr>
          <p:nvPr/>
        </p:nvSpPr>
        <p:spPr bwMode="auto">
          <a:xfrm>
            <a:off x="2438400" y="3124200"/>
            <a:ext cx="1981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Cao 130 cm</a:t>
            </a:r>
          </a:p>
        </p:txBody>
      </p:sp>
      <p:sp>
        <p:nvSpPr>
          <p:cNvPr id="472081" name="Text Box 17"/>
          <p:cNvSpPr txBox="1">
            <a:spLocks noChangeArrowheads="1"/>
          </p:cNvSpPr>
          <p:nvPr/>
        </p:nvSpPr>
        <p:spPr bwMode="auto">
          <a:xfrm>
            <a:off x="4343400" y="312420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 Cao 127cm</a:t>
            </a:r>
          </a:p>
        </p:txBody>
      </p:sp>
      <p:sp>
        <p:nvSpPr>
          <p:cNvPr id="472082" name="Text Box 18"/>
          <p:cNvSpPr txBox="1">
            <a:spLocks noChangeArrowheads="1"/>
          </p:cNvSpPr>
          <p:nvPr/>
        </p:nvSpPr>
        <p:spPr bwMode="auto">
          <a:xfrm>
            <a:off x="6705600" y="3200400"/>
            <a:ext cx="2057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Cao 118 cm</a:t>
            </a:r>
          </a:p>
        </p:txBody>
      </p:sp>
      <p:sp>
        <p:nvSpPr>
          <p:cNvPr id="472083" name="Text Box 19"/>
          <p:cNvSpPr txBox="1">
            <a:spLocks noChangeArrowheads="1"/>
          </p:cNvSpPr>
          <p:nvPr/>
        </p:nvSpPr>
        <p:spPr bwMode="auto">
          <a:xfrm>
            <a:off x="669925" y="4379913"/>
            <a:ext cx="8474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Dãy số đo chiều cao của các bạn: </a:t>
            </a:r>
          </a:p>
          <a:p>
            <a:r>
              <a:rPr lang="en-US" sz="2000" b="1">
                <a:solidFill>
                  <a:srgbClr val="008000"/>
                </a:solidFill>
              </a:rPr>
              <a:t>122 cm; 130 cm; 127 cm; 118 cm được gọi</a:t>
            </a:r>
            <a:r>
              <a:rPr lang="en-US" sz="2000" b="1"/>
              <a:t> </a:t>
            </a:r>
            <a:r>
              <a:rPr lang="en-US" sz="2000" b="1" i="1">
                <a:solidFill>
                  <a:srgbClr val="FF0000"/>
                </a:solidFill>
              </a:rPr>
              <a:t>là dãy số liệu</a:t>
            </a:r>
          </a:p>
        </p:txBody>
      </p:sp>
      <p:grpSp>
        <p:nvGrpSpPr>
          <p:cNvPr id="4105" name="Group 20"/>
          <p:cNvGrpSpPr>
            <a:grpSpLocks/>
          </p:cNvGrpSpPr>
          <p:nvPr/>
        </p:nvGrpSpPr>
        <p:grpSpPr bwMode="auto">
          <a:xfrm>
            <a:off x="1219200" y="700088"/>
            <a:ext cx="6221413" cy="538162"/>
            <a:chOff x="768" y="336"/>
            <a:chExt cx="3919" cy="339"/>
          </a:xfrm>
        </p:grpSpPr>
        <p:sp>
          <p:nvSpPr>
            <p:cNvPr id="4106" name="Text Box 21"/>
            <p:cNvSpPr txBox="1">
              <a:spLocks noChangeArrowheads="1"/>
            </p:cNvSpPr>
            <p:nvPr/>
          </p:nvSpPr>
          <p:spPr bwMode="auto">
            <a:xfrm>
              <a:off x="768" y="336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 b="1" u="sng">
                  <a:solidFill>
                    <a:srgbClr val="0000CC"/>
                  </a:solidFill>
                </a:rPr>
                <a:t>Toán:</a:t>
              </a:r>
            </a:p>
          </p:txBody>
        </p:sp>
        <p:sp>
          <p:nvSpPr>
            <p:cNvPr id="4107" name="Rectangle 23"/>
            <p:cNvSpPr>
              <a:spLocks noChangeArrowheads="1"/>
            </p:cNvSpPr>
            <p:nvPr/>
          </p:nvSpPr>
          <p:spPr bwMode="auto">
            <a:xfrm>
              <a:off x="1776" y="384"/>
              <a:ext cx="29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FF0000"/>
                  </a:solidFill>
                </a:rPr>
                <a:t>Làm quen với thống kê số liệu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2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72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72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72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72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72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7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7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0"/>
          <p:cNvGrpSpPr>
            <a:grpSpLocks/>
          </p:cNvGrpSpPr>
          <p:nvPr/>
        </p:nvGrpSpPr>
        <p:grpSpPr bwMode="auto">
          <a:xfrm>
            <a:off x="685800" y="-61913"/>
            <a:ext cx="7086600" cy="1133476"/>
            <a:chOff x="432" y="-39"/>
            <a:chExt cx="4464" cy="714"/>
          </a:xfrm>
        </p:grpSpPr>
        <p:sp>
          <p:nvSpPr>
            <p:cNvPr id="5134" name="Text Box 2"/>
            <p:cNvSpPr txBox="1">
              <a:spLocks noChangeArrowheads="1"/>
            </p:cNvSpPr>
            <p:nvPr/>
          </p:nvSpPr>
          <p:spPr bwMode="auto">
            <a:xfrm>
              <a:off x="768" y="336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 b="1" u="sng">
                  <a:solidFill>
                    <a:srgbClr val="0000CC"/>
                  </a:solidFill>
                </a:rPr>
                <a:t>Toán:</a:t>
              </a:r>
            </a:p>
          </p:txBody>
        </p:sp>
        <p:sp>
          <p:nvSpPr>
            <p:cNvPr id="5135" name="Text Box 3"/>
            <p:cNvSpPr txBox="1">
              <a:spLocks noChangeArrowheads="1"/>
            </p:cNvSpPr>
            <p:nvPr/>
          </p:nvSpPr>
          <p:spPr bwMode="auto">
            <a:xfrm>
              <a:off x="432" y="-39"/>
              <a:ext cx="446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400" i="1">
                <a:solidFill>
                  <a:srgbClr val="0000CC"/>
                </a:solidFill>
              </a:endParaRPr>
            </a:p>
          </p:txBody>
        </p:sp>
        <p:sp>
          <p:nvSpPr>
            <p:cNvPr id="5136" name="Rectangle 4"/>
            <p:cNvSpPr>
              <a:spLocks noChangeArrowheads="1"/>
            </p:cNvSpPr>
            <p:nvPr/>
          </p:nvSpPr>
          <p:spPr bwMode="auto">
            <a:xfrm>
              <a:off x="1776" y="384"/>
              <a:ext cx="29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FF0000"/>
                  </a:solidFill>
                </a:rPr>
                <a:t>Làm quen với thống kê số liệu</a:t>
              </a:r>
            </a:p>
          </p:txBody>
        </p:sp>
      </p:grpSp>
      <p:sp>
        <p:nvSpPr>
          <p:cNvPr id="5123" name="Text Box 13"/>
          <p:cNvSpPr txBox="1">
            <a:spLocks noChangeArrowheads="1"/>
          </p:cNvSpPr>
          <p:nvPr/>
        </p:nvSpPr>
        <p:spPr bwMode="auto">
          <a:xfrm>
            <a:off x="1676400" y="1219200"/>
            <a:ext cx="525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/>
              <a:t>122cm, 130 cm, 127 cm, 118 cm.</a:t>
            </a:r>
          </a:p>
        </p:txBody>
      </p:sp>
      <p:sp>
        <p:nvSpPr>
          <p:cNvPr id="457747" name="Text Box 19"/>
          <p:cNvSpPr txBox="1">
            <a:spLocks noChangeArrowheads="1"/>
          </p:cNvSpPr>
          <p:nvPr/>
        </p:nvSpPr>
        <p:spPr bwMode="auto">
          <a:xfrm>
            <a:off x="914400" y="1828800"/>
            <a:ext cx="1792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Số 122 cm</a:t>
            </a:r>
            <a:r>
              <a:rPr lang="en-US" sz="2000"/>
              <a:t> </a:t>
            </a:r>
          </a:p>
        </p:txBody>
      </p:sp>
      <p:sp>
        <p:nvSpPr>
          <p:cNvPr id="457748" name="Text Box 20"/>
          <p:cNvSpPr txBox="1">
            <a:spLocks noChangeArrowheads="1"/>
          </p:cNvSpPr>
          <p:nvPr/>
        </p:nvSpPr>
        <p:spPr bwMode="auto">
          <a:xfrm>
            <a:off x="2667000" y="1828800"/>
            <a:ext cx="2387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 đứng thứ nhất</a:t>
            </a:r>
          </a:p>
        </p:txBody>
      </p:sp>
      <p:sp>
        <p:nvSpPr>
          <p:cNvPr id="457749" name="Text Box 21"/>
          <p:cNvSpPr txBox="1">
            <a:spLocks noChangeArrowheads="1"/>
          </p:cNvSpPr>
          <p:nvPr/>
        </p:nvSpPr>
        <p:spPr bwMode="auto">
          <a:xfrm>
            <a:off x="838200" y="2438400"/>
            <a:ext cx="1905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 Số 130 cm</a:t>
            </a:r>
          </a:p>
        </p:txBody>
      </p:sp>
      <p:sp>
        <p:nvSpPr>
          <p:cNvPr id="457750" name="Text Box 22"/>
          <p:cNvSpPr txBox="1">
            <a:spLocks noChangeArrowheads="1"/>
          </p:cNvSpPr>
          <p:nvPr/>
        </p:nvSpPr>
        <p:spPr bwMode="auto">
          <a:xfrm>
            <a:off x="2590800" y="24384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  đứng thứ hai</a:t>
            </a:r>
          </a:p>
        </p:txBody>
      </p:sp>
      <p:sp>
        <p:nvSpPr>
          <p:cNvPr id="457751" name="Text Box 23"/>
          <p:cNvSpPr txBox="1">
            <a:spLocks noChangeArrowheads="1"/>
          </p:cNvSpPr>
          <p:nvPr/>
        </p:nvSpPr>
        <p:spPr bwMode="auto">
          <a:xfrm>
            <a:off x="762000" y="3048000"/>
            <a:ext cx="213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  Số 127 cm</a:t>
            </a:r>
          </a:p>
        </p:txBody>
      </p:sp>
      <p:sp>
        <p:nvSpPr>
          <p:cNvPr id="457752" name="Text Box 24"/>
          <p:cNvSpPr txBox="1">
            <a:spLocks noChangeArrowheads="1"/>
          </p:cNvSpPr>
          <p:nvPr/>
        </p:nvSpPr>
        <p:spPr bwMode="auto">
          <a:xfrm>
            <a:off x="2667000" y="3048000"/>
            <a:ext cx="20970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 đứng thứ ba</a:t>
            </a:r>
          </a:p>
        </p:txBody>
      </p:sp>
      <p:sp>
        <p:nvSpPr>
          <p:cNvPr id="457753" name="Text Box 25"/>
          <p:cNvSpPr txBox="1">
            <a:spLocks noChangeArrowheads="1"/>
          </p:cNvSpPr>
          <p:nvPr/>
        </p:nvSpPr>
        <p:spPr bwMode="auto">
          <a:xfrm>
            <a:off x="762000" y="3581400"/>
            <a:ext cx="2057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  Số 118 cm</a:t>
            </a:r>
          </a:p>
        </p:txBody>
      </p:sp>
      <p:sp>
        <p:nvSpPr>
          <p:cNvPr id="457754" name="Text Box 26"/>
          <p:cNvSpPr txBox="1">
            <a:spLocks noChangeArrowheads="1"/>
          </p:cNvSpPr>
          <p:nvPr/>
        </p:nvSpPr>
        <p:spPr bwMode="auto">
          <a:xfrm>
            <a:off x="2743200" y="3581400"/>
            <a:ext cx="1978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đứng thứ tư</a:t>
            </a:r>
          </a:p>
        </p:txBody>
      </p:sp>
      <p:sp>
        <p:nvSpPr>
          <p:cNvPr id="457756" name="Text Box 28"/>
          <p:cNvSpPr txBox="1">
            <a:spLocks noChangeArrowheads="1"/>
          </p:cNvSpPr>
          <p:nvPr/>
        </p:nvSpPr>
        <p:spPr bwMode="auto">
          <a:xfrm>
            <a:off x="1066800" y="4724400"/>
            <a:ext cx="4311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Dãy số liệu trên có mấy số?</a:t>
            </a:r>
          </a:p>
        </p:txBody>
      </p:sp>
      <p:sp>
        <p:nvSpPr>
          <p:cNvPr id="457757" name="Text Box 29"/>
          <p:cNvSpPr txBox="1">
            <a:spLocks noChangeArrowheads="1"/>
          </p:cNvSpPr>
          <p:nvPr/>
        </p:nvSpPr>
        <p:spPr bwMode="auto">
          <a:xfrm>
            <a:off x="5562600" y="4724400"/>
            <a:ext cx="176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Có 4 số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57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7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57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77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57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57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57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577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7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7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9" name="Text Box 5"/>
          <p:cNvSpPr txBox="1">
            <a:spLocks noChangeArrowheads="1"/>
          </p:cNvSpPr>
          <p:nvPr/>
        </p:nvSpPr>
        <p:spPr bwMode="auto">
          <a:xfrm>
            <a:off x="609600" y="1524000"/>
            <a:ext cx="8016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-</a:t>
            </a:r>
            <a:r>
              <a:rPr lang="en-US" sz="2000" b="1"/>
              <a:t>Hãy xếp tên các bạn học sinh trên theo thứ tự chiều cao, từ cao đến thấp?</a:t>
            </a:r>
          </a:p>
        </p:txBody>
      </p:sp>
      <p:sp>
        <p:nvSpPr>
          <p:cNvPr id="482310" name="Text Box 6"/>
          <p:cNvSpPr txBox="1">
            <a:spLocks noChangeArrowheads="1"/>
          </p:cNvSpPr>
          <p:nvPr/>
        </p:nvSpPr>
        <p:spPr bwMode="auto">
          <a:xfrm>
            <a:off x="2286000" y="2209800"/>
            <a:ext cx="3138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Phong, Ngân, Anh, Minh</a:t>
            </a:r>
          </a:p>
        </p:txBody>
      </p:sp>
      <p:sp>
        <p:nvSpPr>
          <p:cNvPr id="482311" name="Text Box 7"/>
          <p:cNvSpPr txBox="1">
            <a:spLocks noChangeArrowheads="1"/>
          </p:cNvSpPr>
          <p:nvPr/>
        </p:nvSpPr>
        <p:spPr bwMode="auto">
          <a:xfrm>
            <a:off x="685800" y="2514600"/>
            <a:ext cx="845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Hãy xếp tên của các bạn học sinh trên theo thứ tự chiều cao,từ thấp đến cao?</a:t>
            </a:r>
          </a:p>
        </p:txBody>
      </p:sp>
      <p:sp>
        <p:nvSpPr>
          <p:cNvPr id="482312" name="Text Box 8"/>
          <p:cNvSpPr txBox="1">
            <a:spLocks noChangeArrowheads="1"/>
          </p:cNvSpPr>
          <p:nvPr/>
        </p:nvSpPr>
        <p:spPr bwMode="auto">
          <a:xfrm>
            <a:off x="1219200" y="3352800"/>
            <a:ext cx="3138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Minh, Anh, Ngân, Phong</a:t>
            </a:r>
          </a:p>
        </p:txBody>
      </p:sp>
      <p:sp>
        <p:nvSpPr>
          <p:cNvPr id="482313" name="Text Box 9"/>
          <p:cNvSpPr txBox="1">
            <a:spLocks noChangeArrowheads="1"/>
          </p:cNvSpPr>
          <p:nvPr/>
        </p:nvSpPr>
        <p:spPr bwMode="auto">
          <a:xfrm>
            <a:off x="990600" y="3733800"/>
            <a:ext cx="4260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Chiều cao của bạn nào cao nhất?</a:t>
            </a:r>
          </a:p>
        </p:txBody>
      </p:sp>
      <p:sp>
        <p:nvSpPr>
          <p:cNvPr id="482314" name="Text Box 10"/>
          <p:cNvSpPr txBox="1">
            <a:spLocks noChangeArrowheads="1"/>
          </p:cNvSpPr>
          <p:nvPr/>
        </p:nvSpPr>
        <p:spPr bwMode="auto">
          <a:xfrm>
            <a:off x="5562600" y="3733800"/>
            <a:ext cx="984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Phong</a:t>
            </a:r>
          </a:p>
        </p:txBody>
      </p:sp>
      <p:sp>
        <p:nvSpPr>
          <p:cNvPr id="482315" name="Text Box 11"/>
          <p:cNvSpPr txBox="1">
            <a:spLocks noChangeArrowheads="1"/>
          </p:cNvSpPr>
          <p:nvPr/>
        </p:nvSpPr>
        <p:spPr bwMode="auto">
          <a:xfrm>
            <a:off x="990600" y="4267200"/>
            <a:ext cx="4360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Chiều cao của bạn nào thấp nhất?</a:t>
            </a:r>
          </a:p>
        </p:txBody>
      </p:sp>
      <p:sp>
        <p:nvSpPr>
          <p:cNvPr id="482316" name="Text Box 12"/>
          <p:cNvSpPr txBox="1">
            <a:spLocks noChangeArrowheads="1"/>
          </p:cNvSpPr>
          <p:nvPr/>
        </p:nvSpPr>
        <p:spPr bwMode="auto">
          <a:xfrm>
            <a:off x="5715000" y="4267200"/>
            <a:ext cx="782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Minh</a:t>
            </a:r>
          </a:p>
        </p:txBody>
      </p:sp>
      <p:sp>
        <p:nvSpPr>
          <p:cNvPr id="482317" name="Text Box 13"/>
          <p:cNvSpPr txBox="1">
            <a:spLocks noChangeArrowheads="1"/>
          </p:cNvSpPr>
          <p:nvPr/>
        </p:nvSpPr>
        <p:spPr bwMode="auto">
          <a:xfrm>
            <a:off x="1066800" y="4800600"/>
            <a:ext cx="4613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Phong cao hơn Minh bao nhiêu cm?</a:t>
            </a:r>
          </a:p>
        </p:txBody>
      </p:sp>
      <p:sp>
        <p:nvSpPr>
          <p:cNvPr id="482318" name="Text Box 14"/>
          <p:cNvSpPr txBox="1">
            <a:spLocks noChangeArrowheads="1"/>
          </p:cNvSpPr>
          <p:nvPr/>
        </p:nvSpPr>
        <p:spPr bwMode="auto">
          <a:xfrm>
            <a:off x="5943600" y="4800600"/>
            <a:ext cx="911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12 cm</a:t>
            </a:r>
          </a:p>
        </p:txBody>
      </p:sp>
      <p:sp>
        <p:nvSpPr>
          <p:cNvPr id="482319" name="Text Box 15"/>
          <p:cNvSpPr txBox="1">
            <a:spLocks noChangeArrowheads="1"/>
          </p:cNvSpPr>
          <p:nvPr/>
        </p:nvSpPr>
        <p:spPr bwMode="auto">
          <a:xfrm>
            <a:off x="1066800" y="5410200"/>
            <a:ext cx="4408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Những bạn nào cao hơn bạn Anh?</a:t>
            </a:r>
          </a:p>
        </p:txBody>
      </p:sp>
      <p:sp>
        <p:nvSpPr>
          <p:cNvPr id="482320" name="Text Box 16"/>
          <p:cNvSpPr txBox="1">
            <a:spLocks noChangeArrowheads="1"/>
          </p:cNvSpPr>
          <p:nvPr/>
        </p:nvSpPr>
        <p:spPr bwMode="auto">
          <a:xfrm>
            <a:off x="5715000" y="5410200"/>
            <a:ext cx="1768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Phong, Ngân</a:t>
            </a:r>
          </a:p>
        </p:txBody>
      </p:sp>
      <p:sp>
        <p:nvSpPr>
          <p:cNvPr id="482321" name="Text Box 17"/>
          <p:cNvSpPr txBox="1">
            <a:spLocks noChangeArrowheads="1"/>
          </p:cNvSpPr>
          <p:nvPr/>
        </p:nvSpPr>
        <p:spPr bwMode="auto">
          <a:xfrm>
            <a:off x="914400" y="6019800"/>
            <a:ext cx="4560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Bạn Ngân cao hơn những bạn nào?</a:t>
            </a:r>
          </a:p>
        </p:txBody>
      </p:sp>
      <p:sp>
        <p:nvSpPr>
          <p:cNvPr id="482322" name="Text Box 18"/>
          <p:cNvSpPr txBox="1">
            <a:spLocks noChangeArrowheads="1"/>
          </p:cNvSpPr>
          <p:nvPr/>
        </p:nvSpPr>
        <p:spPr bwMode="auto">
          <a:xfrm>
            <a:off x="5867400" y="6019800"/>
            <a:ext cx="1423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Anh, Minh</a:t>
            </a:r>
          </a:p>
        </p:txBody>
      </p:sp>
      <p:grpSp>
        <p:nvGrpSpPr>
          <p:cNvPr id="6160" name="Group 20"/>
          <p:cNvGrpSpPr>
            <a:grpSpLocks/>
          </p:cNvGrpSpPr>
          <p:nvPr/>
        </p:nvGrpSpPr>
        <p:grpSpPr bwMode="auto">
          <a:xfrm>
            <a:off x="1219200" y="547688"/>
            <a:ext cx="6221413" cy="538162"/>
            <a:chOff x="768" y="336"/>
            <a:chExt cx="3919" cy="339"/>
          </a:xfrm>
        </p:grpSpPr>
        <p:sp>
          <p:nvSpPr>
            <p:cNvPr id="6161" name="Text Box 21"/>
            <p:cNvSpPr txBox="1">
              <a:spLocks noChangeArrowheads="1"/>
            </p:cNvSpPr>
            <p:nvPr/>
          </p:nvSpPr>
          <p:spPr bwMode="auto">
            <a:xfrm>
              <a:off x="768" y="336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 b="1" u="sng">
                  <a:solidFill>
                    <a:srgbClr val="0000CC"/>
                  </a:solidFill>
                </a:rPr>
                <a:t>Toán:</a:t>
              </a:r>
            </a:p>
          </p:txBody>
        </p:sp>
        <p:sp>
          <p:nvSpPr>
            <p:cNvPr id="6162" name="Rectangle 23"/>
            <p:cNvSpPr>
              <a:spLocks noChangeArrowheads="1"/>
            </p:cNvSpPr>
            <p:nvPr/>
          </p:nvSpPr>
          <p:spPr bwMode="auto">
            <a:xfrm>
              <a:off x="1776" y="384"/>
              <a:ext cx="29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FF0000"/>
                  </a:solidFill>
                </a:rPr>
                <a:t>Làm quen với thống kê số liệu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2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8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2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2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82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2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8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2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2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482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2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2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482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82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8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8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2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2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8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2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82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82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82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82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8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82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82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8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8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10" grpId="0"/>
      <p:bldP spid="482311" grpId="0"/>
      <p:bldP spid="482312" grpId="0"/>
      <p:bldP spid="482313" grpId="0"/>
      <p:bldP spid="482314" grpId="0"/>
      <p:bldP spid="482315" grpId="0"/>
      <p:bldP spid="482316" grpId="0"/>
      <p:bldP spid="482317" grpId="0"/>
      <p:bldP spid="482318" grpId="0"/>
      <p:bldP spid="482319" grpId="0"/>
      <p:bldP spid="482320" grpId="0"/>
      <p:bldP spid="482321" grpId="0"/>
      <p:bldP spid="4823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676400" y="2362200"/>
            <a:ext cx="693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600"/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381000" y="1560513"/>
            <a:ext cx="746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/>
              <a:t>Bài tập 1</a:t>
            </a:r>
            <a:r>
              <a:rPr lang="en-US" sz="2400" b="1"/>
              <a:t>:   Bốn bạn Dũng, Hà, Hùng, Quân có chiều cao theo thứ tự là:</a:t>
            </a:r>
          </a:p>
          <a:p>
            <a:r>
              <a:rPr lang="en-US" sz="2400" b="1"/>
              <a:t>              </a:t>
            </a:r>
            <a:r>
              <a:rPr lang="en-US" sz="2400" b="1">
                <a:solidFill>
                  <a:srgbClr val="008000"/>
                </a:solidFill>
              </a:rPr>
              <a:t>129 cm; 132 cm; 125 cm; 135 cm.</a:t>
            </a:r>
            <a:r>
              <a:rPr lang="en-US" sz="2400" b="1"/>
              <a:t>  </a:t>
            </a:r>
          </a:p>
        </p:txBody>
      </p:sp>
      <p:sp>
        <p:nvSpPr>
          <p:cNvPr id="7172" name="Text Box 15"/>
          <p:cNvSpPr txBox="1">
            <a:spLocks noChangeArrowheads="1"/>
          </p:cNvSpPr>
          <p:nvPr/>
        </p:nvSpPr>
        <p:spPr bwMode="auto">
          <a:xfrm>
            <a:off x="609600" y="2895600"/>
            <a:ext cx="6600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Dựa vào dãy số liệu trên, hãy trả lời các câu hỏi sau:</a:t>
            </a:r>
          </a:p>
        </p:txBody>
      </p:sp>
      <p:sp>
        <p:nvSpPr>
          <p:cNvPr id="7173" name="Text Box 16"/>
          <p:cNvSpPr txBox="1">
            <a:spLocks noChangeArrowheads="1"/>
          </p:cNvSpPr>
          <p:nvPr/>
        </p:nvSpPr>
        <p:spPr bwMode="auto">
          <a:xfrm>
            <a:off x="533400" y="3429000"/>
            <a:ext cx="50276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0" lvl="3" indent="-342900"/>
            <a:r>
              <a:rPr lang="en-US" sz="2000" b="1"/>
              <a:t>a)Hùng cao bao nhiêu cm?</a:t>
            </a:r>
          </a:p>
          <a:p>
            <a:pPr marL="342900" indent="-342900"/>
            <a:r>
              <a:rPr lang="en-US" sz="2000" b="1"/>
              <a:t>                    Dũng cao bao nhiêu cm?</a:t>
            </a:r>
          </a:p>
          <a:p>
            <a:pPr marL="342900" indent="-342900"/>
            <a:r>
              <a:rPr lang="en-US" sz="2000" b="1"/>
              <a:t>                    Hà cao bao nhiêu cm?</a:t>
            </a:r>
          </a:p>
          <a:p>
            <a:pPr marL="342900" indent="-342900"/>
            <a:r>
              <a:rPr lang="en-US" sz="2000" b="1"/>
              <a:t>                    Quân cao bao nhiêu cm?</a:t>
            </a:r>
          </a:p>
          <a:p>
            <a:pPr marL="342900" indent="-342900">
              <a:buFontTx/>
              <a:buAutoNum type="alphaLcParenR"/>
            </a:pPr>
            <a:endParaRPr lang="en-US" sz="2000" b="1"/>
          </a:p>
        </p:txBody>
      </p:sp>
      <p:sp>
        <p:nvSpPr>
          <p:cNvPr id="7174" name="Text Box 17"/>
          <p:cNvSpPr txBox="1">
            <a:spLocks noChangeArrowheads="1"/>
          </p:cNvSpPr>
          <p:nvPr/>
        </p:nvSpPr>
        <p:spPr bwMode="auto">
          <a:xfrm>
            <a:off x="1905000" y="4957763"/>
            <a:ext cx="48434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b) Dũng cao hơn Hùng bao nhiêu cm?</a:t>
            </a:r>
          </a:p>
          <a:p>
            <a:r>
              <a:rPr lang="en-US" sz="2000" b="1"/>
              <a:t>Hà thấp hơn quân bao nhiêu cm?</a:t>
            </a:r>
          </a:p>
          <a:p>
            <a:r>
              <a:rPr lang="en-US" sz="2000" b="1"/>
              <a:t>Hùng và Hà ai cao hơn?</a:t>
            </a:r>
          </a:p>
          <a:p>
            <a:r>
              <a:rPr lang="en-US" sz="2000" b="1"/>
              <a:t>Dũng và Quân ai thấp hơn?</a:t>
            </a:r>
          </a:p>
        </p:txBody>
      </p:sp>
      <p:grpSp>
        <p:nvGrpSpPr>
          <p:cNvPr id="7175" name="Group 20"/>
          <p:cNvGrpSpPr>
            <a:grpSpLocks/>
          </p:cNvGrpSpPr>
          <p:nvPr/>
        </p:nvGrpSpPr>
        <p:grpSpPr bwMode="auto">
          <a:xfrm>
            <a:off x="1219200" y="547688"/>
            <a:ext cx="6221413" cy="538162"/>
            <a:chOff x="768" y="336"/>
            <a:chExt cx="3919" cy="339"/>
          </a:xfrm>
        </p:grpSpPr>
        <p:sp>
          <p:nvSpPr>
            <p:cNvPr id="7176" name="Text Box 21"/>
            <p:cNvSpPr txBox="1">
              <a:spLocks noChangeArrowheads="1"/>
            </p:cNvSpPr>
            <p:nvPr/>
          </p:nvSpPr>
          <p:spPr bwMode="auto">
            <a:xfrm>
              <a:off x="768" y="336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 b="1" u="sng">
                  <a:solidFill>
                    <a:srgbClr val="0000CC"/>
                  </a:solidFill>
                </a:rPr>
                <a:t>Toán:</a:t>
              </a:r>
            </a:p>
          </p:txBody>
        </p:sp>
        <p:sp>
          <p:nvSpPr>
            <p:cNvPr id="7177" name="Rectangle 23"/>
            <p:cNvSpPr>
              <a:spLocks noChangeArrowheads="1"/>
            </p:cNvSpPr>
            <p:nvPr/>
          </p:nvSpPr>
          <p:spPr bwMode="auto">
            <a:xfrm>
              <a:off x="1776" y="384"/>
              <a:ext cx="29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FF0000"/>
                  </a:solidFill>
                </a:rPr>
                <a:t>Làm quen với thống kê số liệu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676400" y="2362200"/>
            <a:ext cx="6934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1600"/>
          </a:p>
        </p:txBody>
      </p:sp>
      <p:sp>
        <p:nvSpPr>
          <p:cNvPr id="484358" name="Text Box 6"/>
          <p:cNvSpPr txBox="1">
            <a:spLocks noChangeArrowheads="1"/>
          </p:cNvSpPr>
          <p:nvPr/>
        </p:nvSpPr>
        <p:spPr bwMode="auto">
          <a:xfrm>
            <a:off x="381000" y="1560513"/>
            <a:ext cx="746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u="sng"/>
              <a:t>Bài tập 1</a:t>
            </a:r>
            <a:r>
              <a:rPr lang="en-US" sz="2400" b="1"/>
              <a:t>:  Bốn bạn Dũng, Hà, Hùng, Quân có chiều cao theo thứ tự là:</a:t>
            </a:r>
          </a:p>
          <a:p>
            <a:r>
              <a:rPr lang="en-US" sz="2400" b="1"/>
              <a:t>              129 cm; 132 cm; 125 cm; 135 cm.  </a:t>
            </a:r>
          </a:p>
        </p:txBody>
      </p:sp>
      <p:sp>
        <p:nvSpPr>
          <p:cNvPr id="484359" name="Text Box 7"/>
          <p:cNvSpPr txBox="1">
            <a:spLocks noChangeArrowheads="1"/>
          </p:cNvSpPr>
          <p:nvPr/>
        </p:nvSpPr>
        <p:spPr bwMode="auto">
          <a:xfrm>
            <a:off x="762000" y="2819400"/>
            <a:ext cx="411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 Hùng cao </a:t>
            </a:r>
            <a:r>
              <a:rPr lang="en-US" sz="2000" b="1">
                <a:solidFill>
                  <a:srgbClr val="FF0000"/>
                </a:solidFill>
              </a:rPr>
              <a:t>125 cm</a:t>
            </a:r>
          </a:p>
        </p:txBody>
      </p:sp>
      <p:sp>
        <p:nvSpPr>
          <p:cNvPr id="484360" name="Text Box 8"/>
          <p:cNvSpPr txBox="1">
            <a:spLocks noChangeArrowheads="1"/>
          </p:cNvSpPr>
          <p:nvPr/>
        </p:nvSpPr>
        <p:spPr bwMode="auto">
          <a:xfrm>
            <a:off x="838200" y="3657600"/>
            <a:ext cx="2293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Dũng cao </a:t>
            </a:r>
            <a:r>
              <a:rPr lang="en-US" sz="2000" b="1">
                <a:solidFill>
                  <a:srgbClr val="FF0000"/>
                </a:solidFill>
              </a:rPr>
              <a:t>129 cm</a:t>
            </a:r>
          </a:p>
        </p:txBody>
      </p:sp>
      <p:sp>
        <p:nvSpPr>
          <p:cNvPr id="484361" name="Text Box 9"/>
          <p:cNvSpPr txBox="1">
            <a:spLocks noChangeArrowheads="1"/>
          </p:cNvSpPr>
          <p:nvPr/>
        </p:nvSpPr>
        <p:spPr bwMode="auto">
          <a:xfrm>
            <a:off x="838200" y="3276600"/>
            <a:ext cx="2247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Hà cao     </a:t>
            </a:r>
            <a:r>
              <a:rPr lang="en-US" sz="2000" b="1">
                <a:solidFill>
                  <a:srgbClr val="FF0000"/>
                </a:solidFill>
              </a:rPr>
              <a:t>132 cm</a:t>
            </a:r>
          </a:p>
        </p:txBody>
      </p:sp>
      <p:sp>
        <p:nvSpPr>
          <p:cNvPr id="484362" name="Text Box 10"/>
          <p:cNvSpPr txBox="1">
            <a:spLocks noChangeArrowheads="1"/>
          </p:cNvSpPr>
          <p:nvPr/>
        </p:nvSpPr>
        <p:spPr bwMode="auto">
          <a:xfrm>
            <a:off x="838200" y="4038600"/>
            <a:ext cx="2292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Quân cao </a:t>
            </a:r>
            <a:r>
              <a:rPr lang="en-US" sz="2000" b="1">
                <a:solidFill>
                  <a:srgbClr val="FF0000"/>
                </a:solidFill>
              </a:rPr>
              <a:t>135 cm</a:t>
            </a:r>
          </a:p>
        </p:txBody>
      </p:sp>
      <p:sp>
        <p:nvSpPr>
          <p:cNvPr id="484367" name="Text Box 15"/>
          <p:cNvSpPr txBox="1">
            <a:spLocks noChangeArrowheads="1"/>
          </p:cNvSpPr>
          <p:nvPr/>
        </p:nvSpPr>
        <p:spPr bwMode="auto">
          <a:xfrm>
            <a:off x="838200" y="4648200"/>
            <a:ext cx="3444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Dũng cao hơn Hùng   </a:t>
            </a:r>
            <a:r>
              <a:rPr lang="en-US" sz="2000" b="1">
                <a:solidFill>
                  <a:srgbClr val="FF0000"/>
                </a:solidFill>
              </a:rPr>
              <a:t>4 cm</a:t>
            </a:r>
          </a:p>
        </p:txBody>
      </p:sp>
      <p:sp>
        <p:nvSpPr>
          <p:cNvPr id="484368" name="Text Box 16"/>
          <p:cNvSpPr txBox="1">
            <a:spLocks noChangeArrowheads="1"/>
          </p:cNvSpPr>
          <p:nvPr/>
        </p:nvSpPr>
        <p:spPr bwMode="auto">
          <a:xfrm>
            <a:off x="838200" y="5105400"/>
            <a:ext cx="3810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Hà thấp hơn Quân     </a:t>
            </a:r>
            <a:r>
              <a:rPr lang="en-US" sz="2000" b="1">
                <a:solidFill>
                  <a:srgbClr val="FF0000"/>
                </a:solidFill>
              </a:rPr>
              <a:t>3 cm</a:t>
            </a:r>
          </a:p>
        </p:txBody>
      </p:sp>
      <p:sp>
        <p:nvSpPr>
          <p:cNvPr id="484369" name="Text Box 17"/>
          <p:cNvSpPr txBox="1">
            <a:spLocks noChangeArrowheads="1"/>
          </p:cNvSpPr>
          <p:nvPr/>
        </p:nvSpPr>
        <p:spPr bwMode="auto">
          <a:xfrm>
            <a:off x="838200" y="5486400"/>
            <a:ext cx="4383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Hùng và Hà :       </a:t>
            </a:r>
            <a:r>
              <a:rPr lang="en-US" sz="2000" b="1">
                <a:solidFill>
                  <a:srgbClr val="FF0000"/>
                </a:solidFill>
              </a:rPr>
              <a:t>Hùng cao hơn Hà</a:t>
            </a:r>
          </a:p>
        </p:txBody>
      </p:sp>
      <p:sp>
        <p:nvSpPr>
          <p:cNvPr id="484370" name="Text Box 18"/>
          <p:cNvSpPr txBox="1">
            <a:spLocks noChangeArrowheads="1"/>
          </p:cNvSpPr>
          <p:nvPr/>
        </p:nvSpPr>
        <p:spPr bwMode="auto">
          <a:xfrm>
            <a:off x="838200" y="5867400"/>
            <a:ext cx="4854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Dũng và Quân:    </a:t>
            </a:r>
            <a:r>
              <a:rPr lang="en-US" sz="2000" b="1">
                <a:solidFill>
                  <a:srgbClr val="FF0000"/>
                </a:solidFill>
              </a:rPr>
              <a:t>Quân thấp hơn Dũng</a:t>
            </a:r>
          </a:p>
        </p:txBody>
      </p:sp>
      <p:grpSp>
        <p:nvGrpSpPr>
          <p:cNvPr id="8204" name="Group 19"/>
          <p:cNvGrpSpPr>
            <a:grpSpLocks/>
          </p:cNvGrpSpPr>
          <p:nvPr/>
        </p:nvGrpSpPr>
        <p:grpSpPr bwMode="auto">
          <a:xfrm>
            <a:off x="1219200" y="547688"/>
            <a:ext cx="6221413" cy="538162"/>
            <a:chOff x="768" y="336"/>
            <a:chExt cx="3919" cy="339"/>
          </a:xfrm>
        </p:grpSpPr>
        <p:sp>
          <p:nvSpPr>
            <p:cNvPr id="8205" name="Text Box 20"/>
            <p:cNvSpPr txBox="1">
              <a:spLocks noChangeArrowheads="1"/>
            </p:cNvSpPr>
            <p:nvPr/>
          </p:nvSpPr>
          <p:spPr bwMode="auto">
            <a:xfrm>
              <a:off x="768" y="336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 b="1" u="sng">
                  <a:solidFill>
                    <a:srgbClr val="0000CC"/>
                  </a:solidFill>
                </a:rPr>
                <a:t>Toán:</a:t>
              </a:r>
            </a:p>
          </p:txBody>
        </p:sp>
        <p:sp>
          <p:nvSpPr>
            <p:cNvPr id="8206" name="Rectangle 22"/>
            <p:cNvSpPr>
              <a:spLocks noChangeArrowheads="1"/>
            </p:cNvSpPr>
            <p:nvPr/>
          </p:nvSpPr>
          <p:spPr bwMode="auto">
            <a:xfrm>
              <a:off x="1776" y="384"/>
              <a:ext cx="29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FF0000"/>
                  </a:solidFill>
                </a:rPr>
                <a:t>Làm quen với thống kê số liệu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4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4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84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8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8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8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48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8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48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84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4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4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4360" grpId="0"/>
      <p:bldP spid="484361" grpId="0"/>
      <p:bldP spid="484362" grpId="0"/>
      <p:bldP spid="484367" grpId="0"/>
      <p:bldP spid="484368" grpId="0"/>
      <p:bldP spid="484369" grpId="0"/>
      <p:bldP spid="4843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830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6405" name="Text Box 5"/>
          <p:cNvSpPr txBox="1">
            <a:spLocks noChangeArrowheads="1"/>
          </p:cNvSpPr>
          <p:nvPr/>
        </p:nvSpPr>
        <p:spPr bwMode="auto">
          <a:xfrm>
            <a:off x="762000" y="3886200"/>
            <a:ext cx="63484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2000" b="1"/>
              <a:t>Hãy viết dãy số ki- lô- gam gạo của 5 bao gạo trên:</a:t>
            </a:r>
          </a:p>
          <a:p>
            <a:pPr marL="342900" indent="-342900">
              <a:buFontTx/>
              <a:buAutoNum type="alphaLcParenR"/>
            </a:pPr>
            <a:r>
              <a:rPr lang="en-US" sz="2000" b="1"/>
              <a:t>Theo thứ tự từ bé đến lớn:</a:t>
            </a:r>
          </a:p>
          <a:p>
            <a:pPr marL="342900" indent="-342900">
              <a:buFontTx/>
              <a:buAutoNum type="alphaLcParenR"/>
            </a:pPr>
            <a:r>
              <a:rPr lang="en-US" sz="2000" b="1"/>
              <a:t> Theo thứ tự từ lớn đến bé:</a:t>
            </a:r>
          </a:p>
        </p:txBody>
      </p:sp>
      <p:sp>
        <p:nvSpPr>
          <p:cNvPr id="486406" name="Text Box 6"/>
          <p:cNvSpPr txBox="1">
            <a:spLocks noChangeArrowheads="1"/>
          </p:cNvSpPr>
          <p:nvPr/>
        </p:nvSpPr>
        <p:spPr bwMode="auto">
          <a:xfrm>
            <a:off x="1219200" y="5105400"/>
            <a:ext cx="424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a)  35kg; 40kg; 45kg;  50kg; 60kg.</a:t>
            </a:r>
          </a:p>
        </p:txBody>
      </p:sp>
      <p:sp>
        <p:nvSpPr>
          <p:cNvPr id="486407" name="Text Box 7"/>
          <p:cNvSpPr txBox="1">
            <a:spLocks noChangeArrowheads="1"/>
          </p:cNvSpPr>
          <p:nvPr/>
        </p:nvSpPr>
        <p:spPr bwMode="auto">
          <a:xfrm>
            <a:off x="1219200" y="5562600"/>
            <a:ext cx="4114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b)  60kg; 50kg; 45kg; 40kg;35kg.</a:t>
            </a:r>
          </a:p>
        </p:txBody>
      </p:sp>
      <p:grpSp>
        <p:nvGrpSpPr>
          <p:cNvPr id="9222" name="Group 9"/>
          <p:cNvGrpSpPr>
            <a:grpSpLocks/>
          </p:cNvGrpSpPr>
          <p:nvPr/>
        </p:nvGrpSpPr>
        <p:grpSpPr bwMode="auto">
          <a:xfrm>
            <a:off x="1219200" y="533400"/>
            <a:ext cx="6221413" cy="538163"/>
            <a:chOff x="768" y="336"/>
            <a:chExt cx="3919" cy="339"/>
          </a:xfrm>
        </p:grpSpPr>
        <p:sp>
          <p:nvSpPr>
            <p:cNvPr id="9223" name="Text Box 10"/>
            <p:cNvSpPr txBox="1">
              <a:spLocks noChangeArrowheads="1"/>
            </p:cNvSpPr>
            <p:nvPr/>
          </p:nvSpPr>
          <p:spPr bwMode="auto">
            <a:xfrm>
              <a:off x="768" y="336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 b="1" u="sng">
                  <a:solidFill>
                    <a:srgbClr val="0000CC"/>
                  </a:solidFill>
                </a:rPr>
                <a:t>Toán:</a:t>
              </a:r>
            </a:p>
          </p:txBody>
        </p:sp>
        <p:sp>
          <p:nvSpPr>
            <p:cNvPr id="9224" name="Rectangle 12"/>
            <p:cNvSpPr>
              <a:spLocks noChangeArrowheads="1"/>
            </p:cNvSpPr>
            <p:nvPr/>
          </p:nvSpPr>
          <p:spPr bwMode="auto">
            <a:xfrm>
              <a:off x="1776" y="384"/>
              <a:ext cx="29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FF0000"/>
                  </a:solidFill>
                </a:rPr>
                <a:t>Làm quen với thống kê số liệu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86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86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86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864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4" name="Text Box 4"/>
          <p:cNvSpPr txBox="1">
            <a:spLocks noChangeArrowheads="1"/>
          </p:cNvSpPr>
          <p:nvPr/>
        </p:nvSpPr>
        <p:spPr bwMode="auto">
          <a:xfrm>
            <a:off x="762000" y="1447800"/>
            <a:ext cx="5705475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Cho dãy số liệu sau:</a:t>
            </a:r>
          </a:p>
          <a:p>
            <a:r>
              <a:rPr lang="en-US" sz="2000" b="1"/>
              <a:t>5; 10; 15; 20; 25; 30; 35; 40; 45</a:t>
            </a:r>
          </a:p>
          <a:p>
            <a:r>
              <a:rPr lang="en-US" sz="2000" b="1"/>
              <a:t>Nhìn vào dãy trên hãy trả lời các câu hỏi sau:</a:t>
            </a:r>
          </a:p>
          <a:p>
            <a:r>
              <a:rPr lang="en-US" sz="1600"/>
              <a:t> </a:t>
            </a:r>
          </a:p>
        </p:txBody>
      </p:sp>
      <p:sp>
        <p:nvSpPr>
          <p:cNvPr id="491525" name="Text Box 5"/>
          <p:cNvSpPr txBox="1">
            <a:spLocks noChangeArrowheads="1"/>
          </p:cNvSpPr>
          <p:nvPr/>
        </p:nvSpPr>
        <p:spPr bwMode="auto">
          <a:xfrm>
            <a:off x="762000" y="2895600"/>
            <a:ext cx="4129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Dãy trên có tất cả bao nhiêu số?</a:t>
            </a:r>
          </a:p>
        </p:txBody>
      </p:sp>
      <p:sp>
        <p:nvSpPr>
          <p:cNvPr id="491526" name="Text Box 6"/>
          <p:cNvSpPr txBox="1">
            <a:spLocks noChangeArrowheads="1"/>
          </p:cNvSpPr>
          <p:nvPr/>
        </p:nvSpPr>
        <p:spPr bwMode="auto">
          <a:xfrm>
            <a:off x="5257800" y="2895600"/>
            <a:ext cx="6969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9 số</a:t>
            </a:r>
          </a:p>
        </p:txBody>
      </p:sp>
      <p:sp>
        <p:nvSpPr>
          <p:cNvPr id="491527" name="Text Box 7"/>
          <p:cNvSpPr txBox="1">
            <a:spLocks noChangeArrowheads="1"/>
          </p:cNvSpPr>
          <p:nvPr/>
        </p:nvSpPr>
        <p:spPr bwMode="auto">
          <a:xfrm>
            <a:off x="838200" y="3352800"/>
            <a:ext cx="4002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Số 25 là số thứ mấy trong dãy?</a:t>
            </a:r>
          </a:p>
        </p:txBody>
      </p:sp>
      <p:sp>
        <p:nvSpPr>
          <p:cNvPr id="491528" name="Text Box 8"/>
          <p:cNvSpPr txBox="1">
            <a:spLocks noChangeArrowheads="1"/>
          </p:cNvSpPr>
          <p:nvPr/>
        </p:nvSpPr>
        <p:spPr bwMode="auto">
          <a:xfrm>
            <a:off x="5181600" y="3352800"/>
            <a:ext cx="1225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Số thứ 5</a:t>
            </a:r>
          </a:p>
        </p:txBody>
      </p:sp>
      <p:sp>
        <p:nvSpPr>
          <p:cNvPr id="491529" name="Text Box 9"/>
          <p:cNvSpPr txBox="1">
            <a:spLocks noChangeArrowheads="1"/>
          </p:cNvSpPr>
          <p:nvPr/>
        </p:nvSpPr>
        <p:spPr bwMode="auto">
          <a:xfrm>
            <a:off x="838200" y="3810000"/>
            <a:ext cx="4330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Số thứ ba trong dãy số là số nào?</a:t>
            </a:r>
          </a:p>
        </p:txBody>
      </p:sp>
      <p:sp>
        <p:nvSpPr>
          <p:cNvPr id="491530" name="Text Box 10"/>
          <p:cNvSpPr txBox="1">
            <a:spLocks noChangeArrowheads="1"/>
          </p:cNvSpPr>
          <p:nvPr/>
        </p:nvSpPr>
        <p:spPr bwMode="auto">
          <a:xfrm>
            <a:off x="5562600" y="3890963"/>
            <a:ext cx="868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Số 15</a:t>
            </a:r>
          </a:p>
        </p:txBody>
      </p:sp>
      <p:sp>
        <p:nvSpPr>
          <p:cNvPr id="491531" name="Text Box 11"/>
          <p:cNvSpPr txBox="1">
            <a:spLocks noChangeArrowheads="1"/>
          </p:cNvSpPr>
          <p:nvPr/>
        </p:nvSpPr>
        <p:spPr bwMode="auto">
          <a:xfrm>
            <a:off x="838200" y="4343400"/>
            <a:ext cx="6202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Số thứ ba lớn hơn số thứ nhất bao nhiêu đơn vị?</a:t>
            </a:r>
          </a:p>
        </p:txBody>
      </p:sp>
      <p:sp>
        <p:nvSpPr>
          <p:cNvPr id="491532" name="Text Box 12"/>
          <p:cNvSpPr txBox="1">
            <a:spLocks noChangeArrowheads="1"/>
          </p:cNvSpPr>
          <p:nvPr/>
        </p:nvSpPr>
        <p:spPr bwMode="auto">
          <a:xfrm>
            <a:off x="7315200" y="4343400"/>
            <a:ext cx="132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10 đơn vị</a:t>
            </a:r>
          </a:p>
        </p:txBody>
      </p:sp>
      <p:sp>
        <p:nvSpPr>
          <p:cNvPr id="491533" name="Text Box 13"/>
          <p:cNvSpPr txBox="1">
            <a:spLocks noChangeArrowheads="1"/>
          </p:cNvSpPr>
          <p:nvPr/>
        </p:nvSpPr>
        <p:spPr bwMode="auto">
          <a:xfrm>
            <a:off x="838200" y="4876800"/>
            <a:ext cx="5349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Số thứ hai lớn hơn số thứ mấy trong dãy?</a:t>
            </a:r>
          </a:p>
        </p:txBody>
      </p:sp>
      <p:sp>
        <p:nvSpPr>
          <p:cNvPr id="491534" name="Text Box 14"/>
          <p:cNvSpPr txBox="1">
            <a:spLocks noChangeArrowheads="1"/>
          </p:cNvSpPr>
          <p:nvPr/>
        </p:nvSpPr>
        <p:spPr bwMode="auto">
          <a:xfrm>
            <a:off x="6477000" y="4876800"/>
            <a:ext cx="1624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Số thứ nhất</a:t>
            </a:r>
          </a:p>
        </p:txBody>
      </p:sp>
      <p:grpSp>
        <p:nvGrpSpPr>
          <p:cNvPr id="10253" name="Group 16"/>
          <p:cNvGrpSpPr>
            <a:grpSpLocks/>
          </p:cNvGrpSpPr>
          <p:nvPr/>
        </p:nvGrpSpPr>
        <p:grpSpPr bwMode="auto">
          <a:xfrm>
            <a:off x="1219200" y="533400"/>
            <a:ext cx="6221413" cy="538163"/>
            <a:chOff x="768" y="336"/>
            <a:chExt cx="3919" cy="339"/>
          </a:xfrm>
        </p:grpSpPr>
        <p:sp>
          <p:nvSpPr>
            <p:cNvPr id="10254" name="Text Box 17"/>
            <p:cNvSpPr txBox="1">
              <a:spLocks noChangeArrowheads="1"/>
            </p:cNvSpPr>
            <p:nvPr/>
          </p:nvSpPr>
          <p:spPr bwMode="auto">
            <a:xfrm>
              <a:off x="768" y="336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800" b="1" u="sng">
                  <a:solidFill>
                    <a:srgbClr val="0000CC"/>
                  </a:solidFill>
                </a:rPr>
                <a:t>Toán:</a:t>
              </a:r>
            </a:p>
          </p:txBody>
        </p:sp>
        <p:sp>
          <p:nvSpPr>
            <p:cNvPr id="10255" name="Rectangle 19"/>
            <p:cNvSpPr>
              <a:spLocks noChangeArrowheads="1"/>
            </p:cNvSpPr>
            <p:nvPr/>
          </p:nvSpPr>
          <p:spPr bwMode="auto">
            <a:xfrm>
              <a:off x="1776" y="384"/>
              <a:ext cx="291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FF0000"/>
                  </a:solidFill>
                </a:rPr>
                <a:t>Làm quen với thống kê số liệu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91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9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9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9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49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91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91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49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49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49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1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1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24" grpId="0"/>
      <p:bldP spid="491525" grpId="0"/>
      <p:bldP spid="491526" grpId="0"/>
      <p:bldP spid="491527" grpId="0"/>
      <p:bldP spid="491528" grpId="0"/>
      <p:bldP spid="491529" grpId="0"/>
      <p:bldP spid="491530" grpId="0"/>
      <p:bldP spid="491531" grpId="0"/>
      <p:bldP spid="491532" grpId="0"/>
      <p:bldP spid="491533" grpId="0"/>
      <p:bldP spid="49153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1656</TotalTime>
  <Words>657</Words>
  <Application>Microsoft PowerPoint</Application>
  <PresentationFormat>On-screen Show (4:3)</PresentationFormat>
  <Paragraphs>97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Default Design</vt:lpstr>
      <vt:lpstr> Nêu giá tiền của các đồ vật trong bài tập 3( trang135)   Bút:               Thước:               sáp màu:            dép:             kéo: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CSTeam</cp:lastModifiedBy>
  <cp:revision>255</cp:revision>
  <cp:lastPrinted>1601-01-01T00:00:00Z</cp:lastPrinted>
  <dcterms:created xsi:type="dcterms:W3CDTF">2008-03-19T04:06:48Z</dcterms:created>
  <dcterms:modified xsi:type="dcterms:W3CDTF">2016-06-29T10:30:03Z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