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90" r:id="rId2"/>
    <p:sldId id="291" r:id="rId3"/>
    <p:sldId id="293" r:id="rId4"/>
    <p:sldId id="292" r:id="rId5"/>
    <p:sldId id="29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66"/>
    <a:srgbClr val="FFCCCC"/>
    <a:srgbClr val="990033"/>
    <a:srgbClr val="FF00FF"/>
    <a:srgbClr val="800000"/>
    <a:srgbClr val="003300"/>
    <a:srgbClr val="0000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60" autoAdjust="0"/>
    <p:restoredTop sz="94660"/>
  </p:normalViewPr>
  <p:slideViewPr>
    <p:cSldViewPr>
      <p:cViewPr varScale="1">
        <p:scale>
          <a:sx n="38" d="100"/>
          <a:sy n="38" d="100"/>
        </p:scale>
        <p:origin x="-13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그림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3"/>
          <p:cNvSpPr>
            <a:spLocks/>
          </p:cNvSpPr>
          <p:nvPr/>
        </p:nvSpPr>
        <p:spPr bwMode="ltGray">
          <a:xfrm>
            <a:off x="-3175" y="-6350"/>
            <a:ext cx="9151938" cy="1920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1210"/>
              </a:cxn>
              <a:cxn ang="0">
                <a:pos x="3089" y="377"/>
              </a:cxn>
              <a:cxn ang="0">
                <a:pos x="5762" y="794"/>
              </a:cxn>
              <a:cxn ang="0">
                <a:pos x="5765" y="4"/>
              </a:cxn>
              <a:cxn ang="0">
                <a:pos x="0" y="0"/>
              </a:cxn>
            </a:cxnLst>
            <a:rect l="0" t="0" r="r" b="b"/>
            <a:pathLst>
              <a:path w="5765" h="1210">
                <a:moveTo>
                  <a:pt x="0" y="0"/>
                </a:moveTo>
                <a:lnTo>
                  <a:pt x="5" y="1210"/>
                </a:lnTo>
                <a:cubicBezTo>
                  <a:pt x="5" y="1203"/>
                  <a:pt x="1252" y="444"/>
                  <a:pt x="3089" y="377"/>
                </a:cubicBezTo>
                <a:cubicBezTo>
                  <a:pt x="4926" y="310"/>
                  <a:pt x="5748" y="733"/>
                  <a:pt x="5762" y="794"/>
                </a:cubicBezTo>
                <a:lnTo>
                  <a:pt x="5765" y="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gray">
          <a:xfrm>
            <a:off x="228600" y="304800"/>
            <a:ext cx="160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>
                <a:solidFill>
                  <a:srgbClr val="FFFFFF"/>
                </a:solidFill>
              </a:rPr>
              <a:t>Company</a:t>
            </a:r>
          </a:p>
          <a:p>
            <a:pPr algn="ctr">
              <a:defRPr/>
            </a:pPr>
            <a:r>
              <a:rPr lang="en-US" sz="2000" b="1">
                <a:solidFill>
                  <a:srgbClr val="FFFFFF"/>
                </a:solidFill>
              </a:rPr>
              <a:t>Logo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4191000"/>
            <a:ext cx="4953000" cy="942975"/>
          </a:xfrm>
          <a:effectLst>
            <a:outerShdw dist="28398" dir="1593903" algn="ctr" rotWithShape="0">
              <a:srgbClr val="FFFFFF">
                <a:alpha val="50000"/>
              </a:srgbClr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334000"/>
            <a:ext cx="57912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00800"/>
            <a:ext cx="19812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2800" y="6515100"/>
            <a:ext cx="1839913" cy="244475"/>
          </a:xfrm>
        </p:spPr>
        <p:txBody>
          <a:bodyPr/>
          <a:lstStyle>
            <a:lvl1pPr>
              <a:defRPr b="0" i="1"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6400800"/>
            <a:ext cx="3810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9099CD25-53EE-4606-8E2E-9C1A8C9217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5899F-EB49-4646-BBA1-4A82B2EF85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28600"/>
            <a:ext cx="20955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61341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301990-58EB-4E87-917B-B6D94F3CA53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7086600" cy="487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401955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5350" y="1447800"/>
            <a:ext cx="401955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05350" y="4000500"/>
            <a:ext cx="401955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5DFC28-2909-4C72-9E51-F58F9197555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0D802-1CAA-4CEF-B844-403C5722FD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49BCC-36C5-4D0F-9955-885E738FE6F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40195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447800"/>
            <a:ext cx="40195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B04B3A-97AC-4D50-9F37-5C219E950AB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29CB8-5185-4152-876C-B23D545D676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EF437-F742-4128-8402-6D420D134D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037413-0E9B-4D11-B539-A75011CD93F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30539-7A40-45F2-9E9C-C037EDE4C73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828359-F0D6-4902-B8CB-9CF3DA88239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그림3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304800" y="650875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447800"/>
            <a:ext cx="81915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6629400" y="654843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4191000" y="6548438"/>
            <a:ext cx="838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fld id="{A92B0498-DF6B-4CB5-976A-983AF26878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1828800" y="228600"/>
            <a:ext cx="70866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81000" y="6548438"/>
            <a:ext cx="19050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590800" y="114300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Luyện tập chung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762000" y="1828800"/>
            <a:ext cx="5410200" cy="674688"/>
            <a:chOff x="672" y="1248"/>
            <a:chExt cx="3408" cy="425"/>
          </a:xfrm>
        </p:grpSpPr>
        <p:sp>
          <p:nvSpPr>
            <p:cNvPr id="3097" name="AutoShape 7"/>
            <p:cNvSpPr>
              <a:spLocks noChangeArrowheads="1"/>
            </p:cNvSpPr>
            <p:nvPr/>
          </p:nvSpPr>
          <p:spPr bwMode="gray">
            <a:xfrm>
              <a:off x="672" y="1248"/>
              <a:ext cx="3408" cy="38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2400" b="1"/>
                <a:t>           Tính giá trị của biểu thức:</a:t>
              </a: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768" y="1296"/>
              <a:ext cx="480" cy="377"/>
              <a:chOff x="336" y="2112"/>
              <a:chExt cx="480" cy="377"/>
            </a:xfrm>
          </p:grpSpPr>
          <p:grpSp>
            <p:nvGrpSpPr>
              <p:cNvPr id="3098" name="Group 8"/>
              <p:cNvGrpSpPr>
                <a:grpSpLocks/>
              </p:cNvGrpSpPr>
              <p:nvPr/>
            </p:nvGrpSpPr>
            <p:grpSpPr bwMode="auto">
              <a:xfrm>
                <a:off x="336" y="2113"/>
                <a:ext cx="480" cy="376"/>
                <a:chOff x="999" y="3120"/>
                <a:chExt cx="768" cy="915"/>
              </a:xfrm>
            </p:grpSpPr>
            <p:sp>
              <p:nvSpPr>
                <p:cNvPr id="3100" name="AutoShape 9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282" name="Freeform 10"/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2" cy="372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54283" name="Text Box 11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0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3099" name="Text Box 12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33"/>
                    </a:solidFill>
                  </a:rPr>
                  <a:t>1</a:t>
                </a:r>
              </a:p>
            </p:txBody>
          </p:sp>
        </p:grpSp>
      </p:grp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762000" y="28956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</a:rPr>
              <a:t>324 – 20 + 61</a:t>
            </a:r>
          </a:p>
        </p:txBody>
      </p:sp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4953000" y="290988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</a:rPr>
              <a:t>b)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685800" y="45100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</a:rPr>
              <a:t>188 + 12 – 50 </a:t>
            </a:r>
          </a:p>
        </p:txBody>
      </p:sp>
      <p:sp>
        <p:nvSpPr>
          <p:cNvPr id="54307" name="Text Box 35"/>
          <p:cNvSpPr txBox="1">
            <a:spLocks noChangeArrowheads="1"/>
          </p:cNvSpPr>
          <p:nvPr/>
        </p:nvSpPr>
        <p:spPr bwMode="auto">
          <a:xfrm>
            <a:off x="304800" y="28194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</a:rPr>
              <a:t>a)</a:t>
            </a:r>
          </a:p>
        </p:txBody>
      </p: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5638800" y="2857500"/>
            <a:ext cx="1676400" cy="533400"/>
            <a:chOff x="3792" y="1680"/>
            <a:chExt cx="1056" cy="336"/>
          </a:xfrm>
        </p:grpSpPr>
        <p:sp>
          <p:nvSpPr>
            <p:cNvPr id="3094" name="Text Box 31"/>
            <p:cNvSpPr txBox="1">
              <a:spLocks noChangeArrowheads="1"/>
            </p:cNvSpPr>
            <p:nvPr/>
          </p:nvSpPr>
          <p:spPr bwMode="auto">
            <a:xfrm>
              <a:off x="3792" y="1719"/>
              <a:ext cx="10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</a:rPr>
                <a:t>21    3 : 9</a:t>
              </a:r>
            </a:p>
          </p:txBody>
        </p:sp>
        <p:sp>
          <p:nvSpPr>
            <p:cNvPr id="3095" name="Text Box 36"/>
            <p:cNvSpPr txBox="1">
              <a:spLocks noChangeArrowheads="1"/>
            </p:cNvSpPr>
            <p:nvPr/>
          </p:nvSpPr>
          <p:spPr bwMode="auto">
            <a:xfrm>
              <a:off x="4032" y="1680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olidFill>
                    <a:srgbClr val="000066"/>
                  </a:solidFill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 </a:t>
              </a:r>
            </a:p>
            <a:p>
              <a:endParaRPr lang="en-US" sz="2400" b="1"/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5691188" y="4452938"/>
            <a:ext cx="1828800" cy="685800"/>
            <a:chOff x="3648" y="2271"/>
            <a:chExt cx="1152" cy="432"/>
          </a:xfrm>
        </p:grpSpPr>
        <p:sp>
          <p:nvSpPr>
            <p:cNvPr id="3092" name="Text Box 38"/>
            <p:cNvSpPr txBox="1">
              <a:spLocks noChangeArrowheads="1"/>
            </p:cNvSpPr>
            <p:nvPr/>
          </p:nvSpPr>
          <p:spPr bwMode="auto">
            <a:xfrm>
              <a:off x="3648" y="2304"/>
              <a:ext cx="11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</a:rPr>
                <a:t>40 : 2     6</a:t>
              </a:r>
            </a:p>
          </p:txBody>
        </p:sp>
        <p:sp>
          <p:nvSpPr>
            <p:cNvPr id="3093" name="Text Box 39"/>
            <p:cNvSpPr txBox="1">
              <a:spLocks noChangeArrowheads="1"/>
            </p:cNvSpPr>
            <p:nvPr/>
          </p:nvSpPr>
          <p:spPr bwMode="auto">
            <a:xfrm>
              <a:off x="4224" y="2271"/>
              <a:ext cx="240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olidFill>
                    <a:srgbClr val="000066"/>
                  </a:solidFill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 </a:t>
              </a:r>
            </a:p>
            <a:p>
              <a:endParaRPr lang="en-US" sz="2400" b="1"/>
            </a:p>
          </p:txBody>
        </p:sp>
      </p:grp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2895600" y="2895600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304 + 61</a:t>
            </a:r>
          </a:p>
        </p:txBody>
      </p:sp>
      <p:sp>
        <p:nvSpPr>
          <p:cNvPr id="54314" name="Text Box 42"/>
          <p:cNvSpPr txBox="1">
            <a:spLocks noChangeArrowheads="1"/>
          </p:cNvSpPr>
          <p:nvPr/>
        </p:nvSpPr>
        <p:spPr bwMode="auto">
          <a:xfrm>
            <a:off x="2895600" y="35052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365</a:t>
            </a:r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2943225" y="4524375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200 – 50 </a:t>
            </a:r>
          </a:p>
        </p:txBody>
      </p:sp>
      <p:sp>
        <p:nvSpPr>
          <p:cNvPr id="54316" name="Text Box 44"/>
          <p:cNvSpPr txBox="1">
            <a:spLocks noChangeArrowheads="1"/>
          </p:cNvSpPr>
          <p:nvPr/>
        </p:nvSpPr>
        <p:spPr bwMode="auto">
          <a:xfrm>
            <a:off x="2957513" y="5119688"/>
            <a:ext cx="114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150</a:t>
            </a:r>
          </a:p>
        </p:txBody>
      </p:sp>
      <p:sp>
        <p:nvSpPr>
          <p:cNvPr id="54317" name="Text Box 45"/>
          <p:cNvSpPr txBox="1">
            <a:spLocks noChangeArrowheads="1"/>
          </p:cNvSpPr>
          <p:nvPr/>
        </p:nvSpPr>
        <p:spPr bwMode="auto">
          <a:xfrm>
            <a:off x="7243763" y="2938463"/>
            <a:ext cx="1447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63 : 9</a:t>
            </a:r>
          </a:p>
        </p:txBody>
      </p:sp>
      <p:sp>
        <p:nvSpPr>
          <p:cNvPr id="54318" name="Text Box 46"/>
          <p:cNvSpPr txBox="1">
            <a:spLocks noChangeArrowheads="1"/>
          </p:cNvSpPr>
          <p:nvPr/>
        </p:nvSpPr>
        <p:spPr bwMode="auto">
          <a:xfrm>
            <a:off x="7272338" y="3457575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7</a:t>
            </a:r>
          </a:p>
        </p:txBody>
      </p: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7315200" y="4495800"/>
            <a:ext cx="1524000" cy="533400"/>
            <a:chOff x="4608" y="2802"/>
            <a:chExt cx="960" cy="336"/>
          </a:xfrm>
        </p:grpSpPr>
        <p:sp>
          <p:nvSpPr>
            <p:cNvPr id="3090" name="Text Box 47"/>
            <p:cNvSpPr txBox="1">
              <a:spLocks noChangeArrowheads="1"/>
            </p:cNvSpPr>
            <p:nvPr/>
          </p:nvSpPr>
          <p:spPr bwMode="auto">
            <a:xfrm>
              <a:off x="4608" y="2832"/>
              <a:ext cx="96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990033"/>
                  </a:solidFill>
                </a:rPr>
                <a:t>= 20    6</a:t>
              </a:r>
            </a:p>
          </p:txBody>
        </p:sp>
        <p:sp>
          <p:nvSpPr>
            <p:cNvPr id="3091" name="Text Box 48"/>
            <p:cNvSpPr txBox="1">
              <a:spLocks noChangeArrowheads="1"/>
            </p:cNvSpPr>
            <p:nvPr/>
          </p:nvSpPr>
          <p:spPr bwMode="auto">
            <a:xfrm>
              <a:off x="5040" y="2802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olidFill>
                    <a:srgbClr val="990033"/>
                  </a:solidFill>
                  <a:sym typeface="Symbol" pitchFamily="18" charset="2"/>
                </a:rPr>
                <a:t> 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 </a:t>
              </a:r>
            </a:p>
            <a:p>
              <a:endParaRPr lang="en-US" sz="2400" b="1"/>
            </a:p>
          </p:txBody>
        </p:sp>
      </p:grpSp>
      <p:sp>
        <p:nvSpPr>
          <p:cNvPr id="54322" name="Text Box 50"/>
          <p:cNvSpPr txBox="1">
            <a:spLocks noChangeArrowheads="1"/>
          </p:cNvSpPr>
          <p:nvPr/>
        </p:nvSpPr>
        <p:spPr bwMode="auto">
          <a:xfrm>
            <a:off x="7348538" y="51816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120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  <p:bldP spid="54301" grpId="0"/>
      <p:bldP spid="54305" grpId="0"/>
      <p:bldP spid="54306" grpId="0"/>
      <p:bldP spid="54307" grpId="0"/>
      <p:bldP spid="54313" grpId="0"/>
      <p:bldP spid="54314" grpId="0"/>
      <p:bldP spid="54315" grpId="0"/>
      <p:bldP spid="54316" grpId="0"/>
      <p:bldP spid="54317" grpId="0"/>
      <p:bldP spid="54318" grpId="0"/>
      <p:bldP spid="543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2590800" y="114300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Luyện tập chung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14400" y="1981200"/>
            <a:ext cx="5410200" cy="674688"/>
            <a:chOff x="672" y="1248"/>
            <a:chExt cx="3408" cy="425"/>
          </a:xfrm>
        </p:grpSpPr>
        <p:sp>
          <p:nvSpPr>
            <p:cNvPr id="4133" name="AutoShape 6"/>
            <p:cNvSpPr>
              <a:spLocks noChangeArrowheads="1"/>
            </p:cNvSpPr>
            <p:nvPr/>
          </p:nvSpPr>
          <p:spPr bwMode="gray">
            <a:xfrm>
              <a:off x="672" y="1248"/>
              <a:ext cx="3408" cy="38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2400" b="1"/>
                <a:t>           Tính giá trị của biểu thức: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768" y="1296"/>
              <a:ext cx="480" cy="377"/>
              <a:chOff x="336" y="2112"/>
              <a:chExt cx="480" cy="377"/>
            </a:xfrm>
          </p:grpSpPr>
          <p:grpSp>
            <p:nvGrpSpPr>
              <p:cNvPr id="4134" name="Group 8"/>
              <p:cNvGrpSpPr>
                <a:grpSpLocks/>
              </p:cNvGrpSpPr>
              <p:nvPr/>
            </p:nvGrpSpPr>
            <p:grpSpPr bwMode="auto">
              <a:xfrm>
                <a:off x="336" y="2113"/>
                <a:ext cx="480" cy="376"/>
                <a:chOff x="999" y="3120"/>
                <a:chExt cx="768" cy="915"/>
              </a:xfrm>
            </p:grpSpPr>
            <p:sp>
              <p:nvSpPr>
                <p:cNvPr id="4136" name="AutoShape 9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330" name="Freeform 10"/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2" cy="372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56331" name="Text Box 11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0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4135" name="Text Box 12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33"/>
                    </a:solidFill>
                  </a:rPr>
                  <a:t>2</a:t>
                </a:r>
              </a:p>
            </p:txBody>
          </p:sp>
        </p:grpSp>
      </p:grp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500063" y="3043238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</a:rPr>
              <a:t>a)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2590800" y="3048000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15 + 56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2609850" y="3657600"/>
            <a:ext cx="895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71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7239000" y="3081338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90 + 14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7300913" y="3595688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104</a:t>
            </a: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914400" y="2971800"/>
            <a:ext cx="2209800" cy="538163"/>
            <a:chOff x="576" y="1872"/>
            <a:chExt cx="1392" cy="339"/>
          </a:xfrm>
        </p:grpSpPr>
        <p:sp>
          <p:nvSpPr>
            <p:cNvPr id="4130" name="Text Box 13"/>
            <p:cNvSpPr txBox="1">
              <a:spLocks noChangeArrowheads="1"/>
            </p:cNvSpPr>
            <p:nvPr/>
          </p:nvSpPr>
          <p:spPr bwMode="auto">
            <a:xfrm>
              <a:off x="576" y="1920"/>
              <a:ext cx="13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</a:rPr>
                <a:t>15 + 7    8</a:t>
              </a:r>
            </a:p>
          </p:txBody>
        </p:sp>
        <p:sp>
          <p:nvSpPr>
            <p:cNvPr id="4131" name="Text Box 23"/>
            <p:cNvSpPr txBox="1">
              <a:spLocks noChangeArrowheads="1"/>
            </p:cNvSpPr>
            <p:nvPr/>
          </p:nvSpPr>
          <p:spPr bwMode="auto">
            <a:xfrm>
              <a:off x="1200" y="1872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 </a:t>
              </a:r>
            </a:p>
            <a:p>
              <a:endParaRPr lang="en-US" sz="2400" b="1"/>
            </a:p>
          </p:txBody>
        </p:sp>
      </p:grp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5210175" y="5076825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</a:rPr>
              <a:t>b)</a:t>
            </a: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533400" y="4191000"/>
            <a:ext cx="5410200" cy="674688"/>
            <a:chOff x="672" y="1248"/>
            <a:chExt cx="3408" cy="425"/>
          </a:xfrm>
        </p:grpSpPr>
        <p:sp>
          <p:nvSpPr>
            <p:cNvPr id="4124" name="AutoShape 27"/>
            <p:cNvSpPr>
              <a:spLocks noChangeArrowheads="1"/>
            </p:cNvSpPr>
            <p:nvPr/>
          </p:nvSpPr>
          <p:spPr bwMode="gray">
            <a:xfrm>
              <a:off x="672" y="1248"/>
              <a:ext cx="3408" cy="38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2400" b="1"/>
                <a:t>           Tính giá trị của biểu thức:</a:t>
              </a:r>
            </a:p>
          </p:txBody>
        </p:sp>
        <p:grpSp>
          <p:nvGrpSpPr>
            <p:cNvPr id="4" name="Group 28"/>
            <p:cNvGrpSpPr>
              <a:grpSpLocks/>
            </p:cNvGrpSpPr>
            <p:nvPr/>
          </p:nvGrpSpPr>
          <p:grpSpPr bwMode="auto">
            <a:xfrm>
              <a:off x="768" y="1296"/>
              <a:ext cx="480" cy="377"/>
              <a:chOff x="336" y="2112"/>
              <a:chExt cx="480" cy="377"/>
            </a:xfrm>
          </p:grpSpPr>
          <p:grpSp>
            <p:nvGrpSpPr>
              <p:cNvPr id="4125" name="Group 29"/>
              <p:cNvGrpSpPr>
                <a:grpSpLocks/>
              </p:cNvGrpSpPr>
              <p:nvPr/>
            </p:nvGrpSpPr>
            <p:grpSpPr bwMode="auto">
              <a:xfrm>
                <a:off x="336" y="2113"/>
                <a:ext cx="480" cy="376"/>
                <a:chOff x="999" y="3120"/>
                <a:chExt cx="768" cy="915"/>
              </a:xfrm>
            </p:grpSpPr>
            <p:sp>
              <p:nvSpPr>
                <p:cNvPr id="4127" name="AutoShape 30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351" name="Freeform 31"/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2" cy="372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56352" name="Text Box 32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0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4126" name="Text Box 33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33"/>
                    </a:solidFill>
                  </a:rPr>
                  <a:t>3</a:t>
                </a:r>
              </a:p>
            </p:txBody>
          </p:sp>
        </p:grpSp>
      </p:grp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500063" y="5038725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</a:rPr>
              <a:t>a)</a:t>
            </a:r>
          </a:p>
        </p:txBody>
      </p: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914400" y="4986338"/>
            <a:ext cx="2438400" cy="533400"/>
            <a:chOff x="576" y="3132"/>
            <a:chExt cx="1536" cy="336"/>
          </a:xfrm>
        </p:grpSpPr>
        <p:sp>
          <p:nvSpPr>
            <p:cNvPr id="4121" name="Text Box 36"/>
            <p:cNvSpPr txBox="1">
              <a:spLocks noChangeArrowheads="1"/>
            </p:cNvSpPr>
            <p:nvPr/>
          </p:nvSpPr>
          <p:spPr bwMode="auto">
            <a:xfrm>
              <a:off x="576" y="3168"/>
              <a:ext cx="153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</a:rPr>
                <a:t>123    (42 – 40)</a:t>
              </a:r>
            </a:p>
          </p:txBody>
        </p:sp>
        <p:sp>
          <p:nvSpPr>
            <p:cNvPr id="4122" name="Text Box 37"/>
            <p:cNvSpPr txBox="1">
              <a:spLocks noChangeArrowheads="1"/>
            </p:cNvSpPr>
            <p:nvPr/>
          </p:nvSpPr>
          <p:spPr bwMode="auto">
            <a:xfrm>
              <a:off x="933" y="3132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 </a:t>
              </a:r>
            </a:p>
            <a:p>
              <a:endParaRPr lang="en-US" sz="2400" b="1"/>
            </a:p>
          </p:txBody>
        </p:sp>
      </p:grpSp>
      <p:grpSp>
        <p:nvGrpSpPr>
          <p:cNvPr id="10" name="Group 41"/>
          <p:cNvGrpSpPr>
            <a:grpSpLocks/>
          </p:cNvGrpSpPr>
          <p:nvPr/>
        </p:nvGrpSpPr>
        <p:grpSpPr bwMode="auto">
          <a:xfrm>
            <a:off x="3200400" y="5000625"/>
            <a:ext cx="1828800" cy="533400"/>
            <a:chOff x="2016" y="3177"/>
            <a:chExt cx="1152" cy="336"/>
          </a:xfrm>
        </p:grpSpPr>
        <p:sp>
          <p:nvSpPr>
            <p:cNvPr id="4119" name="Text Box 39"/>
            <p:cNvSpPr txBox="1">
              <a:spLocks noChangeArrowheads="1"/>
            </p:cNvSpPr>
            <p:nvPr/>
          </p:nvSpPr>
          <p:spPr bwMode="auto">
            <a:xfrm>
              <a:off x="2016" y="3216"/>
              <a:ext cx="11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990033"/>
                  </a:solidFill>
                </a:rPr>
                <a:t>= 123    2</a:t>
              </a:r>
            </a:p>
          </p:txBody>
        </p:sp>
        <p:sp>
          <p:nvSpPr>
            <p:cNvPr id="4120" name="Text Box 40"/>
            <p:cNvSpPr txBox="1">
              <a:spLocks noChangeArrowheads="1"/>
            </p:cNvSpPr>
            <p:nvPr/>
          </p:nvSpPr>
          <p:spPr bwMode="auto">
            <a:xfrm>
              <a:off x="2565" y="3177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olidFill>
                    <a:srgbClr val="990033"/>
                  </a:solidFill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 </a:t>
              </a:r>
            </a:p>
            <a:p>
              <a:endParaRPr lang="en-US" sz="2400" b="1"/>
            </a:p>
          </p:txBody>
        </p:sp>
      </p:grp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3195638" y="57150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246</a:t>
            </a:r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5486400" y="3048000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</a:rPr>
              <a:t>90 + 28 : 2</a:t>
            </a:r>
          </a:p>
        </p:txBody>
      </p:sp>
      <p:sp>
        <p:nvSpPr>
          <p:cNvPr id="56364" name="Text Box 44"/>
          <p:cNvSpPr txBox="1">
            <a:spLocks noChangeArrowheads="1"/>
          </p:cNvSpPr>
          <p:nvPr/>
        </p:nvSpPr>
        <p:spPr bwMode="auto">
          <a:xfrm>
            <a:off x="5053013" y="30337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66"/>
                </a:solidFill>
              </a:rPr>
              <a:t>b)</a:t>
            </a:r>
          </a:p>
        </p:txBody>
      </p: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5638800" y="5029200"/>
            <a:ext cx="1828800" cy="533400"/>
            <a:chOff x="3456" y="3129"/>
            <a:chExt cx="1152" cy="336"/>
          </a:xfrm>
        </p:grpSpPr>
        <p:sp>
          <p:nvSpPr>
            <p:cNvPr id="4117" name="Text Box 16"/>
            <p:cNvSpPr txBox="1">
              <a:spLocks noChangeArrowheads="1"/>
            </p:cNvSpPr>
            <p:nvPr/>
          </p:nvSpPr>
          <p:spPr bwMode="auto">
            <a:xfrm>
              <a:off x="3456" y="3168"/>
              <a:ext cx="11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66"/>
                  </a:solidFill>
                </a:rPr>
                <a:t>72 : (2    4)</a:t>
              </a:r>
            </a:p>
          </p:txBody>
        </p:sp>
        <p:sp>
          <p:nvSpPr>
            <p:cNvPr id="4118" name="Text Box 45"/>
            <p:cNvSpPr txBox="1">
              <a:spLocks noChangeArrowheads="1"/>
            </p:cNvSpPr>
            <p:nvPr/>
          </p:nvSpPr>
          <p:spPr bwMode="auto">
            <a:xfrm>
              <a:off x="4080" y="3129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olidFill>
                    <a:srgbClr val="000066"/>
                  </a:solidFill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 </a:t>
              </a:r>
            </a:p>
            <a:p>
              <a:endParaRPr lang="en-US" sz="2400" b="1"/>
            </a:p>
          </p:txBody>
        </p:sp>
      </p:grpSp>
      <p:sp>
        <p:nvSpPr>
          <p:cNvPr id="56367" name="Text Box 47"/>
          <p:cNvSpPr txBox="1">
            <a:spLocks noChangeArrowheads="1"/>
          </p:cNvSpPr>
          <p:nvPr/>
        </p:nvSpPr>
        <p:spPr bwMode="auto">
          <a:xfrm>
            <a:off x="7391400" y="5119688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72 : 8</a:t>
            </a:r>
          </a:p>
        </p:txBody>
      </p:sp>
      <p:sp>
        <p:nvSpPr>
          <p:cNvPr id="56368" name="Text Box 48"/>
          <p:cNvSpPr txBox="1">
            <a:spLocks noChangeArrowheads="1"/>
          </p:cNvSpPr>
          <p:nvPr/>
        </p:nvSpPr>
        <p:spPr bwMode="auto">
          <a:xfrm>
            <a:off x="7467600" y="5653088"/>
            <a:ext cx="895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=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6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4" grpId="0"/>
      <p:bldP spid="56338" grpId="0"/>
      <p:bldP spid="56339" grpId="0"/>
      <p:bldP spid="56340" grpId="0"/>
      <p:bldP spid="56341" grpId="0"/>
      <p:bldP spid="56345" grpId="0"/>
      <p:bldP spid="56354" grpId="0"/>
      <p:bldP spid="56362" grpId="0"/>
      <p:bldP spid="56363" grpId="0"/>
      <p:bldP spid="56364" grpId="0"/>
      <p:bldP spid="56367" grpId="0"/>
      <p:bldP spid="563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2590800" y="114300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Luyện tập chung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52400" y="1828800"/>
            <a:ext cx="8458200" cy="674688"/>
            <a:chOff x="240" y="1248"/>
            <a:chExt cx="5328" cy="425"/>
          </a:xfrm>
        </p:grpSpPr>
        <p:sp>
          <p:nvSpPr>
            <p:cNvPr id="5163" name="AutoShape 5"/>
            <p:cNvSpPr>
              <a:spLocks noChangeArrowheads="1"/>
            </p:cNvSpPr>
            <p:nvPr/>
          </p:nvSpPr>
          <p:spPr bwMode="gray">
            <a:xfrm>
              <a:off x="240" y="1248"/>
              <a:ext cx="5328" cy="383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2400" b="1"/>
                <a:t>         Mỗi số trong ô vuông là giá trị của biểu thức nào?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1296"/>
              <a:ext cx="480" cy="377"/>
              <a:chOff x="336" y="2112"/>
              <a:chExt cx="480" cy="377"/>
            </a:xfrm>
          </p:grpSpPr>
          <p:grpSp>
            <p:nvGrpSpPr>
              <p:cNvPr id="5164" name="Group 7"/>
              <p:cNvGrpSpPr>
                <a:grpSpLocks/>
              </p:cNvGrpSpPr>
              <p:nvPr/>
            </p:nvGrpSpPr>
            <p:grpSpPr bwMode="auto">
              <a:xfrm>
                <a:off x="336" y="2113"/>
                <a:ext cx="480" cy="376"/>
                <a:chOff x="999" y="3120"/>
                <a:chExt cx="768" cy="915"/>
              </a:xfrm>
            </p:grpSpPr>
            <p:sp>
              <p:nvSpPr>
                <p:cNvPr id="5166" name="AutoShape 8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377" name="Freeform 9"/>
                <p:cNvSpPr>
                  <a:spLocks/>
                </p:cNvSpPr>
                <p:nvPr/>
              </p:nvSpPr>
              <p:spPr bwMode="gray">
                <a:xfrm>
                  <a:off x="1047" y="3169"/>
                  <a:ext cx="382" cy="372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58378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0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4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5165" name="Text Box 11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33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157163" y="2914650"/>
            <a:ext cx="2652712" cy="547688"/>
            <a:chOff x="576" y="3120"/>
            <a:chExt cx="1671" cy="345"/>
          </a:xfrm>
        </p:grpSpPr>
        <p:sp>
          <p:nvSpPr>
            <p:cNvPr id="5160" name="AutoShape 157"/>
            <p:cNvSpPr>
              <a:spLocks noChangeArrowheads="1"/>
            </p:cNvSpPr>
            <p:nvPr/>
          </p:nvSpPr>
          <p:spPr bwMode="gray">
            <a:xfrm>
              <a:off x="576" y="3120"/>
              <a:ext cx="158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en-US" sz="1600">
                <a:cs typeface="Times New Roman" pitchFamily="18" charset="0"/>
              </a:endParaRPr>
            </a:p>
          </p:txBody>
        </p:sp>
        <p:sp>
          <p:nvSpPr>
            <p:cNvPr id="5161" name="Text Box 18"/>
            <p:cNvSpPr txBox="1">
              <a:spLocks noChangeArrowheads="1"/>
            </p:cNvSpPr>
            <p:nvPr/>
          </p:nvSpPr>
          <p:spPr bwMode="auto">
            <a:xfrm>
              <a:off x="711" y="3120"/>
              <a:ext cx="153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990000"/>
                  </a:solidFill>
                </a:rPr>
                <a:t>86 – (81 – 31) </a:t>
              </a:r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962400" y="4148138"/>
            <a:ext cx="1146175" cy="1109662"/>
            <a:chOff x="1824" y="2304"/>
            <a:chExt cx="722" cy="699"/>
          </a:xfrm>
        </p:grpSpPr>
        <p:sp>
          <p:nvSpPr>
            <p:cNvPr id="5159" name="AutoShape 32"/>
            <p:cNvSpPr>
              <a:spLocks noChangeArrowheads="1"/>
            </p:cNvSpPr>
            <p:nvPr/>
          </p:nvSpPr>
          <p:spPr bwMode="gray">
            <a:xfrm rot="-2648308">
              <a:off x="1824" y="2304"/>
              <a:ext cx="722" cy="699"/>
            </a:xfrm>
            <a:prstGeom prst="diamond">
              <a:avLst/>
            </a:prstGeom>
            <a:solidFill>
              <a:srgbClr val="35BBE5"/>
            </a:solidFill>
            <a:ln w="25400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" name="Text Box 33"/>
            <p:cNvSpPr txBox="1">
              <a:spLocks noChangeArrowheads="1"/>
            </p:cNvSpPr>
            <p:nvPr/>
          </p:nvSpPr>
          <p:spPr bwMode="auto">
            <a:xfrm>
              <a:off x="1983" y="2484"/>
              <a:ext cx="5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57263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280</a:t>
              </a: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838200" y="4224338"/>
            <a:ext cx="1146175" cy="1109662"/>
            <a:chOff x="1824" y="2304"/>
            <a:chExt cx="722" cy="699"/>
          </a:xfrm>
        </p:grpSpPr>
        <p:sp>
          <p:nvSpPr>
            <p:cNvPr id="5157" name="AutoShape 39"/>
            <p:cNvSpPr>
              <a:spLocks noChangeArrowheads="1"/>
            </p:cNvSpPr>
            <p:nvPr/>
          </p:nvSpPr>
          <p:spPr bwMode="gray">
            <a:xfrm rot="-2648308">
              <a:off x="1824" y="2304"/>
              <a:ext cx="722" cy="699"/>
            </a:xfrm>
            <a:prstGeom prst="diamond">
              <a:avLst/>
            </a:prstGeom>
            <a:solidFill>
              <a:srgbClr val="35BBE5"/>
            </a:solidFill>
            <a:ln w="25400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5" name="Text Box 40"/>
            <p:cNvSpPr txBox="1">
              <a:spLocks noChangeArrowheads="1"/>
            </p:cNvSpPr>
            <p:nvPr/>
          </p:nvSpPr>
          <p:spPr bwMode="auto">
            <a:xfrm>
              <a:off x="1983" y="2484"/>
              <a:ext cx="5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57263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230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2286000" y="4224338"/>
            <a:ext cx="1146175" cy="1109662"/>
            <a:chOff x="1824" y="2304"/>
            <a:chExt cx="722" cy="699"/>
          </a:xfrm>
        </p:grpSpPr>
        <p:sp>
          <p:nvSpPr>
            <p:cNvPr id="5155" name="AutoShape 42"/>
            <p:cNvSpPr>
              <a:spLocks noChangeArrowheads="1"/>
            </p:cNvSpPr>
            <p:nvPr/>
          </p:nvSpPr>
          <p:spPr bwMode="gray">
            <a:xfrm rot="-2648308">
              <a:off x="1824" y="2304"/>
              <a:ext cx="722" cy="699"/>
            </a:xfrm>
            <a:prstGeom prst="diamond">
              <a:avLst/>
            </a:prstGeom>
            <a:solidFill>
              <a:srgbClr val="35BBE5"/>
            </a:solidFill>
            <a:ln w="25400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6" name="Text Box 43"/>
            <p:cNvSpPr txBox="1">
              <a:spLocks noChangeArrowheads="1"/>
            </p:cNvSpPr>
            <p:nvPr/>
          </p:nvSpPr>
          <p:spPr bwMode="auto">
            <a:xfrm>
              <a:off x="1983" y="2484"/>
              <a:ext cx="5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57263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 36</a:t>
              </a:r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5486400" y="4148138"/>
            <a:ext cx="1146175" cy="1109662"/>
            <a:chOff x="1824" y="2304"/>
            <a:chExt cx="722" cy="699"/>
          </a:xfrm>
        </p:grpSpPr>
        <p:sp>
          <p:nvSpPr>
            <p:cNvPr id="5153" name="AutoShape 45"/>
            <p:cNvSpPr>
              <a:spLocks noChangeArrowheads="1"/>
            </p:cNvSpPr>
            <p:nvPr/>
          </p:nvSpPr>
          <p:spPr bwMode="gray">
            <a:xfrm rot="-2648308">
              <a:off x="1824" y="2304"/>
              <a:ext cx="722" cy="699"/>
            </a:xfrm>
            <a:prstGeom prst="diamond">
              <a:avLst/>
            </a:prstGeom>
            <a:solidFill>
              <a:srgbClr val="35BBE5"/>
            </a:solidFill>
            <a:ln w="25400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7" name="Text Box 46"/>
            <p:cNvSpPr txBox="1">
              <a:spLocks noChangeArrowheads="1"/>
            </p:cNvSpPr>
            <p:nvPr/>
          </p:nvSpPr>
          <p:spPr bwMode="auto">
            <a:xfrm>
              <a:off x="1983" y="2484"/>
              <a:ext cx="5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57263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 50</a:t>
              </a:r>
            </a:p>
          </p:txBody>
        </p:sp>
      </p:grpSp>
      <p:grpSp>
        <p:nvGrpSpPr>
          <p:cNvPr id="10" name="Group 47"/>
          <p:cNvGrpSpPr>
            <a:grpSpLocks/>
          </p:cNvGrpSpPr>
          <p:nvPr/>
        </p:nvGrpSpPr>
        <p:grpSpPr bwMode="auto">
          <a:xfrm>
            <a:off x="7010400" y="4148138"/>
            <a:ext cx="1146175" cy="1109662"/>
            <a:chOff x="1824" y="2304"/>
            <a:chExt cx="722" cy="699"/>
          </a:xfrm>
        </p:grpSpPr>
        <p:sp>
          <p:nvSpPr>
            <p:cNvPr id="5151" name="AutoShape 48"/>
            <p:cNvSpPr>
              <a:spLocks noChangeArrowheads="1"/>
            </p:cNvSpPr>
            <p:nvPr/>
          </p:nvSpPr>
          <p:spPr bwMode="gray">
            <a:xfrm rot="-2648308">
              <a:off x="1824" y="2304"/>
              <a:ext cx="722" cy="699"/>
            </a:xfrm>
            <a:prstGeom prst="diamond">
              <a:avLst/>
            </a:prstGeom>
            <a:solidFill>
              <a:srgbClr val="35BBE5"/>
            </a:solidFill>
            <a:ln w="25400" algn="ctr">
              <a:solidFill>
                <a:srgbClr val="FFFFFF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18" name="Text Box 49"/>
            <p:cNvSpPr txBox="1">
              <a:spLocks noChangeArrowheads="1"/>
            </p:cNvSpPr>
            <p:nvPr/>
          </p:nvSpPr>
          <p:spPr bwMode="auto">
            <a:xfrm>
              <a:off x="1983" y="2484"/>
              <a:ext cx="5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57263">
                <a:spcBef>
                  <a:spcPct val="50000"/>
                </a:spcBef>
              </a:pPr>
              <a:r>
                <a:rPr lang="en-US" sz="2400" b="1">
                  <a:solidFill>
                    <a:srgbClr val="000000"/>
                  </a:solidFill>
                </a:rPr>
                <a:t>121</a:t>
              </a:r>
            </a:p>
          </p:txBody>
        </p:sp>
      </p:grp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3228975" y="2881313"/>
            <a:ext cx="2781300" cy="595312"/>
            <a:chOff x="1899" y="1842"/>
            <a:chExt cx="1752" cy="375"/>
          </a:xfrm>
        </p:grpSpPr>
        <p:sp>
          <p:nvSpPr>
            <p:cNvPr id="5147" name="AutoShape 157"/>
            <p:cNvSpPr>
              <a:spLocks noChangeArrowheads="1"/>
            </p:cNvSpPr>
            <p:nvPr/>
          </p:nvSpPr>
          <p:spPr bwMode="gray">
            <a:xfrm>
              <a:off x="1899" y="1872"/>
              <a:ext cx="158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en-US" sz="1600">
                <a:cs typeface="Times New Roman" pitchFamily="18" charset="0"/>
              </a:endParaRPr>
            </a:p>
          </p:txBody>
        </p:sp>
        <p:sp>
          <p:nvSpPr>
            <p:cNvPr id="5148" name="Text Box 53"/>
            <p:cNvSpPr txBox="1">
              <a:spLocks noChangeArrowheads="1"/>
            </p:cNvSpPr>
            <p:nvPr/>
          </p:nvSpPr>
          <p:spPr bwMode="auto">
            <a:xfrm>
              <a:off x="2115" y="1872"/>
              <a:ext cx="153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990000"/>
                  </a:solidFill>
                </a:rPr>
                <a:t>90 + 70    2</a:t>
              </a:r>
            </a:p>
          </p:txBody>
        </p:sp>
        <p:sp>
          <p:nvSpPr>
            <p:cNvPr id="5149" name="Text Box 55"/>
            <p:cNvSpPr txBox="1">
              <a:spLocks noChangeArrowheads="1"/>
            </p:cNvSpPr>
            <p:nvPr/>
          </p:nvSpPr>
          <p:spPr bwMode="auto">
            <a:xfrm>
              <a:off x="2832" y="1842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olidFill>
                    <a:srgbClr val="990033"/>
                  </a:solidFill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 </a:t>
              </a:r>
            </a:p>
            <a:p>
              <a:endParaRPr lang="en-US" sz="2400" b="1"/>
            </a:p>
          </p:txBody>
        </p:sp>
      </p:grpSp>
      <p:grpSp>
        <p:nvGrpSpPr>
          <p:cNvPr id="12" name="Group 61"/>
          <p:cNvGrpSpPr>
            <a:grpSpLocks/>
          </p:cNvGrpSpPr>
          <p:nvPr/>
        </p:nvGrpSpPr>
        <p:grpSpPr bwMode="auto">
          <a:xfrm>
            <a:off x="6362700" y="2943225"/>
            <a:ext cx="2781300" cy="547688"/>
            <a:chOff x="3696" y="1854"/>
            <a:chExt cx="1752" cy="345"/>
          </a:xfrm>
        </p:grpSpPr>
        <p:sp>
          <p:nvSpPr>
            <p:cNvPr id="5145" name="AutoShape 157"/>
            <p:cNvSpPr>
              <a:spLocks noChangeArrowheads="1"/>
            </p:cNvSpPr>
            <p:nvPr/>
          </p:nvSpPr>
          <p:spPr bwMode="gray">
            <a:xfrm>
              <a:off x="3696" y="1854"/>
              <a:ext cx="158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en-US" sz="1600">
                <a:cs typeface="Times New Roman" pitchFamily="18" charset="0"/>
              </a:endParaRPr>
            </a:p>
          </p:txBody>
        </p:sp>
        <p:sp>
          <p:nvSpPr>
            <p:cNvPr id="5146" name="Text Box 59"/>
            <p:cNvSpPr txBox="1">
              <a:spLocks noChangeArrowheads="1"/>
            </p:cNvSpPr>
            <p:nvPr/>
          </p:nvSpPr>
          <p:spPr bwMode="auto">
            <a:xfrm>
              <a:off x="3912" y="1854"/>
              <a:ext cx="153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990000"/>
                  </a:solidFill>
                </a:rPr>
                <a:t>142 – 42 : 2</a:t>
              </a:r>
            </a:p>
          </p:txBody>
        </p:sp>
      </p:grpSp>
      <p:grpSp>
        <p:nvGrpSpPr>
          <p:cNvPr id="13" name="Group 65"/>
          <p:cNvGrpSpPr>
            <a:grpSpLocks/>
          </p:cNvGrpSpPr>
          <p:nvPr/>
        </p:nvGrpSpPr>
        <p:grpSpPr bwMode="auto">
          <a:xfrm>
            <a:off x="5715000" y="5919788"/>
            <a:ext cx="2652713" cy="547687"/>
            <a:chOff x="576" y="3120"/>
            <a:chExt cx="1671" cy="345"/>
          </a:xfrm>
        </p:grpSpPr>
        <p:sp>
          <p:nvSpPr>
            <p:cNvPr id="5143" name="AutoShape 157"/>
            <p:cNvSpPr>
              <a:spLocks noChangeArrowheads="1"/>
            </p:cNvSpPr>
            <p:nvPr/>
          </p:nvSpPr>
          <p:spPr bwMode="gray">
            <a:xfrm>
              <a:off x="576" y="3120"/>
              <a:ext cx="1584" cy="3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9F5D5"/>
                </a:gs>
                <a:gs pos="100000">
                  <a:srgbClr val="F5EEB7"/>
                </a:gs>
              </a:gsLst>
              <a:lin ang="0" scaled="1"/>
            </a:grad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en-US" sz="1600">
                <a:cs typeface="Times New Roman" pitchFamily="18" charset="0"/>
              </a:endParaRPr>
            </a:p>
          </p:txBody>
        </p:sp>
        <p:sp>
          <p:nvSpPr>
            <p:cNvPr id="5144" name="Text Box 67"/>
            <p:cNvSpPr txBox="1">
              <a:spLocks noChangeArrowheads="1"/>
            </p:cNvSpPr>
            <p:nvPr/>
          </p:nvSpPr>
          <p:spPr bwMode="auto">
            <a:xfrm>
              <a:off x="711" y="3120"/>
              <a:ext cx="153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990000"/>
                  </a:solidFill>
                </a:rPr>
                <a:t>(142 – 42) : 2</a:t>
              </a:r>
            </a:p>
          </p:txBody>
        </p:sp>
      </p:grpSp>
      <p:grpSp>
        <p:nvGrpSpPr>
          <p:cNvPr id="14" name="Group 69"/>
          <p:cNvGrpSpPr>
            <a:grpSpLocks/>
          </p:cNvGrpSpPr>
          <p:nvPr/>
        </p:nvGrpSpPr>
        <p:grpSpPr bwMode="auto">
          <a:xfrm>
            <a:off x="1143000" y="5867400"/>
            <a:ext cx="2652713" cy="604838"/>
            <a:chOff x="528" y="3228"/>
            <a:chExt cx="1671" cy="381"/>
          </a:xfrm>
        </p:grpSpPr>
        <p:grpSp>
          <p:nvGrpSpPr>
            <p:cNvPr id="5139" name="Group 62"/>
            <p:cNvGrpSpPr>
              <a:grpSpLocks/>
            </p:cNvGrpSpPr>
            <p:nvPr/>
          </p:nvGrpSpPr>
          <p:grpSpPr bwMode="auto">
            <a:xfrm>
              <a:off x="528" y="3264"/>
              <a:ext cx="1671" cy="345"/>
              <a:chOff x="576" y="3120"/>
              <a:chExt cx="1671" cy="345"/>
            </a:xfrm>
          </p:grpSpPr>
          <p:sp>
            <p:nvSpPr>
              <p:cNvPr id="5141" name="AutoShape 157"/>
              <p:cNvSpPr>
                <a:spLocks noChangeArrowheads="1"/>
              </p:cNvSpPr>
              <p:nvPr/>
            </p:nvSpPr>
            <p:spPr bwMode="gray">
              <a:xfrm>
                <a:off x="576" y="3120"/>
                <a:ext cx="1584" cy="34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F9F5D5"/>
                  </a:gs>
                  <a:gs pos="100000">
                    <a:srgbClr val="F5EEB7"/>
                  </a:gs>
                </a:gsLst>
                <a:lin ang="0" scaled="1"/>
              </a:gradFill>
              <a:ln w="38100" algn="ctr">
                <a:solidFill>
                  <a:srgbClr val="74A731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sz="1600">
                  <a:cs typeface="Times New Roman" pitchFamily="18" charset="0"/>
                </a:endParaRPr>
              </a:p>
            </p:txBody>
          </p:sp>
          <p:sp>
            <p:nvSpPr>
              <p:cNvPr id="5142" name="Text Box 64"/>
              <p:cNvSpPr txBox="1">
                <a:spLocks noChangeArrowheads="1"/>
              </p:cNvSpPr>
              <p:nvPr/>
            </p:nvSpPr>
            <p:spPr bwMode="auto">
              <a:xfrm>
                <a:off x="711" y="3120"/>
                <a:ext cx="153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>
                    <a:solidFill>
                      <a:srgbClr val="990000"/>
                    </a:solidFill>
                  </a:rPr>
                  <a:t>56     (17 – 12) </a:t>
                </a:r>
              </a:p>
            </p:txBody>
          </p:sp>
        </p:grpSp>
        <p:sp>
          <p:nvSpPr>
            <p:cNvPr id="5140" name="Text Box 68"/>
            <p:cNvSpPr txBox="1">
              <a:spLocks noChangeArrowheads="1"/>
            </p:cNvSpPr>
            <p:nvPr/>
          </p:nvSpPr>
          <p:spPr bwMode="auto">
            <a:xfrm>
              <a:off x="942" y="3228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800" b="1">
                  <a:solidFill>
                    <a:srgbClr val="990033"/>
                  </a:solidFill>
                  <a:sym typeface="Symbol" pitchFamily="18" charset="2"/>
                </a:rPr>
                <a:t>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 </a:t>
              </a:r>
            </a:p>
            <a:p>
              <a:endParaRPr lang="en-US" sz="2400" b="1"/>
            </a:p>
          </p:txBody>
        </p:sp>
      </p:grpSp>
      <p:sp>
        <p:nvSpPr>
          <p:cNvPr id="58438" name="Line 70"/>
          <p:cNvSpPr>
            <a:spLocks noChangeShapeType="1"/>
          </p:cNvSpPr>
          <p:nvPr/>
        </p:nvSpPr>
        <p:spPr bwMode="auto">
          <a:xfrm flipH="1" flipV="1">
            <a:off x="1290638" y="3471863"/>
            <a:ext cx="1676400" cy="9144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439" name="Line 71"/>
          <p:cNvSpPr>
            <a:spLocks noChangeShapeType="1"/>
          </p:cNvSpPr>
          <p:nvPr/>
        </p:nvSpPr>
        <p:spPr bwMode="auto">
          <a:xfrm flipV="1">
            <a:off x="1447800" y="3505200"/>
            <a:ext cx="3048000" cy="8382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440" name="Line 72"/>
          <p:cNvSpPr>
            <a:spLocks noChangeShapeType="1"/>
          </p:cNvSpPr>
          <p:nvPr/>
        </p:nvSpPr>
        <p:spPr bwMode="auto">
          <a:xfrm flipV="1">
            <a:off x="7620000" y="3505200"/>
            <a:ext cx="0" cy="83820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441" name="Line 73"/>
          <p:cNvSpPr>
            <a:spLocks noChangeShapeType="1"/>
          </p:cNvSpPr>
          <p:nvPr/>
        </p:nvSpPr>
        <p:spPr bwMode="auto">
          <a:xfrm flipH="1">
            <a:off x="2357438" y="5153025"/>
            <a:ext cx="2133600" cy="7620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442" name="Line 74"/>
          <p:cNvSpPr>
            <a:spLocks noChangeShapeType="1"/>
          </p:cNvSpPr>
          <p:nvPr/>
        </p:nvSpPr>
        <p:spPr bwMode="auto">
          <a:xfrm>
            <a:off x="6019800" y="5138738"/>
            <a:ext cx="990600" cy="76200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5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2000"/>
                                        <p:tgtEl>
                                          <p:spTgt spid="5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2000"/>
                                        <p:tgtEl>
                                          <p:spTgt spid="5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5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2000"/>
                                        <p:tgtEl>
                                          <p:spTgt spid="5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8438" grpId="0" animBg="1"/>
      <p:bldP spid="58439" grpId="0" animBg="1"/>
      <p:bldP spid="58440" grpId="0" animBg="1"/>
      <p:bldP spid="58441" grpId="0" animBg="1"/>
      <p:bldP spid="584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2590800" y="1104900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Luyện tập chung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28600" y="1879600"/>
            <a:ext cx="762000" cy="598488"/>
            <a:chOff x="336" y="2112"/>
            <a:chExt cx="480" cy="377"/>
          </a:xfrm>
        </p:grpSpPr>
        <p:grpSp>
          <p:nvGrpSpPr>
            <p:cNvPr id="6155" name="Group 14"/>
            <p:cNvGrpSpPr>
              <a:grpSpLocks/>
            </p:cNvGrpSpPr>
            <p:nvPr/>
          </p:nvGrpSpPr>
          <p:grpSpPr bwMode="auto">
            <a:xfrm>
              <a:off x="336" y="2113"/>
              <a:ext cx="480" cy="376"/>
              <a:chOff x="999" y="3120"/>
              <a:chExt cx="768" cy="915"/>
            </a:xfrm>
          </p:grpSpPr>
          <p:sp>
            <p:nvSpPr>
              <p:cNvPr id="6157" name="AutoShape 15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rgbClr val="6699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360" name="Freeform 16"/>
              <p:cNvSpPr>
                <a:spLocks/>
              </p:cNvSpPr>
              <p:nvPr/>
            </p:nvSpPr>
            <p:spPr bwMode="gray">
              <a:xfrm>
                <a:off x="1047" y="3169"/>
                <a:ext cx="382" cy="372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7361" name="Text Box 17"/>
              <p:cNvSpPr txBox="1">
                <a:spLocks noChangeArrowheads="1"/>
              </p:cNvSpPr>
              <p:nvPr/>
            </p:nvSpPr>
            <p:spPr bwMode="gray">
              <a:xfrm>
                <a:off x="1282" y="3327"/>
                <a:ext cx="186" cy="70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sz="24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6156" name="Text Box 18"/>
            <p:cNvSpPr txBox="1">
              <a:spLocks noChangeArrowheads="1"/>
            </p:cNvSpPr>
            <p:nvPr/>
          </p:nvSpPr>
          <p:spPr bwMode="auto">
            <a:xfrm>
              <a:off x="480" y="2112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990033"/>
                  </a:solidFill>
                </a:rPr>
                <a:t>5</a:t>
              </a:r>
            </a:p>
          </p:txBody>
        </p:sp>
      </p:grp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1066800" y="1803400"/>
            <a:ext cx="792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Người ta xếp 800 cái bánh vào các hộp, mỗi hộp có 4 cái. Sau đó xếp các hộp vào thùng, mỗi thùng 5 hộp. Hỏi có bao nhiêu thùng bánh? </a:t>
            </a:r>
          </a:p>
        </p:txBody>
      </p:sp>
      <p:sp>
        <p:nvSpPr>
          <p:cNvPr id="57364" name="AutoShape 20"/>
          <p:cNvSpPr>
            <a:spLocks noChangeArrowheads="1"/>
          </p:cNvSpPr>
          <p:nvPr/>
        </p:nvSpPr>
        <p:spPr bwMode="gray">
          <a:xfrm>
            <a:off x="152400" y="3429000"/>
            <a:ext cx="4267200" cy="2438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EEEEEE"/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endParaRPr lang="en-US" sz="2000" b="1" i="1">
              <a:solidFill>
                <a:srgbClr val="800000"/>
              </a:solidFill>
            </a:endParaRPr>
          </a:p>
          <a:p>
            <a:pPr algn="ctr"/>
            <a:r>
              <a:rPr lang="en-US" sz="2000" b="1" i="1">
                <a:solidFill>
                  <a:srgbClr val="800000"/>
                </a:solidFill>
              </a:rPr>
              <a:t>Bài giải:</a:t>
            </a:r>
          </a:p>
          <a:p>
            <a:pPr algn="ctr"/>
            <a:r>
              <a:rPr lang="en-US" sz="2000" b="1">
                <a:solidFill>
                  <a:srgbClr val="800000"/>
                </a:solidFill>
              </a:rPr>
              <a:t>Số hộp bánh có là:</a:t>
            </a:r>
          </a:p>
          <a:p>
            <a:pPr algn="ctr"/>
            <a:r>
              <a:rPr lang="en-US" sz="2000" b="1">
                <a:solidFill>
                  <a:srgbClr val="800000"/>
                </a:solidFill>
              </a:rPr>
              <a:t>800 : 4 = 200 (hộp)</a:t>
            </a:r>
          </a:p>
          <a:p>
            <a:pPr algn="ctr"/>
            <a:r>
              <a:rPr lang="en-US" sz="2000" b="1">
                <a:solidFill>
                  <a:srgbClr val="800000"/>
                </a:solidFill>
              </a:rPr>
              <a:t>Số thùng bánh có là:</a:t>
            </a:r>
          </a:p>
          <a:p>
            <a:pPr algn="ctr"/>
            <a:r>
              <a:rPr lang="en-US" sz="2000" b="1">
                <a:solidFill>
                  <a:srgbClr val="800000"/>
                </a:solidFill>
              </a:rPr>
              <a:t>200 : 5 = 40 (thùng)</a:t>
            </a:r>
          </a:p>
          <a:p>
            <a:pPr algn="ctr"/>
            <a:r>
              <a:rPr lang="en-US" sz="2000" b="1">
                <a:solidFill>
                  <a:srgbClr val="800000"/>
                </a:solidFill>
              </a:rPr>
              <a:t>             Đáp số: 40 thùng bánh</a:t>
            </a:r>
          </a:p>
          <a:p>
            <a:pPr algn="ctr"/>
            <a:endParaRPr lang="en-US" sz="2000" b="1">
              <a:solidFill>
                <a:srgbClr val="800000"/>
              </a:solidFill>
            </a:endParaRP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304800" y="35052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Cách 1: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648200" y="3505200"/>
            <a:ext cx="4267200" cy="2438400"/>
            <a:chOff x="2928" y="2208"/>
            <a:chExt cx="2688" cy="1536"/>
          </a:xfrm>
        </p:grpSpPr>
        <p:sp>
          <p:nvSpPr>
            <p:cNvPr id="6154" name="AutoShape 21"/>
            <p:cNvSpPr>
              <a:spLocks noChangeArrowheads="1"/>
            </p:cNvSpPr>
            <p:nvPr/>
          </p:nvSpPr>
          <p:spPr bwMode="gray">
            <a:xfrm>
              <a:off x="2928" y="2208"/>
              <a:ext cx="2688" cy="1536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342900" indent="-342900" algn="ctr"/>
              <a:r>
                <a:rPr lang="en-US" sz="2000" b="1" i="1">
                  <a:solidFill>
                    <a:srgbClr val="800000"/>
                  </a:solidFill>
                </a:rPr>
                <a:t>Bài giải:</a:t>
              </a:r>
            </a:p>
            <a:p>
              <a:pPr marL="342900" indent="-342900" algn="ctr"/>
              <a:r>
                <a:rPr lang="en-US" sz="2000" b="1">
                  <a:solidFill>
                    <a:srgbClr val="800000"/>
                  </a:solidFill>
                </a:rPr>
                <a:t>Số cái bánh mỗi thùng có là:</a:t>
              </a:r>
            </a:p>
            <a:p>
              <a:pPr marL="342900" indent="-342900" algn="ctr"/>
              <a:r>
                <a:rPr lang="en-US" sz="2000" b="1">
                  <a:solidFill>
                    <a:srgbClr val="800000"/>
                  </a:solidFill>
                </a:rPr>
                <a:t>4    5 = 20 (cái)</a:t>
              </a:r>
            </a:p>
            <a:p>
              <a:pPr marL="342900" indent="-342900" algn="ctr"/>
              <a:r>
                <a:rPr lang="en-US" sz="2000" b="1">
                  <a:solidFill>
                    <a:srgbClr val="800000"/>
                  </a:solidFill>
                </a:rPr>
                <a:t>Số thùng bánh có là:</a:t>
              </a:r>
            </a:p>
            <a:p>
              <a:pPr marL="342900" indent="-342900" algn="ctr"/>
              <a:r>
                <a:rPr lang="en-US" sz="2000" b="1">
                  <a:solidFill>
                    <a:srgbClr val="800000"/>
                  </a:solidFill>
                </a:rPr>
                <a:t>800 : 20 = 40 (thùng)</a:t>
              </a:r>
            </a:p>
            <a:p>
              <a:pPr marL="342900" indent="-342900" algn="ctr"/>
              <a:r>
                <a:rPr lang="en-US" sz="2000" b="1">
                  <a:solidFill>
                    <a:srgbClr val="800000"/>
                  </a:solidFill>
                </a:rPr>
                <a:t>               Đáp số: 40 thùng bánh</a:t>
              </a:r>
            </a:p>
          </p:txBody>
        </p:sp>
        <p:sp>
          <p:nvSpPr>
            <p:cNvPr id="3" name="Text Box 24"/>
            <p:cNvSpPr txBox="1">
              <a:spLocks noChangeArrowheads="1"/>
            </p:cNvSpPr>
            <p:nvPr/>
          </p:nvSpPr>
          <p:spPr bwMode="auto">
            <a:xfrm>
              <a:off x="3762" y="2640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b="1">
                  <a:solidFill>
                    <a:srgbClr val="990033"/>
                  </a:solidFill>
                  <a:sym typeface="Symbol" pitchFamily="18" charset="2"/>
                </a:rPr>
                <a:t></a:t>
              </a:r>
              <a:r>
                <a:rPr lang="en-US" sz="2000" b="1">
                  <a:solidFill>
                    <a:srgbClr val="000000"/>
                  </a:solidFill>
                  <a:sym typeface="Symbol" pitchFamily="18" charset="2"/>
                </a:rPr>
                <a:t> </a:t>
              </a:r>
              <a:r>
                <a:rPr lang="en-US" sz="2800" b="1">
                  <a:solidFill>
                    <a:srgbClr val="000000"/>
                  </a:solidFill>
                  <a:sym typeface="Symbol" pitchFamily="18" charset="2"/>
                </a:rPr>
                <a:t> </a:t>
              </a:r>
              <a:r>
                <a:rPr lang="en-US" sz="2800" b="1">
                  <a:sym typeface="Symbol" pitchFamily="18" charset="2"/>
                </a:rPr>
                <a:t> </a:t>
              </a:r>
              <a:r>
                <a:rPr lang="en-US" sz="2400" b="1">
                  <a:sym typeface="Symbol" pitchFamily="18" charset="2"/>
                </a:rPr>
                <a:t>   </a:t>
              </a:r>
            </a:p>
            <a:p>
              <a:endParaRPr lang="en-US" sz="2400" b="1"/>
            </a:p>
          </p:txBody>
        </p:sp>
      </p:grpSp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4800600" y="35814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Cách 2: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73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3" grpId="0"/>
      <p:bldP spid="57364" grpId="0" animBg="1"/>
      <p:bldP spid="57366" grpId="0"/>
      <p:bldP spid="573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2590800" y="11049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800000"/>
                </a:solidFill>
              </a:rPr>
              <a:t>Luyện tập chung</a:t>
            </a:r>
          </a:p>
        </p:txBody>
      </p:sp>
      <p:sp>
        <p:nvSpPr>
          <p:cNvPr id="7171" name="Line 19"/>
          <p:cNvSpPr>
            <a:spLocks noChangeShapeType="1"/>
          </p:cNvSpPr>
          <p:nvPr/>
        </p:nvSpPr>
        <p:spPr bwMode="auto">
          <a:xfrm>
            <a:off x="2209800" y="3048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172" name="Picture 21" descr="[wallco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05200"/>
            <a:ext cx="914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042TGp">
  <a:themeElements>
    <a:clrScheme name="F042TGp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F042TG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042TGp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3169</TotalTime>
  <Words>320</Words>
  <Application>Microsoft Office PowerPoint</Application>
  <PresentationFormat>On-screen Show (4:3)</PresentationFormat>
  <Paragraphs>80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Wingdings</vt:lpstr>
      <vt:lpstr>Calibri</vt:lpstr>
      <vt:lpstr>Symbol</vt:lpstr>
      <vt:lpstr>Times New Roman</vt:lpstr>
      <vt:lpstr>F042TGp</vt:lpstr>
      <vt:lpstr>Slide 1</vt:lpstr>
      <vt:lpstr>Slide 2</vt:lpstr>
      <vt:lpstr>Slide 3</vt:lpstr>
      <vt:lpstr>Slide 4</vt:lpstr>
      <vt:lpstr>Slide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45</cp:revision>
  <dcterms:created xsi:type="dcterms:W3CDTF">2009-03-04T06:00:53Z</dcterms:created>
  <dcterms:modified xsi:type="dcterms:W3CDTF">2016-06-29T10:28:29Z</dcterms:modified>
</cp:coreProperties>
</file>