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3300"/>
    <a:srgbClr val="EEE91F"/>
    <a:srgbClr val="FF9933"/>
    <a:srgbClr val="51B0B7"/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7CB0C7-0C6C-4238-AB05-91DF6A06BC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D1EFC0-7E55-417C-8C35-59260BAB87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9206BA-75B6-46B2-BFCB-257BF6D9DB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C4DC3A-F8DD-469B-A154-F6FF7BDE36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8C3696-EA03-49E4-B38A-B9E1671F17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156DAA-96FE-438F-A41B-28F1923D06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995CF5-28DB-44B0-8FF0-3BF18EA1B4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E616C7-14AE-4939-ADA2-7082D8BD0B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15E848-0E89-4B36-8520-91D2CE65A6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27188-9B4F-4031-88B5-6482566AA8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7871FC-9DE5-47C7-8D20-77EEE72360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94E43B-E1C2-4930-9350-54CA042C98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FF283F65-7501-4284-A1AF-3A702BA9F38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2.wav"/><Relationship Id="rId7" Type="http://schemas.openxmlformats.org/officeDocument/2006/relationships/image" Target="../media/image3.gif"/><Relationship Id="rId12" Type="http://schemas.openxmlformats.org/officeDocument/2006/relationships/image" Target="../media/image8.jpeg"/><Relationship Id="rId2" Type="http://schemas.openxmlformats.org/officeDocument/2006/relationships/slideLayout" Target="../slideLayouts/slideLayout12.xml"/><Relationship Id="rId1" Type="http://schemas.openxmlformats.org/officeDocument/2006/relationships/audio" Target="../media/audio1.wav"/><Relationship Id="rId6" Type="http://schemas.openxmlformats.org/officeDocument/2006/relationships/image" Target="../media/image1.jpeg"/><Relationship Id="rId11" Type="http://schemas.openxmlformats.org/officeDocument/2006/relationships/image" Target="../media/image7.gif"/><Relationship Id="rId5" Type="http://schemas.openxmlformats.org/officeDocument/2006/relationships/audio" Target="../media/audio4.wav"/><Relationship Id="rId10" Type="http://schemas.openxmlformats.org/officeDocument/2006/relationships/image" Target="../media/image6.gif"/><Relationship Id="rId4" Type="http://schemas.openxmlformats.org/officeDocument/2006/relationships/audio" Target="../media/audio3.wav"/><Relationship Id="rId9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11" descr="White marble"/>
          <p:cNvSpPr>
            <a:spLocks noChangeArrowheads="1" noChangeShapeType="1" noTextEdit="1"/>
          </p:cNvSpPr>
          <p:nvPr/>
        </p:nvSpPr>
        <p:spPr bwMode="auto">
          <a:xfrm>
            <a:off x="3200400" y="1066800"/>
            <a:ext cx="3505200" cy="914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2800" b="1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Luyện tập chung 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685800" y="2362200"/>
            <a:ext cx="403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charset="0"/>
              </a:rPr>
              <a:t>Bài tập 1:</a:t>
            </a:r>
            <a:r>
              <a:rPr lang="en-US" sz="2800" b="1">
                <a:latin typeface="Arial" charset="0"/>
              </a:rPr>
              <a:t> Tính nhẩm :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0" y="2971800"/>
            <a:ext cx="1752600" cy="244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9 x 5 =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3 x 8 =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6 x 4 =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2 x 8 =</a:t>
            </a: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1828800" y="2971800"/>
            <a:ext cx="1905000" cy="244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63 : 7 =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40 : 5 =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45 : 9 =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81 : 9 =</a:t>
            </a: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3581400" y="2971800"/>
            <a:ext cx="1828800" cy="244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8 x 8 =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5 x 5 =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7 x 7 =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9 x 9 =</a:t>
            </a: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5410200" y="2971800"/>
            <a:ext cx="1600200" cy="244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5 x 7 =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7 x 5 =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35 : 5 =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35 : 7 =</a:t>
            </a: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7162800" y="2971800"/>
            <a:ext cx="1524000" cy="244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8 x 7 =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7 x 8 = 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56 : 8 =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56 : 7 =</a:t>
            </a:r>
          </a:p>
        </p:txBody>
      </p:sp>
      <p:sp>
        <p:nvSpPr>
          <p:cNvPr id="3081" name="Text Box 21"/>
          <p:cNvSpPr txBox="1">
            <a:spLocks noChangeArrowheads="1"/>
          </p:cNvSpPr>
          <p:nvPr/>
        </p:nvSpPr>
        <p:spPr bwMode="auto">
          <a:xfrm>
            <a:off x="1524000" y="31242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1066800" y="42672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charset="0"/>
              </a:rPr>
              <a:t>24</a:t>
            </a: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1066800" y="48768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charset="0"/>
              </a:rPr>
              <a:t>16</a:t>
            </a: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1066800" y="29718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charset="0"/>
              </a:rPr>
              <a:t>45</a:t>
            </a:r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1066800" y="35814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charset="0"/>
              </a:rPr>
              <a:t>24</a:t>
            </a:r>
          </a:p>
        </p:txBody>
      </p:sp>
      <p:sp>
        <p:nvSpPr>
          <p:cNvPr id="2076" name="Text Box 28"/>
          <p:cNvSpPr txBox="1">
            <a:spLocks noChangeArrowheads="1"/>
          </p:cNvSpPr>
          <p:nvPr/>
        </p:nvSpPr>
        <p:spPr bwMode="auto">
          <a:xfrm>
            <a:off x="3063875" y="2971800"/>
            <a:ext cx="473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3300"/>
                </a:solidFill>
                <a:latin typeface="Arial" charset="0"/>
              </a:rPr>
              <a:t>9</a:t>
            </a:r>
          </a:p>
        </p:txBody>
      </p:sp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3063875" y="3581400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charset="0"/>
              </a:rPr>
              <a:t>8</a:t>
            </a:r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3063875" y="4267200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charset="0"/>
              </a:rPr>
              <a:t>5</a:t>
            </a:r>
          </a:p>
        </p:txBody>
      </p:sp>
      <p:sp>
        <p:nvSpPr>
          <p:cNvPr id="2101" name="Text Box 53"/>
          <p:cNvSpPr txBox="1">
            <a:spLocks noChangeArrowheads="1"/>
          </p:cNvSpPr>
          <p:nvPr/>
        </p:nvSpPr>
        <p:spPr bwMode="auto">
          <a:xfrm>
            <a:off x="3048000" y="4876800"/>
            <a:ext cx="385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3300"/>
                </a:solidFill>
                <a:latin typeface="Arial" charset="0"/>
              </a:rPr>
              <a:t>9</a:t>
            </a:r>
          </a:p>
        </p:txBody>
      </p:sp>
      <p:sp>
        <p:nvSpPr>
          <p:cNvPr id="2102" name="Text Box 54"/>
          <p:cNvSpPr txBox="1">
            <a:spLocks noChangeArrowheads="1"/>
          </p:cNvSpPr>
          <p:nvPr/>
        </p:nvSpPr>
        <p:spPr bwMode="auto">
          <a:xfrm>
            <a:off x="4724400" y="29718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charset="0"/>
              </a:rPr>
              <a:t>64</a:t>
            </a:r>
          </a:p>
        </p:txBody>
      </p:sp>
      <p:sp>
        <p:nvSpPr>
          <p:cNvPr id="2103" name="Text Box 55"/>
          <p:cNvSpPr txBox="1">
            <a:spLocks noChangeArrowheads="1"/>
          </p:cNvSpPr>
          <p:nvPr/>
        </p:nvSpPr>
        <p:spPr bwMode="auto">
          <a:xfrm>
            <a:off x="4724400" y="35814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charset="0"/>
              </a:rPr>
              <a:t>25</a:t>
            </a:r>
          </a:p>
        </p:txBody>
      </p:sp>
      <p:sp>
        <p:nvSpPr>
          <p:cNvPr id="3092" name="Text Box 56"/>
          <p:cNvSpPr txBox="1">
            <a:spLocks noChangeArrowheads="1"/>
          </p:cNvSpPr>
          <p:nvPr/>
        </p:nvSpPr>
        <p:spPr bwMode="auto">
          <a:xfrm>
            <a:off x="4800600" y="4267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2105" name="Text Box 57"/>
          <p:cNvSpPr txBox="1">
            <a:spLocks noChangeArrowheads="1"/>
          </p:cNvSpPr>
          <p:nvPr/>
        </p:nvSpPr>
        <p:spPr bwMode="auto">
          <a:xfrm>
            <a:off x="4724400" y="426720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charset="0"/>
              </a:rPr>
              <a:t>49</a:t>
            </a:r>
          </a:p>
        </p:txBody>
      </p:sp>
      <p:sp>
        <p:nvSpPr>
          <p:cNvPr id="2106" name="Text Box 58"/>
          <p:cNvSpPr txBox="1">
            <a:spLocks noChangeArrowheads="1"/>
          </p:cNvSpPr>
          <p:nvPr/>
        </p:nvSpPr>
        <p:spPr bwMode="auto">
          <a:xfrm>
            <a:off x="4724400" y="487680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charset="0"/>
              </a:rPr>
              <a:t>81</a:t>
            </a:r>
          </a:p>
        </p:txBody>
      </p:sp>
      <p:sp>
        <p:nvSpPr>
          <p:cNvPr id="2107" name="Text Box 59"/>
          <p:cNvSpPr txBox="1">
            <a:spLocks noChangeArrowheads="1"/>
          </p:cNvSpPr>
          <p:nvPr/>
        </p:nvSpPr>
        <p:spPr bwMode="auto">
          <a:xfrm>
            <a:off x="6477000" y="29718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charset="0"/>
              </a:rPr>
              <a:t>35</a:t>
            </a:r>
          </a:p>
        </p:txBody>
      </p:sp>
      <p:sp>
        <p:nvSpPr>
          <p:cNvPr id="2108" name="Text Box 60"/>
          <p:cNvSpPr txBox="1">
            <a:spLocks noChangeArrowheads="1"/>
          </p:cNvSpPr>
          <p:nvPr/>
        </p:nvSpPr>
        <p:spPr bwMode="auto">
          <a:xfrm>
            <a:off x="6477000" y="35814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charset="0"/>
              </a:rPr>
              <a:t>35</a:t>
            </a:r>
          </a:p>
        </p:txBody>
      </p:sp>
      <p:sp>
        <p:nvSpPr>
          <p:cNvPr id="2109" name="Text Box 61"/>
          <p:cNvSpPr txBox="1">
            <a:spLocks noChangeArrowheads="1"/>
          </p:cNvSpPr>
          <p:nvPr/>
        </p:nvSpPr>
        <p:spPr bwMode="auto">
          <a:xfrm>
            <a:off x="6705600" y="42672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charset="0"/>
              </a:rPr>
              <a:t>7</a:t>
            </a:r>
          </a:p>
        </p:txBody>
      </p:sp>
      <p:sp>
        <p:nvSpPr>
          <p:cNvPr id="2140" name="Text Box 92"/>
          <p:cNvSpPr txBox="1">
            <a:spLocks noChangeArrowheads="1"/>
          </p:cNvSpPr>
          <p:nvPr/>
        </p:nvSpPr>
        <p:spPr bwMode="auto">
          <a:xfrm>
            <a:off x="6705600" y="4876800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charset="0"/>
              </a:rPr>
              <a:t>5</a:t>
            </a:r>
          </a:p>
        </p:txBody>
      </p:sp>
      <p:sp>
        <p:nvSpPr>
          <p:cNvPr id="2141" name="Text Box 93"/>
          <p:cNvSpPr txBox="1">
            <a:spLocks noChangeArrowheads="1"/>
          </p:cNvSpPr>
          <p:nvPr/>
        </p:nvSpPr>
        <p:spPr bwMode="auto">
          <a:xfrm>
            <a:off x="8305800" y="29718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charset="0"/>
              </a:rPr>
              <a:t>56</a:t>
            </a:r>
          </a:p>
        </p:txBody>
      </p:sp>
      <p:sp>
        <p:nvSpPr>
          <p:cNvPr id="2179" name="Text Box 131"/>
          <p:cNvSpPr txBox="1">
            <a:spLocks noChangeArrowheads="1"/>
          </p:cNvSpPr>
          <p:nvPr/>
        </p:nvSpPr>
        <p:spPr bwMode="auto">
          <a:xfrm>
            <a:off x="8305800" y="35814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charset="0"/>
              </a:rPr>
              <a:t>56</a:t>
            </a:r>
          </a:p>
        </p:txBody>
      </p:sp>
      <p:sp>
        <p:nvSpPr>
          <p:cNvPr id="2180" name="Text Box 132"/>
          <p:cNvSpPr txBox="1">
            <a:spLocks noChangeArrowheads="1"/>
          </p:cNvSpPr>
          <p:nvPr/>
        </p:nvSpPr>
        <p:spPr bwMode="auto">
          <a:xfrm>
            <a:off x="8458200" y="4267200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charset="0"/>
              </a:rPr>
              <a:t>7</a:t>
            </a:r>
          </a:p>
        </p:txBody>
      </p:sp>
      <p:sp>
        <p:nvSpPr>
          <p:cNvPr id="2181" name="Text Box 133"/>
          <p:cNvSpPr txBox="1">
            <a:spLocks noChangeArrowheads="1"/>
          </p:cNvSpPr>
          <p:nvPr/>
        </p:nvSpPr>
        <p:spPr bwMode="auto">
          <a:xfrm>
            <a:off x="8458200" y="48768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charset="0"/>
              </a:rPr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2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2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2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2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2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2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2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2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2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2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2" grpId="0"/>
      <p:bldP spid="2063" grpId="0"/>
      <p:bldP spid="2064" grpId="0"/>
      <p:bldP spid="2065" grpId="0"/>
      <p:bldP spid="2066" grpId="0"/>
      <p:bldP spid="2068" grpId="0"/>
      <p:bldP spid="2072" grpId="0"/>
      <p:bldP spid="2073" grpId="0"/>
      <p:bldP spid="2074" grpId="0"/>
      <p:bldP spid="2075" grpId="0"/>
      <p:bldP spid="2076" grpId="0"/>
      <p:bldP spid="2077" grpId="0"/>
      <p:bldP spid="2078" grpId="0"/>
      <p:bldP spid="2101" grpId="0"/>
      <p:bldP spid="2102" grpId="0"/>
      <p:bldP spid="2103" grpId="0"/>
      <p:bldP spid="2105" grpId="0"/>
      <p:bldP spid="2106" grpId="0"/>
      <p:bldP spid="2107" grpId="0"/>
      <p:bldP spid="2108" grpId="0"/>
      <p:bldP spid="2109" grpId="0"/>
      <p:bldP spid="2140" grpId="0"/>
      <p:bldP spid="2141" grpId="0"/>
      <p:bldP spid="2179" grpId="0"/>
      <p:bldP spid="2180" grpId="0"/>
      <p:bldP spid="218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6" descr="White marble"/>
          <p:cNvSpPr>
            <a:spLocks noChangeArrowheads="1" noChangeShapeType="1" noTextEdit="1"/>
          </p:cNvSpPr>
          <p:nvPr/>
        </p:nvSpPr>
        <p:spPr bwMode="auto">
          <a:xfrm>
            <a:off x="3200400" y="1066800"/>
            <a:ext cx="3505200" cy="914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2800" b="1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Luyện tập chung </a:t>
            </a:r>
          </a:p>
        </p:txBody>
      </p:sp>
      <p:sp>
        <p:nvSpPr>
          <p:cNvPr id="4099" name="Text Box 9"/>
          <p:cNvSpPr txBox="1">
            <a:spLocks noChangeArrowheads="1"/>
          </p:cNvSpPr>
          <p:nvPr/>
        </p:nvSpPr>
        <p:spPr bwMode="auto">
          <a:xfrm>
            <a:off x="685800" y="2362200"/>
            <a:ext cx="289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charset="0"/>
              </a:rPr>
              <a:t>Bài tập 2: </a:t>
            </a:r>
            <a:r>
              <a:rPr lang="en-US" sz="2800" b="1">
                <a:latin typeface="Arial" charset="0"/>
              </a:rPr>
              <a:t>Tính :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609600" y="2895600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   a)    47</a:t>
            </a:r>
          </a:p>
        </p:txBody>
      </p:sp>
      <p:sp>
        <p:nvSpPr>
          <p:cNvPr id="4101" name="Text Box 15"/>
          <p:cNvSpPr txBox="1">
            <a:spLocks noChangeArrowheads="1"/>
          </p:cNvSpPr>
          <p:nvPr/>
        </p:nvSpPr>
        <p:spPr bwMode="auto">
          <a:xfrm>
            <a:off x="1393825" y="35734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                </a:t>
            </a:r>
          </a:p>
        </p:txBody>
      </p:sp>
      <p:sp>
        <p:nvSpPr>
          <p:cNvPr id="4102" name="Text Box 16"/>
          <p:cNvSpPr txBox="1">
            <a:spLocks noChangeArrowheads="1"/>
          </p:cNvSpPr>
          <p:nvPr/>
        </p:nvSpPr>
        <p:spPr bwMode="auto">
          <a:xfrm>
            <a:off x="1165225" y="3802063"/>
            <a:ext cx="184150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1447800" y="335280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Arial" charset="0"/>
              </a:rPr>
              <a:t>   5</a:t>
            </a:r>
          </a:p>
        </p:txBody>
      </p:sp>
      <p:sp>
        <p:nvSpPr>
          <p:cNvPr id="4104" name="Text Box 24"/>
          <p:cNvSpPr txBox="1">
            <a:spLocks noChangeArrowheads="1"/>
          </p:cNvSpPr>
          <p:nvPr/>
        </p:nvSpPr>
        <p:spPr bwMode="auto">
          <a:xfrm>
            <a:off x="1317625" y="40306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6169" name="Line 25"/>
          <p:cNvSpPr>
            <a:spLocks noChangeShapeType="1"/>
          </p:cNvSpPr>
          <p:nvPr/>
        </p:nvSpPr>
        <p:spPr bwMode="auto">
          <a:xfrm>
            <a:off x="1295400" y="3810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1295400" y="32004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x</a:t>
            </a:r>
          </a:p>
        </p:txBody>
      </p:sp>
      <p:sp>
        <p:nvSpPr>
          <p:cNvPr id="6178" name="Text Box 34"/>
          <p:cNvSpPr txBox="1">
            <a:spLocks noChangeArrowheads="1"/>
          </p:cNvSpPr>
          <p:nvPr/>
        </p:nvSpPr>
        <p:spPr bwMode="auto">
          <a:xfrm>
            <a:off x="2895600" y="28956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281</a:t>
            </a:r>
          </a:p>
        </p:txBody>
      </p:sp>
      <p:sp>
        <p:nvSpPr>
          <p:cNvPr id="6179" name="Text Box 35"/>
          <p:cNvSpPr txBox="1">
            <a:spLocks noChangeArrowheads="1"/>
          </p:cNvSpPr>
          <p:nvPr/>
        </p:nvSpPr>
        <p:spPr bwMode="auto">
          <a:xfrm>
            <a:off x="3048000" y="33528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   </a:t>
            </a:r>
            <a:r>
              <a:rPr lang="en-US" sz="2800" b="1">
                <a:latin typeface="Arial" charset="0"/>
              </a:rPr>
              <a:t>3</a:t>
            </a:r>
          </a:p>
        </p:txBody>
      </p:sp>
      <p:sp>
        <p:nvSpPr>
          <p:cNvPr id="6183" name="Line 39"/>
          <p:cNvSpPr>
            <a:spLocks noChangeShapeType="1"/>
          </p:cNvSpPr>
          <p:nvPr/>
        </p:nvSpPr>
        <p:spPr bwMode="auto">
          <a:xfrm flipV="1">
            <a:off x="2743200" y="3810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84" name="Text Box 40"/>
          <p:cNvSpPr txBox="1">
            <a:spLocks noChangeArrowheads="1"/>
          </p:cNvSpPr>
          <p:nvPr/>
        </p:nvSpPr>
        <p:spPr bwMode="auto">
          <a:xfrm>
            <a:off x="2743200" y="3200400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x</a:t>
            </a:r>
          </a:p>
        </p:txBody>
      </p:sp>
      <p:sp>
        <p:nvSpPr>
          <p:cNvPr id="6185" name="Text Box 41"/>
          <p:cNvSpPr txBox="1">
            <a:spLocks noChangeArrowheads="1"/>
          </p:cNvSpPr>
          <p:nvPr/>
        </p:nvSpPr>
        <p:spPr bwMode="auto">
          <a:xfrm>
            <a:off x="4648200" y="2819400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108</a:t>
            </a:r>
          </a:p>
        </p:txBody>
      </p:sp>
      <p:sp>
        <p:nvSpPr>
          <p:cNvPr id="6186" name="Text Box 42"/>
          <p:cNvSpPr txBox="1">
            <a:spLocks noChangeArrowheads="1"/>
          </p:cNvSpPr>
          <p:nvPr/>
        </p:nvSpPr>
        <p:spPr bwMode="auto">
          <a:xfrm>
            <a:off x="5029200" y="3276600"/>
            <a:ext cx="385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Arial" charset="0"/>
              </a:rPr>
              <a:t>8</a:t>
            </a:r>
          </a:p>
        </p:txBody>
      </p:sp>
      <p:sp>
        <p:nvSpPr>
          <p:cNvPr id="6187" name="Line 43"/>
          <p:cNvSpPr>
            <a:spLocks noChangeShapeType="1"/>
          </p:cNvSpPr>
          <p:nvPr/>
        </p:nvSpPr>
        <p:spPr bwMode="auto">
          <a:xfrm>
            <a:off x="4495800" y="3733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4495800" y="31242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x</a:t>
            </a: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1143000" y="3810000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  </a:t>
            </a:r>
            <a:r>
              <a:rPr lang="en-US" sz="2800" b="1">
                <a:solidFill>
                  <a:srgbClr val="FF3300"/>
                </a:solidFill>
                <a:latin typeface="Arial" charset="0"/>
              </a:rPr>
              <a:t>235</a:t>
            </a:r>
          </a:p>
        </p:txBody>
      </p:sp>
      <p:sp>
        <p:nvSpPr>
          <p:cNvPr id="6190" name="Text Box 46"/>
          <p:cNvSpPr txBox="1">
            <a:spLocks noChangeArrowheads="1"/>
          </p:cNvSpPr>
          <p:nvPr/>
        </p:nvSpPr>
        <p:spPr bwMode="auto">
          <a:xfrm>
            <a:off x="2743200" y="3810000"/>
            <a:ext cx="914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  </a:t>
            </a:r>
            <a:r>
              <a:rPr lang="en-US" sz="2800" b="1">
                <a:solidFill>
                  <a:srgbClr val="FF3300"/>
                </a:solidFill>
                <a:latin typeface="Arial" charset="0"/>
              </a:rPr>
              <a:t>843</a:t>
            </a:r>
          </a:p>
        </p:txBody>
      </p:sp>
      <p:sp>
        <p:nvSpPr>
          <p:cNvPr id="6191" name="Text Box 47"/>
          <p:cNvSpPr txBox="1">
            <a:spLocks noChangeArrowheads="1"/>
          </p:cNvSpPr>
          <p:nvPr/>
        </p:nvSpPr>
        <p:spPr bwMode="auto">
          <a:xfrm>
            <a:off x="4419600" y="3733800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   </a:t>
            </a:r>
            <a:r>
              <a:rPr lang="en-US" sz="2800" b="1">
                <a:solidFill>
                  <a:srgbClr val="FF3300"/>
                </a:solidFill>
                <a:latin typeface="Arial" charset="0"/>
              </a:rPr>
              <a:t>864</a:t>
            </a:r>
          </a:p>
        </p:txBody>
      </p:sp>
      <p:sp>
        <p:nvSpPr>
          <p:cNvPr id="6192" name="Text Box 48"/>
          <p:cNvSpPr txBox="1">
            <a:spLocks noChangeArrowheads="1"/>
          </p:cNvSpPr>
          <p:nvPr/>
        </p:nvSpPr>
        <p:spPr bwMode="auto">
          <a:xfrm>
            <a:off x="762000" y="47244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b)</a:t>
            </a:r>
          </a:p>
        </p:txBody>
      </p:sp>
      <p:sp>
        <p:nvSpPr>
          <p:cNvPr id="6193" name="Text Box 49"/>
          <p:cNvSpPr txBox="1">
            <a:spLocks noChangeArrowheads="1"/>
          </p:cNvSpPr>
          <p:nvPr/>
        </p:nvSpPr>
        <p:spPr bwMode="auto">
          <a:xfrm>
            <a:off x="1600200" y="4800600"/>
            <a:ext cx="762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872</a:t>
            </a:r>
          </a:p>
        </p:txBody>
      </p:sp>
      <p:sp>
        <p:nvSpPr>
          <p:cNvPr id="6201" name="Line 57"/>
          <p:cNvSpPr>
            <a:spLocks noChangeShapeType="1"/>
          </p:cNvSpPr>
          <p:nvPr/>
        </p:nvSpPr>
        <p:spPr bwMode="auto">
          <a:xfrm flipH="1">
            <a:off x="2362200" y="4800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02" name="Line 58"/>
          <p:cNvSpPr>
            <a:spLocks noChangeShapeType="1"/>
          </p:cNvSpPr>
          <p:nvPr/>
        </p:nvSpPr>
        <p:spPr bwMode="auto">
          <a:xfrm>
            <a:off x="2362200" y="5257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03" name="Text Box 59"/>
          <p:cNvSpPr txBox="1">
            <a:spLocks noChangeArrowheads="1"/>
          </p:cNvSpPr>
          <p:nvPr/>
        </p:nvSpPr>
        <p:spPr bwMode="auto">
          <a:xfrm>
            <a:off x="2438400" y="48006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  2</a:t>
            </a:r>
          </a:p>
        </p:txBody>
      </p:sp>
      <p:sp>
        <p:nvSpPr>
          <p:cNvPr id="6204" name="Text Box 60"/>
          <p:cNvSpPr txBox="1">
            <a:spLocks noChangeArrowheads="1"/>
          </p:cNvSpPr>
          <p:nvPr/>
        </p:nvSpPr>
        <p:spPr bwMode="auto">
          <a:xfrm>
            <a:off x="3886200" y="47244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261 </a:t>
            </a:r>
          </a:p>
        </p:txBody>
      </p:sp>
      <p:sp>
        <p:nvSpPr>
          <p:cNvPr id="6214" name="Line 70"/>
          <p:cNvSpPr>
            <a:spLocks noChangeShapeType="1"/>
          </p:cNvSpPr>
          <p:nvPr/>
        </p:nvSpPr>
        <p:spPr bwMode="auto">
          <a:xfrm>
            <a:off x="4648200" y="47244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15" name="Line 71"/>
          <p:cNvSpPr>
            <a:spLocks noChangeShapeType="1"/>
          </p:cNvSpPr>
          <p:nvPr/>
        </p:nvSpPr>
        <p:spPr bwMode="auto">
          <a:xfrm>
            <a:off x="4648200" y="5181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21" name="Text Box 77"/>
          <p:cNvSpPr txBox="1">
            <a:spLocks noChangeArrowheads="1"/>
          </p:cNvSpPr>
          <p:nvPr/>
        </p:nvSpPr>
        <p:spPr bwMode="auto">
          <a:xfrm>
            <a:off x="4724400" y="47244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 3</a:t>
            </a:r>
          </a:p>
        </p:txBody>
      </p:sp>
      <p:sp>
        <p:nvSpPr>
          <p:cNvPr id="4127" name="Text Box 84"/>
          <p:cNvSpPr txBox="1">
            <a:spLocks noChangeArrowheads="1"/>
          </p:cNvSpPr>
          <p:nvPr/>
        </p:nvSpPr>
        <p:spPr bwMode="auto">
          <a:xfrm>
            <a:off x="5105400" y="4419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6230" name="Text Box 86"/>
          <p:cNvSpPr txBox="1">
            <a:spLocks noChangeArrowheads="1"/>
          </p:cNvSpPr>
          <p:nvPr/>
        </p:nvSpPr>
        <p:spPr bwMode="auto">
          <a:xfrm>
            <a:off x="6248400" y="47244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945</a:t>
            </a:r>
          </a:p>
        </p:txBody>
      </p:sp>
      <p:sp>
        <p:nvSpPr>
          <p:cNvPr id="6232" name="Line 88"/>
          <p:cNvSpPr>
            <a:spLocks noChangeShapeType="1"/>
          </p:cNvSpPr>
          <p:nvPr/>
        </p:nvSpPr>
        <p:spPr bwMode="auto">
          <a:xfrm>
            <a:off x="7010400" y="4724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36" name="Line 92"/>
          <p:cNvSpPr>
            <a:spLocks noChangeShapeType="1"/>
          </p:cNvSpPr>
          <p:nvPr/>
        </p:nvSpPr>
        <p:spPr bwMode="auto">
          <a:xfrm>
            <a:off x="7010400" y="5181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5" name="Text Box 101"/>
          <p:cNvSpPr txBox="1">
            <a:spLocks noChangeArrowheads="1"/>
          </p:cNvSpPr>
          <p:nvPr/>
        </p:nvSpPr>
        <p:spPr bwMode="auto">
          <a:xfrm>
            <a:off x="7010400" y="4724400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  5</a:t>
            </a:r>
          </a:p>
        </p:txBody>
      </p:sp>
      <p:sp>
        <p:nvSpPr>
          <p:cNvPr id="6246" name="Text Box 102"/>
          <p:cNvSpPr txBox="1">
            <a:spLocks noChangeArrowheads="1"/>
          </p:cNvSpPr>
          <p:nvPr/>
        </p:nvSpPr>
        <p:spPr bwMode="auto">
          <a:xfrm>
            <a:off x="2362200" y="52578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3300"/>
                </a:solidFill>
                <a:latin typeface="Arial" charset="0"/>
              </a:rPr>
              <a:t>4</a:t>
            </a:r>
          </a:p>
        </p:txBody>
      </p:sp>
      <p:sp>
        <p:nvSpPr>
          <p:cNvPr id="6252" name="Text Box 108"/>
          <p:cNvSpPr txBox="1">
            <a:spLocks noChangeArrowheads="1"/>
          </p:cNvSpPr>
          <p:nvPr/>
        </p:nvSpPr>
        <p:spPr bwMode="auto">
          <a:xfrm>
            <a:off x="1447800" y="5181600"/>
            <a:ext cx="457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Arial" charset="0"/>
              </a:rPr>
              <a:t> 0</a:t>
            </a:r>
          </a:p>
        </p:txBody>
      </p:sp>
      <p:sp>
        <p:nvSpPr>
          <p:cNvPr id="4134" name="Text Box 126"/>
          <p:cNvSpPr txBox="1">
            <a:spLocks noChangeArrowheads="1"/>
          </p:cNvSpPr>
          <p:nvPr/>
        </p:nvSpPr>
        <p:spPr bwMode="auto">
          <a:xfrm>
            <a:off x="1524000" y="6096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6271" name="Text Box 127"/>
          <p:cNvSpPr txBox="1">
            <a:spLocks noChangeArrowheads="1"/>
          </p:cNvSpPr>
          <p:nvPr/>
        </p:nvSpPr>
        <p:spPr bwMode="auto">
          <a:xfrm>
            <a:off x="1752600" y="51816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7</a:t>
            </a:r>
          </a:p>
        </p:txBody>
      </p:sp>
      <p:sp>
        <p:nvSpPr>
          <p:cNvPr id="6272" name="Text Box 128"/>
          <p:cNvSpPr txBox="1">
            <a:spLocks noChangeArrowheads="1"/>
          </p:cNvSpPr>
          <p:nvPr/>
        </p:nvSpPr>
        <p:spPr bwMode="auto">
          <a:xfrm>
            <a:off x="2590800" y="52578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charset="0"/>
              </a:rPr>
              <a:t>3</a:t>
            </a:r>
          </a:p>
        </p:txBody>
      </p:sp>
      <p:sp>
        <p:nvSpPr>
          <p:cNvPr id="6273" name="Text Box 129"/>
          <p:cNvSpPr txBox="1">
            <a:spLocks noChangeArrowheads="1"/>
          </p:cNvSpPr>
          <p:nvPr/>
        </p:nvSpPr>
        <p:spPr bwMode="auto">
          <a:xfrm>
            <a:off x="1752600" y="5486400"/>
            <a:ext cx="30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1</a:t>
            </a:r>
          </a:p>
        </p:txBody>
      </p:sp>
      <p:sp>
        <p:nvSpPr>
          <p:cNvPr id="6281" name="Text Box 137"/>
          <p:cNvSpPr txBox="1">
            <a:spLocks noChangeArrowheads="1"/>
          </p:cNvSpPr>
          <p:nvPr/>
        </p:nvSpPr>
        <p:spPr bwMode="auto">
          <a:xfrm>
            <a:off x="1981200" y="5486400"/>
            <a:ext cx="22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2</a:t>
            </a:r>
          </a:p>
        </p:txBody>
      </p:sp>
      <p:sp>
        <p:nvSpPr>
          <p:cNvPr id="6282" name="Text Box 138"/>
          <p:cNvSpPr txBox="1">
            <a:spLocks noChangeArrowheads="1"/>
          </p:cNvSpPr>
          <p:nvPr/>
        </p:nvSpPr>
        <p:spPr bwMode="auto">
          <a:xfrm>
            <a:off x="2819400" y="5257800"/>
            <a:ext cx="30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charset="0"/>
              </a:rPr>
              <a:t>6</a:t>
            </a:r>
          </a:p>
        </p:txBody>
      </p:sp>
      <p:sp>
        <p:nvSpPr>
          <p:cNvPr id="6283" name="Text Box 139"/>
          <p:cNvSpPr txBox="1">
            <a:spLocks noChangeArrowheads="1"/>
          </p:cNvSpPr>
          <p:nvPr/>
        </p:nvSpPr>
        <p:spPr bwMode="auto">
          <a:xfrm>
            <a:off x="1981200" y="5867400"/>
            <a:ext cx="30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0</a:t>
            </a:r>
          </a:p>
        </p:txBody>
      </p:sp>
      <p:sp>
        <p:nvSpPr>
          <p:cNvPr id="6284" name="Text Box 140"/>
          <p:cNvSpPr txBox="1">
            <a:spLocks noChangeArrowheads="1"/>
          </p:cNvSpPr>
          <p:nvPr/>
        </p:nvSpPr>
        <p:spPr bwMode="auto">
          <a:xfrm>
            <a:off x="4724400" y="5181600"/>
            <a:ext cx="30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charset="0"/>
              </a:rPr>
              <a:t>8</a:t>
            </a:r>
          </a:p>
        </p:txBody>
      </p:sp>
      <p:sp>
        <p:nvSpPr>
          <p:cNvPr id="6285" name="Text Box 141"/>
          <p:cNvSpPr txBox="1">
            <a:spLocks noChangeArrowheads="1"/>
          </p:cNvSpPr>
          <p:nvPr/>
        </p:nvSpPr>
        <p:spPr bwMode="auto">
          <a:xfrm>
            <a:off x="4038600" y="5181600"/>
            <a:ext cx="320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2</a:t>
            </a:r>
          </a:p>
        </p:txBody>
      </p:sp>
      <p:sp>
        <p:nvSpPr>
          <p:cNvPr id="6286" name="Text Box 142"/>
          <p:cNvSpPr txBox="1">
            <a:spLocks noChangeArrowheads="1"/>
          </p:cNvSpPr>
          <p:nvPr/>
        </p:nvSpPr>
        <p:spPr bwMode="auto">
          <a:xfrm>
            <a:off x="4267200" y="5181600"/>
            <a:ext cx="30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1</a:t>
            </a:r>
          </a:p>
        </p:txBody>
      </p:sp>
      <p:sp>
        <p:nvSpPr>
          <p:cNvPr id="6287" name="Text Box 143"/>
          <p:cNvSpPr txBox="1">
            <a:spLocks noChangeArrowheads="1"/>
          </p:cNvSpPr>
          <p:nvPr/>
        </p:nvSpPr>
        <p:spPr bwMode="auto">
          <a:xfrm>
            <a:off x="4953000" y="5181600"/>
            <a:ext cx="30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charset="0"/>
              </a:rPr>
              <a:t>7</a:t>
            </a:r>
          </a:p>
        </p:txBody>
      </p:sp>
      <p:sp>
        <p:nvSpPr>
          <p:cNvPr id="6288" name="Text Box 144"/>
          <p:cNvSpPr txBox="1">
            <a:spLocks noChangeArrowheads="1"/>
          </p:cNvSpPr>
          <p:nvPr/>
        </p:nvSpPr>
        <p:spPr bwMode="auto">
          <a:xfrm>
            <a:off x="4267200" y="5638800"/>
            <a:ext cx="30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0</a:t>
            </a:r>
          </a:p>
        </p:txBody>
      </p:sp>
      <p:sp>
        <p:nvSpPr>
          <p:cNvPr id="6290" name="Rectangle 146"/>
          <p:cNvSpPr>
            <a:spLocks noChangeArrowheads="1"/>
          </p:cNvSpPr>
          <p:nvPr/>
        </p:nvSpPr>
        <p:spPr bwMode="auto">
          <a:xfrm>
            <a:off x="7010400" y="5181600"/>
            <a:ext cx="22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charset="0"/>
              </a:rPr>
              <a:t>1</a:t>
            </a:r>
          </a:p>
        </p:txBody>
      </p:sp>
      <p:sp>
        <p:nvSpPr>
          <p:cNvPr id="6291" name="Text Box 147"/>
          <p:cNvSpPr txBox="1">
            <a:spLocks noChangeArrowheads="1"/>
          </p:cNvSpPr>
          <p:nvPr/>
        </p:nvSpPr>
        <p:spPr bwMode="auto">
          <a:xfrm>
            <a:off x="6172200" y="5105400"/>
            <a:ext cx="30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4</a:t>
            </a:r>
          </a:p>
        </p:txBody>
      </p:sp>
      <p:sp>
        <p:nvSpPr>
          <p:cNvPr id="6292" name="Text Box 148"/>
          <p:cNvSpPr txBox="1">
            <a:spLocks noChangeArrowheads="1"/>
          </p:cNvSpPr>
          <p:nvPr/>
        </p:nvSpPr>
        <p:spPr bwMode="auto">
          <a:xfrm>
            <a:off x="6400800" y="5105400"/>
            <a:ext cx="244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4</a:t>
            </a:r>
          </a:p>
        </p:txBody>
      </p:sp>
      <p:sp>
        <p:nvSpPr>
          <p:cNvPr id="6293" name="Text Box 149"/>
          <p:cNvSpPr txBox="1">
            <a:spLocks noChangeArrowheads="1"/>
          </p:cNvSpPr>
          <p:nvPr/>
        </p:nvSpPr>
        <p:spPr bwMode="auto">
          <a:xfrm>
            <a:off x="7239000" y="5181600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charset="0"/>
              </a:rPr>
              <a:t>8</a:t>
            </a:r>
          </a:p>
        </p:txBody>
      </p:sp>
      <p:sp>
        <p:nvSpPr>
          <p:cNvPr id="6294" name="Text Box 150"/>
          <p:cNvSpPr txBox="1">
            <a:spLocks noChangeArrowheads="1"/>
          </p:cNvSpPr>
          <p:nvPr/>
        </p:nvSpPr>
        <p:spPr bwMode="auto">
          <a:xfrm>
            <a:off x="6400800" y="5486400"/>
            <a:ext cx="30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4</a:t>
            </a:r>
          </a:p>
        </p:txBody>
      </p:sp>
      <p:sp>
        <p:nvSpPr>
          <p:cNvPr id="6295" name="Text Box 151"/>
          <p:cNvSpPr txBox="1">
            <a:spLocks noChangeArrowheads="1"/>
          </p:cNvSpPr>
          <p:nvPr/>
        </p:nvSpPr>
        <p:spPr bwMode="auto">
          <a:xfrm>
            <a:off x="6629400" y="5486400"/>
            <a:ext cx="244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5</a:t>
            </a:r>
          </a:p>
        </p:txBody>
      </p:sp>
      <p:sp>
        <p:nvSpPr>
          <p:cNvPr id="6296" name="Text Box 152"/>
          <p:cNvSpPr txBox="1">
            <a:spLocks noChangeArrowheads="1"/>
          </p:cNvSpPr>
          <p:nvPr/>
        </p:nvSpPr>
        <p:spPr bwMode="auto">
          <a:xfrm>
            <a:off x="7467600" y="5181600"/>
            <a:ext cx="600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charset="0"/>
              </a:rPr>
              <a:t>9</a:t>
            </a:r>
          </a:p>
        </p:txBody>
      </p:sp>
      <p:sp>
        <p:nvSpPr>
          <p:cNvPr id="6305" name="Text Box 161"/>
          <p:cNvSpPr txBox="1">
            <a:spLocks noChangeArrowheads="1"/>
          </p:cNvSpPr>
          <p:nvPr/>
        </p:nvSpPr>
        <p:spPr bwMode="auto">
          <a:xfrm>
            <a:off x="6629400" y="58674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Arial" charset="0"/>
              </a:rPr>
              <a:t>0</a:t>
            </a:r>
          </a:p>
        </p:txBody>
      </p:sp>
      <p:sp>
        <p:nvSpPr>
          <p:cNvPr id="4154" name="Text Box 169"/>
          <p:cNvSpPr txBox="1">
            <a:spLocks noChangeArrowheads="1"/>
          </p:cNvSpPr>
          <p:nvPr/>
        </p:nvSpPr>
        <p:spPr bwMode="auto">
          <a:xfrm>
            <a:off x="6629400" y="59436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6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6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6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6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6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6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6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6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6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6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6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6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6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6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6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6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6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6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6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2000"/>
                                        <p:tgtEl>
                                          <p:spTgt spid="6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2000"/>
                                        <p:tgtEl>
                                          <p:spTgt spid="6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2000"/>
                                        <p:tgtEl>
                                          <p:spTgt spid="6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6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2000"/>
                                        <p:tgtEl>
                                          <p:spTgt spid="6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2000"/>
                                        <p:tgtEl>
                                          <p:spTgt spid="6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2000"/>
                                        <p:tgtEl>
                                          <p:spTgt spid="6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2000"/>
                                        <p:tgtEl>
                                          <p:spTgt spid="6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2000"/>
                                        <p:tgtEl>
                                          <p:spTgt spid="6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2000"/>
                                        <p:tgtEl>
                                          <p:spTgt spid="6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2000"/>
                                        <p:tgtEl>
                                          <p:spTgt spid="6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2000"/>
                                        <p:tgtEl>
                                          <p:spTgt spid="6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2000"/>
                                        <p:tgtEl>
                                          <p:spTgt spid="6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2000"/>
                                        <p:tgtEl>
                                          <p:spTgt spid="6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2000"/>
                                        <p:tgtEl>
                                          <p:spTgt spid="6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2000"/>
                                        <p:tgtEl>
                                          <p:spTgt spid="6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6" grpId="0"/>
      <p:bldP spid="6163" grpId="0"/>
      <p:bldP spid="6169" grpId="0" animBg="1"/>
      <p:bldP spid="6171" grpId="0"/>
      <p:bldP spid="6178" grpId="0"/>
      <p:bldP spid="6179" grpId="0"/>
      <p:bldP spid="6183" grpId="0" animBg="1"/>
      <p:bldP spid="6184" grpId="0"/>
      <p:bldP spid="6185" grpId="0"/>
      <p:bldP spid="6186" grpId="0"/>
      <p:bldP spid="6187" grpId="0" animBg="1"/>
      <p:bldP spid="6188" grpId="0"/>
      <p:bldP spid="6189" grpId="0"/>
      <p:bldP spid="6190" grpId="0"/>
      <p:bldP spid="6191" grpId="0"/>
      <p:bldP spid="6192" grpId="0"/>
      <p:bldP spid="6193" grpId="0"/>
      <p:bldP spid="6201" grpId="0" animBg="1"/>
      <p:bldP spid="6202" grpId="0" animBg="1"/>
      <p:bldP spid="6203" grpId="0"/>
      <p:bldP spid="6204" grpId="0"/>
      <p:bldP spid="6214" grpId="0" animBg="1"/>
      <p:bldP spid="6215" grpId="0" animBg="1"/>
      <p:bldP spid="6221" grpId="0"/>
      <p:bldP spid="6230" grpId="0"/>
      <p:bldP spid="6232" grpId="0" animBg="1"/>
      <p:bldP spid="6236" grpId="0" animBg="1"/>
      <p:bldP spid="6245" grpId="0"/>
      <p:bldP spid="6246" grpId="0"/>
      <p:bldP spid="6252" grpId="0"/>
      <p:bldP spid="6272" grpId="0"/>
      <p:bldP spid="6281" grpId="0"/>
      <p:bldP spid="6282" grpId="0"/>
      <p:bldP spid="6284" grpId="0"/>
      <p:bldP spid="6288" grpId="0"/>
      <p:bldP spid="6290" grpId="0"/>
      <p:bldP spid="6291" grpId="0"/>
      <p:bldP spid="6292" grpId="0"/>
      <p:bldP spid="6294" grpId="0"/>
      <p:bldP spid="6295" grpId="0"/>
      <p:bldP spid="6296" grpId="0"/>
      <p:bldP spid="630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6" descr="White marble"/>
          <p:cNvSpPr>
            <a:spLocks noChangeArrowheads="1" noChangeShapeType="1" noTextEdit="1"/>
          </p:cNvSpPr>
          <p:nvPr/>
        </p:nvSpPr>
        <p:spPr bwMode="auto">
          <a:xfrm>
            <a:off x="3200400" y="1066800"/>
            <a:ext cx="3505200" cy="914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2800" b="1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Luyện tập chung 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457200" y="2362200"/>
            <a:ext cx="8382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charset="0"/>
              </a:rPr>
              <a:t>Bài 3 : </a:t>
            </a:r>
            <a:r>
              <a:rPr lang="en-US" sz="2800" b="1">
                <a:latin typeface="Arial" charset="0"/>
              </a:rPr>
              <a:t>Tính chu vi của một vườn cây ăn quả hình chữ nhật có chiều dài là 100m, chiều rộng là 60m.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3276600" y="3352800"/>
            <a:ext cx="175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sng">
                <a:solidFill>
                  <a:srgbClr val="FF3300"/>
                </a:solidFill>
                <a:latin typeface="Arial" charset="0"/>
              </a:rPr>
              <a:t>Bài giải: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1295400" y="3886200"/>
            <a:ext cx="6019800" cy="289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Chu vi mảnh vườn hình chữ nhật là: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          (100 + 60) x 2 = 320 (m)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                       </a:t>
            </a:r>
            <a:r>
              <a:rPr lang="en-US" sz="2800" b="1" i="1" u="sng">
                <a:latin typeface="Arial" charset="0"/>
              </a:rPr>
              <a:t>Đáp số:</a:t>
            </a:r>
            <a:r>
              <a:rPr lang="en-US" sz="2800" b="1" i="1">
                <a:latin typeface="Arial" charset="0"/>
              </a:rPr>
              <a:t> </a:t>
            </a:r>
            <a:r>
              <a:rPr lang="en-US" sz="2800" b="1">
                <a:latin typeface="Arial" charset="0"/>
              </a:rPr>
              <a:t>320m</a:t>
            </a:r>
          </a:p>
          <a:p>
            <a:pPr>
              <a:spcBef>
                <a:spcPct val="50000"/>
              </a:spcBef>
            </a:pPr>
            <a:endParaRPr lang="en-US" sz="28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/>
      <p:bldP spid="8201" grpId="0"/>
      <p:bldP spid="82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WordArt 7" descr="White marble"/>
          <p:cNvSpPr>
            <a:spLocks noChangeArrowheads="1" noChangeShapeType="1" noTextEdit="1"/>
          </p:cNvSpPr>
          <p:nvPr/>
        </p:nvSpPr>
        <p:spPr bwMode="auto">
          <a:xfrm>
            <a:off x="3200400" y="1066800"/>
            <a:ext cx="3505200" cy="914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2800" b="1" kern="1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Luyện tập chung 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228600" y="2514600"/>
            <a:ext cx="8915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  </a:t>
            </a:r>
            <a:r>
              <a:rPr lang="en-US" sz="2800" b="1">
                <a:solidFill>
                  <a:srgbClr val="FF3300"/>
                </a:solidFill>
                <a:latin typeface="Arial" charset="0"/>
              </a:rPr>
              <a:t>Bài tập 4:</a:t>
            </a:r>
            <a:r>
              <a:rPr lang="en-US" sz="2800" b="1">
                <a:latin typeface="Arial" charset="0"/>
              </a:rPr>
              <a:t> Một cuộn vải dài 81m, đã bán được       cuộn vải. Hỏi cuộn vải còn lại bao nhiêu mét ?</a:t>
            </a:r>
          </a:p>
        </p:txBody>
      </p:sp>
      <p:graphicFrame>
        <p:nvGraphicFramePr>
          <p:cNvPr id="9226" name="Object 10"/>
          <p:cNvGraphicFramePr>
            <a:graphicFrameLocks noChangeAspect="1"/>
          </p:cNvGraphicFramePr>
          <p:nvPr>
            <p:ph/>
          </p:nvPr>
        </p:nvGraphicFramePr>
        <p:xfrm>
          <a:off x="7543800" y="2362200"/>
          <a:ext cx="469900" cy="914400"/>
        </p:xfrm>
        <a:graphic>
          <a:graphicData uri="http://schemas.openxmlformats.org/presentationml/2006/ole">
            <p:oleObj spid="_x0000_s1026" name="Equation" r:id="rId4" imgW="139639" imgH="393529" progId="Equation.3">
              <p:embed/>
            </p:oleObj>
          </a:graphicData>
        </a:graphic>
      </p:graphicFrame>
      <p:sp>
        <p:nvSpPr>
          <p:cNvPr id="9233" name="Line 17"/>
          <p:cNvSpPr>
            <a:spLocks noChangeShapeType="1"/>
          </p:cNvSpPr>
          <p:nvPr/>
        </p:nvSpPr>
        <p:spPr bwMode="auto">
          <a:xfrm>
            <a:off x="457200" y="48006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>
            <a:off x="457200" y="47244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5" name="Line 19"/>
          <p:cNvSpPr>
            <a:spLocks noChangeShapeType="1"/>
          </p:cNvSpPr>
          <p:nvPr/>
        </p:nvSpPr>
        <p:spPr bwMode="auto">
          <a:xfrm flipH="1">
            <a:off x="1447800" y="4724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 flipH="1">
            <a:off x="2514600" y="4724400"/>
            <a:ext cx="0" cy="1524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8" name="Line 22"/>
          <p:cNvSpPr>
            <a:spLocks noChangeShapeType="1"/>
          </p:cNvSpPr>
          <p:nvPr/>
        </p:nvSpPr>
        <p:spPr bwMode="auto">
          <a:xfrm flipH="1">
            <a:off x="3581400" y="47244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0" name="AutoShape 24"/>
          <p:cNvSpPr>
            <a:spLocks/>
          </p:cNvSpPr>
          <p:nvPr/>
        </p:nvSpPr>
        <p:spPr bwMode="auto">
          <a:xfrm rot="5400000">
            <a:off x="1943100" y="3009900"/>
            <a:ext cx="152400" cy="3124200"/>
          </a:xfrm>
          <a:prstGeom prst="leftBracket">
            <a:avLst>
              <a:gd name="adj" fmla="val 170833"/>
            </a:avLst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9241" name="Text Box 25"/>
          <p:cNvSpPr txBox="1">
            <a:spLocks noChangeArrowheads="1"/>
          </p:cNvSpPr>
          <p:nvPr/>
        </p:nvSpPr>
        <p:spPr bwMode="auto">
          <a:xfrm>
            <a:off x="1600200" y="39624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81m</a:t>
            </a:r>
          </a:p>
        </p:txBody>
      </p:sp>
      <p:sp>
        <p:nvSpPr>
          <p:cNvPr id="9242" name="AutoShape 26"/>
          <p:cNvSpPr>
            <a:spLocks/>
          </p:cNvSpPr>
          <p:nvPr/>
        </p:nvSpPr>
        <p:spPr bwMode="auto">
          <a:xfrm rot="5400000">
            <a:off x="914400" y="4495800"/>
            <a:ext cx="76200" cy="990600"/>
          </a:xfrm>
          <a:prstGeom prst="rightBracket">
            <a:avLst>
              <a:gd name="adj" fmla="val 108333"/>
            </a:avLst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en-US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228600" y="51054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đã bán</a:t>
            </a:r>
          </a:p>
        </p:txBody>
      </p:sp>
      <p:sp>
        <p:nvSpPr>
          <p:cNvPr id="9251" name="AutoShape 35"/>
          <p:cNvSpPr>
            <a:spLocks/>
          </p:cNvSpPr>
          <p:nvPr/>
        </p:nvSpPr>
        <p:spPr bwMode="auto">
          <a:xfrm rot="5400000">
            <a:off x="2400300" y="3848100"/>
            <a:ext cx="228600" cy="2133600"/>
          </a:xfrm>
          <a:prstGeom prst="rightBracket">
            <a:avLst>
              <a:gd name="adj" fmla="val 77778"/>
            </a:avLst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9252" name="Text Box 36"/>
          <p:cNvSpPr txBox="1">
            <a:spLocks noChangeArrowheads="1"/>
          </p:cNvSpPr>
          <p:nvPr/>
        </p:nvSpPr>
        <p:spPr bwMode="auto">
          <a:xfrm>
            <a:off x="2209800" y="5105400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còn ?</a:t>
            </a:r>
          </a:p>
        </p:txBody>
      </p:sp>
      <p:sp>
        <p:nvSpPr>
          <p:cNvPr id="9253" name="Text Box 37"/>
          <p:cNvSpPr txBox="1">
            <a:spLocks noChangeArrowheads="1"/>
          </p:cNvSpPr>
          <p:nvPr/>
        </p:nvSpPr>
        <p:spPr bwMode="auto">
          <a:xfrm>
            <a:off x="152400" y="3581400"/>
            <a:ext cx="175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33CC"/>
                </a:solidFill>
                <a:latin typeface="Arial" charset="0"/>
              </a:rPr>
              <a:t>Tóm tắt:</a:t>
            </a:r>
          </a:p>
        </p:txBody>
      </p:sp>
      <p:sp>
        <p:nvSpPr>
          <p:cNvPr id="9254" name="Text Box 38"/>
          <p:cNvSpPr txBox="1">
            <a:spLocks noChangeArrowheads="1"/>
          </p:cNvSpPr>
          <p:nvPr/>
        </p:nvSpPr>
        <p:spPr bwMode="auto">
          <a:xfrm>
            <a:off x="5562600" y="3657600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latin typeface="Arial" charset="0"/>
              </a:rPr>
              <a:t>Bài giải:</a:t>
            </a:r>
          </a:p>
        </p:txBody>
      </p:sp>
      <p:sp>
        <p:nvSpPr>
          <p:cNvPr id="9255" name="Text Box 39"/>
          <p:cNvSpPr txBox="1">
            <a:spLocks noChangeArrowheads="1"/>
          </p:cNvSpPr>
          <p:nvPr/>
        </p:nvSpPr>
        <p:spPr bwMode="auto">
          <a:xfrm>
            <a:off x="4572000" y="4114800"/>
            <a:ext cx="403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Số mét vải đã bán là :</a:t>
            </a:r>
          </a:p>
        </p:txBody>
      </p:sp>
      <p:sp>
        <p:nvSpPr>
          <p:cNvPr id="9256" name="Text Box 40"/>
          <p:cNvSpPr txBox="1">
            <a:spLocks noChangeArrowheads="1"/>
          </p:cNvSpPr>
          <p:nvPr/>
        </p:nvSpPr>
        <p:spPr bwMode="auto">
          <a:xfrm>
            <a:off x="4267200" y="4572000"/>
            <a:ext cx="464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                </a:t>
            </a:r>
            <a:r>
              <a:rPr lang="en-US" sz="2800" b="1">
                <a:latin typeface="Arial" charset="0"/>
              </a:rPr>
              <a:t>81 : 3 = 27 (m)</a:t>
            </a:r>
          </a:p>
        </p:txBody>
      </p:sp>
      <p:sp>
        <p:nvSpPr>
          <p:cNvPr id="9257" name="Text Box 41"/>
          <p:cNvSpPr txBox="1">
            <a:spLocks noChangeArrowheads="1"/>
          </p:cNvSpPr>
          <p:nvPr/>
        </p:nvSpPr>
        <p:spPr bwMode="auto">
          <a:xfrm>
            <a:off x="4572000" y="5029200"/>
            <a:ext cx="3886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Số mét vải còn lại là :</a:t>
            </a:r>
          </a:p>
        </p:txBody>
      </p:sp>
      <p:sp>
        <p:nvSpPr>
          <p:cNvPr id="9258" name="Text Box 42"/>
          <p:cNvSpPr txBox="1">
            <a:spLocks noChangeArrowheads="1"/>
          </p:cNvSpPr>
          <p:nvPr/>
        </p:nvSpPr>
        <p:spPr bwMode="auto">
          <a:xfrm>
            <a:off x="4953000" y="5486400"/>
            <a:ext cx="31242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   </a:t>
            </a:r>
            <a:r>
              <a:rPr lang="en-US" sz="2800" b="1">
                <a:latin typeface="Arial" charset="0"/>
              </a:rPr>
              <a:t>81 – 27 = 54 (m)</a:t>
            </a:r>
          </a:p>
          <a:p>
            <a:pPr>
              <a:spcBef>
                <a:spcPct val="50000"/>
              </a:spcBef>
            </a:pPr>
            <a:endParaRPr lang="en-US" sz="2800" b="1">
              <a:latin typeface="Arial" charset="0"/>
            </a:endParaRPr>
          </a:p>
        </p:txBody>
      </p:sp>
      <p:sp>
        <p:nvSpPr>
          <p:cNvPr id="9261" name="Text Box 45"/>
          <p:cNvSpPr txBox="1">
            <a:spLocks noChangeArrowheads="1"/>
          </p:cNvSpPr>
          <p:nvPr/>
        </p:nvSpPr>
        <p:spPr bwMode="auto">
          <a:xfrm>
            <a:off x="4572000" y="5943600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      </a:t>
            </a:r>
            <a:r>
              <a:rPr lang="en-US" sz="2800" b="1" i="1" u="sng">
                <a:latin typeface="Arial" charset="0"/>
              </a:rPr>
              <a:t>Đáp số :</a:t>
            </a:r>
            <a:r>
              <a:rPr lang="en-US" sz="2800" b="1">
                <a:latin typeface="Arial" charset="0"/>
              </a:rPr>
              <a:t>  54 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9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9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9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9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9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9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9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9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9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33" grpId="0" animBg="1"/>
      <p:bldP spid="9234" grpId="0" animBg="1"/>
      <p:bldP spid="9235" grpId="0" animBg="1"/>
      <p:bldP spid="9237" grpId="0" animBg="1"/>
      <p:bldP spid="9238" grpId="0" animBg="1"/>
      <p:bldP spid="9240" grpId="0" animBg="1"/>
      <p:bldP spid="9241" grpId="0"/>
      <p:bldP spid="9242" grpId="0" animBg="1"/>
      <p:bldP spid="9243" grpId="0"/>
      <p:bldP spid="9251" grpId="0" animBg="1"/>
      <p:bldP spid="9252" grpId="0"/>
      <p:bldP spid="9253" grpId="0"/>
      <p:bldP spid="9254" grpId="0"/>
      <p:bldP spid="9255" grpId="0"/>
      <p:bldP spid="9256" grpId="0"/>
      <p:bldP spid="9257" grpId="0"/>
      <p:bldP spid="9258" grpId="0"/>
      <p:bldP spid="926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6" descr="White marble"/>
          <p:cNvSpPr>
            <a:spLocks noChangeArrowheads="1" noChangeShapeType="1" noTextEdit="1"/>
          </p:cNvSpPr>
          <p:nvPr/>
        </p:nvSpPr>
        <p:spPr bwMode="auto">
          <a:xfrm>
            <a:off x="3200400" y="990600"/>
            <a:ext cx="3505200" cy="6858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2800" b="1" kern="10">
                <a:ln w="9525">
                  <a:round/>
                  <a:headEnd/>
                  <a:tailEnd/>
                </a:ln>
                <a:blipFill dpi="0" rotWithShape="0">
                  <a:blip r:embed="rId6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Luyện tập chung </a:t>
            </a:r>
          </a:p>
        </p:txBody>
      </p:sp>
      <p:sp>
        <p:nvSpPr>
          <p:cNvPr id="12296" name="WordArt 8"/>
          <p:cNvSpPr>
            <a:spLocks noChangeArrowheads="1" noChangeShapeType="1" noTextEdit="1"/>
          </p:cNvSpPr>
          <p:nvPr/>
        </p:nvSpPr>
        <p:spPr bwMode="auto">
          <a:xfrm>
            <a:off x="2514600" y="2057400"/>
            <a:ext cx="463867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2800" b="1" i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TRÒ CHƠI  : AI NHANH HƠN ?</a:t>
            </a:r>
            <a:endParaRPr lang="en-US" sz="2800" b="1" i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148" name="Rectangle 9"/>
          <p:cNvSpPr>
            <a:spLocks noChangeArrowheads="1"/>
          </p:cNvSpPr>
          <p:nvPr/>
        </p:nvSpPr>
        <p:spPr bwMode="auto">
          <a:xfrm>
            <a:off x="431800" y="533400"/>
            <a:ext cx="8321675" cy="6324600"/>
          </a:xfrm>
          <a:prstGeom prst="rect">
            <a:avLst/>
          </a:prstGeom>
          <a:noFill/>
          <a:ln w="57150" cmpd="thinThick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6149" name="Rectangle 11"/>
          <p:cNvSpPr>
            <a:spLocks noChangeArrowheads="1"/>
          </p:cNvSpPr>
          <p:nvPr/>
        </p:nvSpPr>
        <p:spPr bwMode="auto">
          <a:xfrm>
            <a:off x="685800" y="2971800"/>
            <a:ext cx="8020050" cy="2819400"/>
          </a:xfrm>
          <a:prstGeom prst="rect">
            <a:avLst/>
          </a:prstGeom>
          <a:gradFill rotWithShape="1">
            <a:gsLst>
              <a:gs pos="0">
                <a:srgbClr val="FFCC99"/>
              </a:gs>
              <a:gs pos="50000">
                <a:srgbClr val="FFFFFF"/>
              </a:gs>
              <a:gs pos="100000">
                <a:srgbClr val="FFCC99"/>
              </a:gs>
            </a:gsLst>
            <a:lin ang="2700000" scaled="1"/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pic>
        <p:nvPicPr>
          <p:cNvPr id="12306" name="Picture 18" descr="14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38200" y="762000"/>
            <a:ext cx="12827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8" descr="14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62800" y="762000"/>
            <a:ext cx="12827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533400" y="2438400"/>
            <a:ext cx="822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en-US" sz="2800" b="1" i="1">
                <a:latin typeface="Arial" charset="0"/>
              </a:rPr>
              <a:t>   </a:t>
            </a:r>
            <a:r>
              <a:rPr lang="en-US" sz="2800" b="1">
                <a:solidFill>
                  <a:srgbClr val="FF0000"/>
                </a:solidFill>
              </a:rPr>
              <a:t>Hãy khoanh vào chữ đặt trước câu trả lời đúng:</a:t>
            </a:r>
          </a:p>
        </p:txBody>
      </p:sp>
      <p:pic>
        <p:nvPicPr>
          <p:cNvPr id="12307" name="j0211374.wav">
            <a:hlinkClick r:id="" action="ppaction://media"/>
          </p:cNvPr>
          <p:cNvPicPr>
            <a:picLocks noRot="1" noChangeAspect="1" noChangeArrowheads="1"/>
          </p:cNvPicPr>
          <p:nvPr>
            <p:ph/>
            <a:wavAudioFile r:embed="rId1" name="j0214098.wav"/>
          </p:nvPr>
        </p:nvPicPr>
        <p:blipFill>
          <a:blip r:embed="rId8"/>
          <a:srcRect/>
          <a:stretch>
            <a:fillRect/>
          </a:stretch>
        </p:blipFill>
        <p:spPr>
          <a:xfrm>
            <a:off x="6477000" y="6248400"/>
            <a:ext cx="304800" cy="304800"/>
          </a:xfrm>
        </p:spPr>
      </p:pic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1066800" y="3048000"/>
            <a:ext cx="510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Chu vi hình chữ nhật bằng: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1295400" y="3581400"/>
            <a:ext cx="5867400" cy="519113"/>
            <a:chOff x="996" y="1689"/>
            <a:chExt cx="2124" cy="318"/>
          </a:xfrm>
        </p:grpSpPr>
        <p:pic>
          <p:nvPicPr>
            <p:cNvPr id="6173" name="Picture 25" descr="a_md_wht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996" y="1764"/>
              <a:ext cx="240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74" name="Text Box 26"/>
            <p:cNvSpPr txBox="1">
              <a:spLocks noChangeArrowheads="1"/>
            </p:cNvSpPr>
            <p:nvPr/>
          </p:nvSpPr>
          <p:spPr bwMode="auto">
            <a:xfrm>
              <a:off x="1200" y="1689"/>
              <a:ext cx="1920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just" eaLnBrk="0" hangingPunct="0">
                <a:spcBef>
                  <a:spcPct val="50000"/>
                </a:spcBef>
              </a:pPr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Dài cộng rộng nhân với 2. </a:t>
              </a:r>
            </a:p>
          </p:txBody>
        </p:sp>
      </p:grpSp>
      <p:sp>
        <p:nvSpPr>
          <p:cNvPr id="12322" name="Oval 34"/>
          <p:cNvSpPr>
            <a:spLocks noChangeArrowheads="1"/>
          </p:cNvSpPr>
          <p:nvPr/>
        </p:nvSpPr>
        <p:spPr bwMode="auto">
          <a:xfrm>
            <a:off x="1143000" y="4267200"/>
            <a:ext cx="609600" cy="609600"/>
          </a:xfrm>
          <a:prstGeom prst="ellipse">
            <a:avLst/>
          </a:pr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1219200" y="4191000"/>
            <a:ext cx="7010400" cy="1066800"/>
            <a:chOff x="984" y="2035"/>
            <a:chExt cx="3768" cy="672"/>
          </a:xfrm>
        </p:grpSpPr>
        <p:pic>
          <p:nvPicPr>
            <p:cNvPr id="6171" name="Picture 28" descr="b_md_wht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984" y="214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72" name="Text Box 29"/>
            <p:cNvSpPr txBox="1">
              <a:spLocks noChangeArrowheads="1"/>
            </p:cNvSpPr>
            <p:nvPr/>
          </p:nvSpPr>
          <p:spPr bwMode="auto">
            <a:xfrm>
              <a:off x="1200" y="2035"/>
              <a:ext cx="3552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just" eaLnBrk="0" hangingPunct="0">
                <a:spcBef>
                  <a:spcPct val="50000"/>
                </a:spcBef>
              </a:pPr>
              <a:r>
                <a:rPr lang="en-US" sz="3200" b="1">
                  <a:solidFill>
                    <a:srgbClr val="0000CC"/>
                  </a:solidFill>
                  <a:latin typeface="Arial" charset="0"/>
                </a:rPr>
                <a:t>  Dài cộng rộng cùng đơn vị đo rồi nhân với 2.</a:t>
              </a:r>
              <a:endParaRPr lang="en-US" sz="2800" b="1">
                <a:solidFill>
                  <a:srgbClr val="0000CC"/>
                </a:solidFill>
                <a:latin typeface="Arial" charset="0"/>
              </a:endParaRPr>
            </a:p>
          </p:txBody>
        </p:sp>
      </p:grp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1143000" y="5257800"/>
            <a:ext cx="4724400" cy="519113"/>
            <a:chOff x="1008" y="2419"/>
            <a:chExt cx="1908" cy="327"/>
          </a:xfrm>
        </p:grpSpPr>
        <p:sp>
          <p:nvSpPr>
            <p:cNvPr id="6169" name="Text Box 32"/>
            <p:cNvSpPr txBox="1">
              <a:spLocks noChangeArrowheads="1"/>
            </p:cNvSpPr>
            <p:nvPr/>
          </p:nvSpPr>
          <p:spPr bwMode="auto">
            <a:xfrm>
              <a:off x="1284" y="2419"/>
              <a:ext cx="163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just" eaLnBrk="0" hangingPunct="0">
                <a:spcBef>
                  <a:spcPct val="50000"/>
                </a:spcBef>
              </a:pPr>
              <a:r>
                <a:rPr lang="en-US" sz="2800" b="1">
                  <a:solidFill>
                    <a:srgbClr val="0000CC"/>
                  </a:solidFill>
                  <a:latin typeface="Arial" charset="0"/>
                </a:rPr>
                <a:t>Dài nhân với rộng.</a:t>
              </a:r>
            </a:p>
          </p:txBody>
        </p:sp>
        <p:pic>
          <p:nvPicPr>
            <p:cNvPr id="6170" name="Picture 33" descr="c_md_wht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1008" y="2533"/>
              <a:ext cx="240" cy="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344" name="AutoShape 56"/>
          <p:cNvSpPr>
            <a:spLocks noChangeArrowheads="1"/>
          </p:cNvSpPr>
          <p:nvPr/>
        </p:nvSpPr>
        <p:spPr bwMode="auto">
          <a:xfrm>
            <a:off x="3657600" y="594360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7B77C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  <p:sp>
        <p:nvSpPr>
          <p:cNvPr id="12345" name="AutoShape 57"/>
          <p:cNvSpPr>
            <a:spLocks noChangeArrowheads="1"/>
          </p:cNvSpPr>
          <p:nvPr/>
        </p:nvSpPr>
        <p:spPr bwMode="auto">
          <a:xfrm>
            <a:off x="3657600" y="594360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89B59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800000"/>
                </a:solidFill>
                <a:latin typeface="Arial" charset="0"/>
              </a:rPr>
              <a:t>1</a:t>
            </a:r>
          </a:p>
        </p:txBody>
      </p:sp>
      <p:sp>
        <p:nvSpPr>
          <p:cNvPr id="12346" name="AutoShape 58"/>
          <p:cNvSpPr>
            <a:spLocks noChangeArrowheads="1"/>
          </p:cNvSpPr>
          <p:nvPr/>
        </p:nvSpPr>
        <p:spPr bwMode="auto">
          <a:xfrm>
            <a:off x="3657600" y="594360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  <a:latin typeface="Arial" charset="0"/>
              </a:rPr>
              <a:t>2</a:t>
            </a:r>
          </a:p>
        </p:txBody>
      </p:sp>
      <p:sp>
        <p:nvSpPr>
          <p:cNvPr id="12347" name="AutoShape 59"/>
          <p:cNvSpPr>
            <a:spLocks noChangeArrowheads="1"/>
          </p:cNvSpPr>
          <p:nvPr/>
        </p:nvSpPr>
        <p:spPr bwMode="auto">
          <a:xfrm>
            <a:off x="3657600" y="594360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  <a:latin typeface="Arial" charset="0"/>
              </a:rPr>
              <a:t>3</a:t>
            </a:r>
          </a:p>
        </p:txBody>
      </p:sp>
      <p:sp>
        <p:nvSpPr>
          <p:cNvPr id="12348" name="AutoShape 60"/>
          <p:cNvSpPr>
            <a:spLocks noChangeArrowheads="1"/>
          </p:cNvSpPr>
          <p:nvPr/>
        </p:nvSpPr>
        <p:spPr bwMode="auto">
          <a:xfrm>
            <a:off x="3581400" y="5943600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  <a:latin typeface="Arial" charset="0"/>
              </a:rPr>
              <a:t>4</a:t>
            </a:r>
          </a:p>
        </p:txBody>
      </p:sp>
      <p:sp>
        <p:nvSpPr>
          <p:cNvPr id="12349" name="AutoShape 61"/>
          <p:cNvSpPr>
            <a:spLocks noChangeArrowheads="1"/>
          </p:cNvSpPr>
          <p:nvPr/>
        </p:nvSpPr>
        <p:spPr bwMode="auto">
          <a:xfrm>
            <a:off x="3581400" y="5943600"/>
            <a:ext cx="12192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  <a:latin typeface="Arial" charset="0"/>
              </a:rPr>
              <a:t>5</a:t>
            </a:r>
          </a:p>
        </p:txBody>
      </p:sp>
      <p:grpSp>
        <p:nvGrpSpPr>
          <p:cNvPr id="6" name="Group 62"/>
          <p:cNvGrpSpPr>
            <a:grpSpLocks/>
          </p:cNvGrpSpPr>
          <p:nvPr/>
        </p:nvGrpSpPr>
        <p:grpSpPr bwMode="auto">
          <a:xfrm>
            <a:off x="1295400" y="5867400"/>
            <a:ext cx="2209800" cy="762000"/>
            <a:chOff x="912" y="2592"/>
            <a:chExt cx="3072" cy="960"/>
          </a:xfrm>
        </p:grpSpPr>
        <p:sp>
          <p:nvSpPr>
            <p:cNvPr id="6167" name="Oval 63"/>
            <p:cNvSpPr>
              <a:spLocks noChangeArrowheads="1"/>
            </p:cNvSpPr>
            <p:nvPr/>
          </p:nvSpPr>
          <p:spPr bwMode="auto">
            <a:xfrm>
              <a:off x="912" y="2592"/>
              <a:ext cx="3072" cy="960"/>
            </a:xfrm>
            <a:prstGeom prst="ellipse">
              <a:avLst/>
            </a:prstGeom>
            <a:solidFill>
              <a:srgbClr val="EEE91F"/>
            </a:solidFill>
            <a:ln w="9525">
              <a:solidFill>
                <a:srgbClr val="FF99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6168" name="WordArt 64"/>
            <p:cNvSpPr>
              <a:spLocks noChangeArrowheads="1" noChangeShapeType="1" noTextEdit="1"/>
            </p:cNvSpPr>
            <p:nvPr/>
          </p:nvSpPr>
          <p:spPr bwMode="auto">
            <a:xfrm>
              <a:off x="1488" y="2881"/>
              <a:ext cx="1273" cy="5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800" b="1" kern="10">
                  <a:ln w="9525">
                    <a:solidFill>
                      <a:srgbClr val="0033CC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"/>
                  <a:cs typeface="Arial"/>
                </a:rPr>
                <a:t>   Hết giờ</a:t>
              </a:r>
            </a:p>
          </p:txBody>
        </p:sp>
      </p:grpSp>
      <p:pic>
        <p:nvPicPr>
          <p:cNvPr id="6166" name="Picture 68" descr="ANd9GcSxvYBcPiO6iqo2BsJi457LqXFXtuXvAWZ-XgYDyV7xiwHTs1p3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543800" y="5867400"/>
            <a:ext cx="1019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12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12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12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12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12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3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2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2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12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12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12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1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12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12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12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2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2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9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12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2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12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12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1000"/>
                                        <p:tgtEl>
                                          <p:spTgt spid="12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12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12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12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12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1000"/>
                                        <p:tgtEl>
                                          <p:spTgt spid="12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9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6" dur="1000" fill="hold"/>
                                        <p:tgtEl>
                                          <p:spTgt spid="12344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8" presetID="23" presetClass="entr" presetSubtype="16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u 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123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 nodeType="clickPar">
                      <p:stCondLst>
                        <p:cond delay="0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3" dur="4745" fill="hold"/>
                                        <p:tgtEl>
                                          <p:spTgt spid="1230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07"/>
                  </p:tgtEl>
                </p:cond>
              </p:nextCondLst>
            </p:seq>
            <p:audio>
              <p:cMediaNode>
                <p:cTn id="1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307"/>
                </p:tgtEl>
              </p:cMediaNode>
            </p:audio>
          </p:childTnLst>
        </p:cTn>
      </p:par>
    </p:tnLst>
    <p:bldLst>
      <p:bldP spid="12296" grpId="0" animBg="1"/>
      <p:bldP spid="12302" grpId="0"/>
      <p:bldP spid="12310" grpId="0"/>
      <p:bldP spid="12322" grpId="0" animBg="1"/>
      <p:bldP spid="12344" grpId="0" animBg="1"/>
      <p:bldP spid="12345" grpId="0" animBg="1"/>
      <p:bldP spid="12346" grpId="0" animBg="1"/>
      <p:bldP spid="12347" grpId="0" animBg="1"/>
      <p:bldP spid="12348" grpId="0" animBg="1"/>
      <p:bldP spid="12349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373</Words>
  <Application>Microsoft Office PowerPoint</Application>
  <PresentationFormat>On-screen Show (4:3)</PresentationFormat>
  <Paragraphs>118</Paragraphs>
  <Slides>5</Slides>
  <Notes>0</Notes>
  <HiddenSlides>0</HiddenSlides>
  <MMClips>1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Times New Roman</vt:lpstr>
      <vt:lpstr>Arial</vt:lpstr>
      <vt:lpstr>Calibri</vt:lpstr>
      <vt:lpstr>Default Design</vt:lpstr>
      <vt:lpstr>Microsoft Equation 3.0</vt:lpstr>
      <vt:lpstr>Slide 1</vt:lpstr>
      <vt:lpstr>Slide 2</vt:lpstr>
      <vt:lpstr>Slide 3</vt:lpstr>
      <vt:lpstr>Slide 4</vt:lpstr>
      <vt:lpstr>Slide 5</vt:lpstr>
    </vt:vector>
  </TitlesOfParts>
  <Company>Mobile.0979.822.550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Mr.Le Minh Khai</dc:creator>
  <cp:lastModifiedBy>CSTeam</cp:lastModifiedBy>
  <cp:revision>26</cp:revision>
  <dcterms:created xsi:type="dcterms:W3CDTF">2011-12-16T12:32:50Z</dcterms:created>
  <dcterms:modified xsi:type="dcterms:W3CDTF">2016-06-29T10:28:30Z</dcterms:modified>
</cp:coreProperties>
</file>