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6600"/>
    <a:srgbClr val="66FF66"/>
    <a:srgbClr val="FF3300"/>
    <a:srgbClr val="3333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698" autoAdjust="0"/>
  </p:normalViewPr>
  <p:slideViewPr>
    <p:cSldViewPr>
      <p:cViewPr varScale="1">
        <p:scale>
          <a:sx n="40" d="100"/>
          <a:sy n="40" d="100"/>
        </p:scale>
        <p:origin x="-133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1840AD-13E9-4220-B3D3-3527E75FF1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2E1F87-6738-4177-A9F0-B5A95F7F89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B4D700-CFBC-461B-8C46-5C7E3738F6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610469-A603-4F23-97DF-5F57B60B01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CF3E9B-7A21-4669-B692-60B19CDCB8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C14716-7209-4E00-B5F1-63F89FC15C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8DDB3-F43B-43EF-8F5D-D7A76DDB86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0A4DAC-B236-4F92-B2D4-50F472839C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C9156C-A6B3-43A3-8A70-D121967F6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EB2F0-6B7F-490F-B0AA-21B91B9F6E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42E4AD-6AF5-43C3-84EF-AE257E0C18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D2D94B-0BF7-4E34-8D94-7A88408A505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534400" cy="1935162"/>
          </a:xfrm>
        </p:spPr>
        <p:txBody>
          <a:bodyPr/>
          <a:lstStyle/>
          <a:p>
            <a:pPr eaLnBrk="1" hangingPunct="1"/>
            <a:r>
              <a:rPr lang="en-CA" sz="2800" smtClean="0"/>
              <a:t/>
            </a:r>
            <a:br>
              <a:rPr lang="en-CA" sz="2800" smtClean="0"/>
            </a:br>
            <a:r>
              <a:rPr lang="en-CA" sz="2800" b="1" smtClean="0">
                <a:solidFill>
                  <a:srgbClr val="FF0066"/>
                </a:solidFill>
              </a:rPr>
              <a:t>Luyện tập</a:t>
            </a:r>
            <a:endParaRPr lang="en-US" sz="2800" b="1" smtClean="0">
              <a:solidFill>
                <a:srgbClr val="FF0066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eaLnBrk="1" hangingPunct="1"/>
            <a:r>
              <a:rPr lang="en-CA" sz="2800" b="1" u="sng" smtClean="0"/>
              <a:t>Bài 1.</a:t>
            </a:r>
            <a:endParaRPr lang="en-US" sz="2800" b="1" u="sng" smtClean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3400" y="2743200"/>
            <a:ext cx="6858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800" b="1">
                <a:solidFill>
                  <a:srgbClr val="FF0066"/>
                </a:solidFill>
              </a:rPr>
              <a:t>&gt;</a:t>
            </a:r>
          </a:p>
          <a:p>
            <a:pPr algn="ctr"/>
            <a:r>
              <a:rPr lang="en-CA" sz="2800" b="1">
                <a:solidFill>
                  <a:srgbClr val="FF0066"/>
                </a:solidFill>
              </a:rPr>
              <a:t>&lt;</a:t>
            </a:r>
          </a:p>
          <a:p>
            <a:pPr algn="ctr"/>
            <a:r>
              <a:rPr lang="en-CA" sz="2800" b="1">
                <a:solidFill>
                  <a:srgbClr val="FF0066"/>
                </a:solidFill>
              </a:rPr>
              <a:t>=</a:t>
            </a:r>
            <a:endParaRPr lang="en-US" sz="2800" b="1">
              <a:solidFill>
                <a:srgbClr val="FF0066"/>
              </a:solidFill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965325" y="2627313"/>
            <a:ext cx="2606675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 b="1"/>
              <a:t>7766..       .7676</a:t>
            </a:r>
          </a:p>
          <a:p>
            <a:endParaRPr lang="en-CA" sz="2000" b="1"/>
          </a:p>
          <a:p>
            <a:r>
              <a:rPr lang="en-CA" sz="2000" b="1"/>
              <a:t>8453........8435</a:t>
            </a:r>
          </a:p>
          <a:p>
            <a:endParaRPr lang="en-CA" sz="2000" b="1"/>
          </a:p>
          <a:p>
            <a:r>
              <a:rPr lang="en-CA" sz="2000" b="1"/>
              <a:t>9102........9120</a:t>
            </a:r>
            <a:endParaRPr lang="en-US" sz="2000" b="1"/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5562600" y="2590800"/>
            <a:ext cx="31242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 b="1"/>
              <a:t>1000g..          ..1kg</a:t>
            </a:r>
          </a:p>
          <a:p>
            <a:r>
              <a:rPr lang="en-CA" sz="2000" b="1"/>
              <a:t>  </a:t>
            </a:r>
          </a:p>
          <a:p>
            <a:r>
              <a:rPr lang="en-CA" sz="2000" b="1"/>
              <a:t>950g..        ..1kg</a:t>
            </a:r>
          </a:p>
          <a:p>
            <a:r>
              <a:rPr lang="en-CA" sz="2000" b="1"/>
              <a:t>  </a:t>
            </a:r>
          </a:p>
          <a:p>
            <a:r>
              <a:rPr lang="en-CA" sz="2000" b="1"/>
              <a:t> 1km..         ..1200m</a:t>
            </a:r>
            <a:endParaRPr lang="en-US" sz="2000" b="1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457200" y="4724400"/>
            <a:ext cx="8686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400">
                <a:solidFill>
                  <a:srgbClr val="FF0066"/>
                </a:solidFill>
              </a:rPr>
              <a:t>Nếu hai số </a:t>
            </a:r>
            <a:r>
              <a:rPr lang="en-CA" sz="2400" b="1">
                <a:solidFill>
                  <a:srgbClr val="FF0066"/>
                </a:solidFill>
              </a:rPr>
              <a:t>có cùng số chữ số </a:t>
            </a:r>
            <a:r>
              <a:rPr lang="en-CA" sz="2400" b="1">
                <a:solidFill>
                  <a:srgbClr val="3333FF"/>
                </a:solidFill>
              </a:rPr>
              <a:t>thì so sánh từng cặp chữ số ở cùng một hàng</a:t>
            </a:r>
            <a:r>
              <a:rPr lang="en-CA" sz="2400" b="1">
                <a:solidFill>
                  <a:srgbClr val="FF0066"/>
                </a:solidFill>
              </a:rPr>
              <a:t>, kể từ trái sang phải</a:t>
            </a:r>
            <a:endParaRPr lang="en-US" sz="2400" b="1">
              <a:solidFill>
                <a:srgbClr val="FF0066"/>
              </a:solidFill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2767013" y="24018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3600" b="1">
                <a:solidFill>
                  <a:srgbClr val="FF0066"/>
                </a:solidFill>
              </a:rPr>
              <a:t>&gt;</a:t>
            </a:r>
            <a:endParaRPr lang="en-US" sz="3600" b="1">
              <a:solidFill>
                <a:srgbClr val="FF0066"/>
              </a:solidFill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667000" y="3011488"/>
            <a:ext cx="3286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3600" b="1">
                <a:solidFill>
                  <a:srgbClr val="3333FF"/>
                </a:solidFill>
              </a:rPr>
              <a:t>&gt;</a:t>
            </a:r>
            <a:endParaRPr lang="en-US" sz="3600" b="1">
              <a:solidFill>
                <a:srgbClr val="3333FF"/>
              </a:solidFill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2674938" y="3657600"/>
            <a:ext cx="4810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3600" b="1">
                <a:solidFill>
                  <a:srgbClr val="FF0066"/>
                </a:solidFill>
              </a:rPr>
              <a:t>&lt;</a:t>
            </a:r>
            <a:endParaRPr lang="en-US" sz="3600" b="1">
              <a:solidFill>
                <a:srgbClr val="FF0066"/>
              </a:solidFill>
            </a:endParaRP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6607175" y="2438400"/>
            <a:ext cx="4730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3600" b="1">
                <a:solidFill>
                  <a:srgbClr val="FF0066"/>
                </a:solidFill>
              </a:rPr>
              <a:t>=</a:t>
            </a:r>
            <a:endParaRPr lang="en-US" sz="3600" b="1">
              <a:solidFill>
                <a:srgbClr val="FF0066"/>
              </a:solidFill>
            </a:endParaRP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6454775" y="3048000"/>
            <a:ext cx="396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3600" b="1">
                <a:solidFill>
                  <a:srgbClr val="3333FF"/>
                </a:solidFill>
              </a:rPr>
              <a:t>&lt;</a:t>
            </a:r>
            <a:endParaRPr lang="en-US" sz="3600" b="1">
              <a:solidFill>
                <a:srgbClr val="3333FF"/>
              </a:solidFill>
            </a:endParaRP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6400800" y="3657600"/>
            <a:ext cx="6635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3600" b="1">
                <a:solidFill>
                  <a:srgbClr val="FF0066"/>
                </a:solidFill>
              </a:rPr>
              <a:t>&lt;</a:t>
            </a:r>
            <a:endParaRPr lang="en-US" sz="3600" b="1">
              <a:solidFill>
                <a:srgbClr val="FF0066"/>
              </a:solidFill>
            </a:endParaRPr>
          </a:p>
        </p:txBody>
      </p:sp>
      <p:sp>
        <p:nvSpPr>
          <p:cNvPr id="2062" name="Text Box 17"/>
          <p:cNvSpPr txBox="1">
            <a:spLocks noChangeArrowheads="1"/>
          </p:cNvSpPr>
          <p:nvPr/>
        </p:nvSpPr>
        <p:spPr bwMode="auto">
          <a:xfrm>
            <a:off x="1447800" y="2590800"/>
            <a:ext cx="523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 b="1">
                <a:solidFill>
                  <a:srgbClr val="FF0066"/>
                </a:solidFill>
              </a:rPr>
              <a:t>a)</a:t>
            </a:r>
            <a:endParaRPr lang="en-US" sz="2000" b="1">
              <a:solidFill>
                <a:srgbClr val="FF0066"/>
              </a:solidFill>
            </a:endParaRPr>
          </a:p>
        </p:txBody>
      </p:sp>
      <p:sp>
        <p:nvSpPr>
          <p:cNvPr id="2063" name="Text Box 18"/>
          <p:cNvSpPr txBox="1">
            <a:spLocks noChangeArrowheads="1"/>
          </p:cNvSpPr>
          <p:nvPr/>
        </p:nvSpPr>
        <p:spPr bwMode="auto">
          <a:xfrm>
            <a:off x="4953000" y="2551113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 b="1">
                <a:solidFill>
                  <a:srgbClr val="FF0066"/>
                </a:solidFill>
              </a:rPr>
              <a:t>b)</a:t>
            </a:r>
            <a:endParaRPr lang="en-US" sz="20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2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  <p:bldP spid="5128" grpId="1"/>
      <p:bldP spid="5129" grpId="0"/>
      <p:bldP spid="5130" grpId="0"/>
      <p:bldP spid="5131" grpId="0"/>
      <p:bldP spid="5132" grpId="0"/>
      <p:bldP spid="5134" grpId="0"/>
      <p:bldP spid="51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686800" cy="6096000"/>
          </a:xfrm>
          <a:ln w="28575">
            <a:solidFill>
              <a:schemeClr val="tx1"/>
            </a:solidFill>
          </a:ln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en-CA" b="1" u="sng" smtClean="0"/>
          </a:p>
          <a:p>
            <a:pPr marL="609600" indent="-609600" eaLnBrk="1" hangingPunct="1">
              <a:buFontTx/>
              <a:buNone/>
            </a:pPr>
            <a:r>
              <a:rPr lang="en-CA" b="1" u="sng" smtClean="0"/>
              <a:t>Bài 2</a:t>
            </a:r>
            <a:r>
              <a:rPr lang="en-CA" smtClean="0"/>
              <a:t>. Viết các số  </a:t>
            </a:r>
            <a:r>
              <a:rPr lang="en-CA" b="1" smtClean="0"/>
              <a:t>4208 ;4802 ;4280 ;4082:</a:t>
            </a:r>
          </a:p>
          <a:p>
            <a:pPr marL="609600" indent="-609600" eaLnBrk="1" hangingPunct="1">
              <a:buFontTx/>
              <a:buNone/>
            </a:pPr>
            <a:r>
              <a:rPr lang="en-CA" b="1" smtClean="0"/>
              <a:t>a</a:t>
            </a:r>
            <a:r>
              <a:rPr lang="en-CA" smtClean="0"/>
              <a:t>)Theo thứ tự từ </a:t>
            </a:r>
            <a:r>
              <a:rPr lang="en-CA" b="1" smtClean="0">
                <a:solidFill>
                  <a:srgbClr val="FF0066"/>
                </a:solidFill>
              </a:rPr>
              <a:t>bé đến lớn:</a:t>
            </a:r>
          </a:p>
          <a:p>
            <a:pPr marL="609600" indent="-609600" eaLnBrk="1" hangingPunct="1">
              <a:buFontTx/>
              <a:buNone/>
            </a:pPr>
            <a:endParaRPr lang="en-CA" b="1" smtClean="0">
              <a:solidFill>
                <a:srgbClr val="FF0066"/>
              </a:solidFill>
            </a:endParaRPr>
          </a:p>
          <a:p>
            <a:pPr marL="609600" indent="-609600" eaLnBrk="1" hangingPunct="1">
              <a:buFontTx/>
              <a:buNone/>
            </a:pPr>
            <a:endParaRPr lang="en-CA" b="1" smtClean="0"/>
          </a:p>
          <a:p>
            <a:pPr marL="609600" indent="-609600" eaLnBrk="1" hangingPunct="1">
              <a:buFontTx/>
              <a:buNone/>
            </a:pPr>
            <a:r>
              <a:rPr lang="en-CA" b="1" smtClean="0"/>
              <a:t>b)</a:t>
            </a:r>
            <a:r>
              <a:rPr lang="en-CA" b="1" smtClean="0">
                <a:solidFill>
                  <a:srgbClr val="FF0066"/>
                </a:solidFill>
              </a:rPr>
              <a:t> </a:t>
            </a:r>
            <a:r>
              <a:rPr lang="en-CA" smtClean="0"/>
              <a:t>Theo thứ tự từ </a:t>
            </a:r>
            <a:r>
              <a:rPr lang="en-CA" b="1" smtClean="0">
                <a:solidFill>
                  <a:srgbClr val="3333FF"/>
                </a:solidFill>
              </a:rPr>
              <a:t>lớn</a:t>
            </a:r>
            <a:r>
              <a:rPr lang="en-CA" smtClean="0">
                <a:solidFill>
                  <a:srgbClr val="3333FF"/>
                </a:solidFill>
              </a:rPr>
              <a:t> </a:t>
            </a:r>
            <a:r>
              <a:rPr lang="en-CA" b="1" smtClean="0">
                <a:solidFill>
                  <a:srgbClr val="3333FF"/>
                </a:solidFill>
              </a:rPr>
              <a:t>đến bé:</a:t>
            </a:r>
          </a:p>
          <a:p>
            <a:pPr marL="609600" indent="-609600" eaLnBrk="1" hangingPunct="1">
              <a:buFontTx/>
              <a:buNone/>
            </a:pPr>
            <a:endParaRPr lang="en-CA" b="1" smtClean="0">
              <a:solidFill>
                <a:srgbClr val="3333FF"/>
              </a:solidFill>
            </a:endParaRPr>
          </a:p>
          <a:p>
            <a:pPr marL="609600" indent="-609600" eaLnBrk="1" hangingPunct="1">
              <a:buFontTx/>
              <a:buNone/>
            </a:pPr>
            <a:endParaRPr lang="en-CA" b="1" smtClean="0">
              <a:solidFill>
                <a:srgbClr val="FF0066"/>
              </a:solidFill>
            </a:endParaRPr>
          </a:p>
          <a:p>
            <a:pPr marL="609600" indent="-609600" eaLnBrk="1" hangingPunct="1"/>
            <a:endParaRPr lang="en-US" smtClean="0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524000" y="2590800"/>
            <a:ext cx="708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3200" b="1">
                <a:solidFill>
                  <a:srgbClr val="3333FF"/>
                </a:solidFill>
              </a:rPr>
              <a:t>4082</a:t>
            </a:r>
            <a:r>
              <a:rPr lang="en-CA" sz="3200" b="1"/>
              <a:t> ;  </a:t>
            </a:r>
            <a:r>
              <a:rPr lang="en-CA" sz="3200" b="1">
                <a:solidFill>
                  <a:srgbClr val="FF0066"/>
                </a:solidFill>
              </a:rPr>
              <a:t>42</a:t>
            </a:r>
            <a:r>
              <a:rPr lang="en-CA" sz="3200" b="1">
                <a:solidFill>
                  <a:srgbClr val="3333FF"/>
                </a:solidFill>
              </a:rPr>
              <a:t>0</a:t>
            </a:r>
            <a:r>
              <a:rPr lang="en-CA" sz="3200" b="1">
                <a:solidFill>
                  <a:srgbClr val="FF0066"/>
                </a:solidFill>
              </a:rPr>
              <a:t>8</a:t>
            </a:r>
            <a:r>
              <a:rPr lang="en-CA" sz="3200" b="1"/>
              <a:t> ;  4</a:t>
            </a:r>
            <a:r>
              <a:rPr lang="en-CA" sz="3200" b="1">
                <a:solidFill>
                  <a:srgbClr val="FF0066"/>
                </a:solidFill>
              </a:rPr>
              <a:t>2</a:t>
            </a:r>
            <a:r>
              <a:rPr lang="en-CA" sz="3200" b="1">
                <a:solidFill>
                  <a:srgbClr val="3333FF"/>
                </a:solidFill>
              </a:rPr>
              <a:t>8</a:t>
            </a:r>
            <a:r>
              <a:rPr lang="en-CA" sz="3200" b="1"/>
              <a:t>0 ;   </a:t>
            </a:r>
            <a:r>
              <a:rPr lang="en-CA" sz="3200" b="1">
                <a:solidFill>
                  <a:srgbClr val="FF0066"/>
                </a:solidFill>
              </a:rPr>
              <a:t>4802 .</a:t>
            </a:r>
            <a:endParaRPr lang="en-US" sz="3200" b="1">
              <a:solidFill>
                <a:srgbClr val="FF0066"/>
              </a:solidFill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371600" y="4495800"/>
            <a:ext cx="640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/>
              <a:t>4</a:t>
            </a:r>
            <a:r>
              <a:rPr lang="en-US" sz="3200" b="1">
                <a:solidFill>
                  <a:srgbClr val="3333FF"/>
                </a:solidFill>
              </a:rPr>
              <a:t>8</a:t>
            </a:r>
            <a:r>
              <a:rPr lang="en-US" sz="3200" b="1"/>
              <a:t>02  ;  42</a:t>
            </a:r>
            <a:r>
              <a:rPr lang="en-US" sz="3200" b="1">
                <a:solidFill>
                  <a:srgbClr val="3333FF"/>
                </a:solidFill>
              </a:rPr>
              <a:t>8</a:t>
            </a:r>
            <a:r>
              <a:rPr lang="en-US" sz="3200" b="1"/>
              <a:t>0 ;   4</a:t>
            </a:r>
            <a:r>
              <a:rPr lang="en-US" sz="3200" b="1">
                <a:solidFill>
                  <a:srgbClr val="3333FF"/>
                </a:solidFill>
              </a:rPr>
              <a:t>2</a:t>
            </a:r>
            <a:r>
              <a:rPr lang="en-US" sz="3200" b="1"/>
              <a:t>08 ; 4082.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0363"/>
          </a:xfrm>
          <a:ln w="57150" cmpd="thinThick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CA" b="1" u="sng" smtClean="0">
                <a:solidFill>
                  <a:srgbClr val="FF0066"/>
                </a:solidFill>
              </a:rPr>
              <a:t>Bài 3</a:t>
            </a:r>
            <a:r>
              <a:rPr lang="en-CA" smtClean="0"/>
              <a:t>. Viết:</a:t>
            </a:r>
          </a:p>
          <a:p>
            <a:pPr eaLnBrk="1" hangingPunct="1">
              <a:buFontTx/>
              <a:buNone/>
            </a:pPr>
            <a:r>
              <a:rPr lang="en-CA" smtClean="0"/>
              <a:t>a) Số bé nhất có ba chữ số;</a:t>
            </a:r>
          </a:p>
          <a:p>
            <a:pPr eaLnBrk="1" hangingPunct="1">
              <a:buFontTx/>
              <a:buNone/>
            </a:pPr>
            <a:endParaRPr lang="en-CA" smtClean="0"/>
          </a:p>
          <a:p>
            <a:pPr eaLnBrk="1" hangingPunct="1">
              <a:buFontTx/>
              <a:buNone/>
            </a:pPr>
            <a:r>
              <a:rPr lang="en-CA" smtClean="0"/>
              <a:t>b) Số bé nhất có bốn chữ số;</a:t>
            </a:r>
          </a:p>
          <a:p>
            <a:pPr eaLnBrk="1" hangingPunct="1">
              <a:buFontTx/>
              <a:buNone/>
            </a:pPr>
            <a:endParaRPr lang="en-CA" smtClean="0"/>
          </a:p>
          <a:p>
            <a:pPr eaLnBrk="1" hangingPunct="1">
              <a:buFontTx/>
              <a:buNone/>
            </a:pPr>
            <a:r>
              <a:rPr lang="en-CA" smtClean="0"/>
              <a:t>c) Số lớn nhất có ba chữ số;</a:t>
            </a:r>
          </a:p>
          <a:p>
            <a:pPr eaLnBrk="1" hangingPunct="1">
              <a:buFontTx/>
              <a:buNone/>
            </a:pPr>
            <a:endParaRPr lang="en-CA" smtClean="0"/>
          </a:p>
          <a:p>
            <a:pPr eaLnBrk="1" hangingPunct="1">
              <a:buFontTx/>
              <a:buNone/>
            </a:pPr>
            <a:r>
              <a:rPr lang="en-CA" smtClean="0"/>
              <a:t>d) Số lớn nhất có bốn chữ số;</a:t>
            </a:r>
            <a:endParaRPr lang="en-US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096000" y="12954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3200" b="1">
                <a:solidFill>
                  <a:srgbClr val="3333FF"/>
                </a:solidFill>
              </a:rPr>
              <a:t>100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019800" y="25146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3200" b="1">
                <a:solidFill>
                  <a:srgbClr val="3333FF"/>
                </a:solidFill>
              </a:rPr>
              <a:t>1000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6096000" y="36576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3200" b="1">
                <a:solidFill>
                  <a:schemeClr val="hlink"/>
                </a:solidFill>
              </a:rPr>
              <a:t>999</a:t>
            </a:r>
            <a:endParaRPr lang="en-US" sz="3200" b="1">
              <a:solidFill>
                <a:schemeClr val="hlink"/>
              </a:solidFill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6080125" y="4800600"/>
            <a:ext cx="1311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3200" b="1">
                <a:solidFill>
                  <a:srgbClr val="3333FF"/>
                </a:solidFill>
              </a:rPr>
              <a:t>9999</a:t>
            </a:r>
            <a:endParaRPr lang="en-US" sz="3200" b="1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4" grpId="0"/>
      <p:bldP spid="7176" grpId="0"/>
      <p:bldP spid="71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eaLnBrk="1" hangingPunct="1"/>
            <a:r>
              <a:rPr lang="en-CA" b="1" u="sng" smtClean="0">
                <a:solidFill>
                  <a:srgbClr val="FF0066"/>
                </a:solidFill>
              </a:rPr>
              <a:t>Bài 4</a:t>
            </a:r>
            <a:r>
              <a:rPr lang="en-CA" smtClean="0"/>
              <a:t>.</a:t>
            </a:r>
          </a:p>
          <a:p>
            <a:pPr eaLnBrk="1" hangingPunct="1">
              <a:buFontTx/>
              <a:buNone/>
            </a:pPr>
            <a:r>
              <a:rPr lang="en-CA" smtClean="0"/>
              <a:t>a) Trung điểm của đoạn thẳng AB ứng với số nào ?</a:t>
            </a:r>
            <a:endParaRPr lang="en-US" smtClean="0"/>
          </a:p>
        </p:txBody>
      </p:sp>
      <p:sp>
        <p:nvSpPr>
          <p:cNvPr id="5123" name="Line 5"/>
          <p:cNvSpPr>
            <a:spLocks noChangeShapeType="1"/>
          </p:cNvSpPr>
          <p:nvPr/>
        </p:nvSpPr>
        <p:spPr bwMode="auto">
          <a:xfrm>
            <a:off x="914400" y="3200400"/>
            <a:ext cx="708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>
            <a:off x="914400" y="3048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7"/>
          <p:cNvSpPr>
            <a:spLocks noChangeShapeType="1"/>
          </p:cNvSpPr>
          <p:nvPr/>
        </p:nvSpPr>
        <p:spPr bwMode="auto">
          <a:xfrm>
            <a:off x="1828800" y="3048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Line 8"/>
          <p:cNvSpPr>
            <a:spLocks noChangeShapeType="1"/>
          </p:cNvSpPr>
          <p:nvPr/>
        </p:nvSpPr>
        <p:spPr bwMode="auto">
          <a:xfrm flipH="1">
            <a:off x="2819400" y="3048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Line 9"/>
          <p:cNvSpPr>
            <a:spLocks noChangeShapeType="1"/>
          </p:cNvSpPr>
          <p:nvPr/>
        </p:nvSpPr>
        <p:spPr bwMode="auto">
          <a:xfrm>
            <a:off x="3810000" y="3048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Line 10"/>
          <p:cNvSpPr>
            <a:spLocks noChangeShapeType="1"/>
          </p:cNvSpPr>
          <p:nvPr/>
        </p:nvSpPr>
        <p:spPr bwMode="auto">
          <a:xfrm>
            <a:off x="4800600" y="3048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9" name="Line 11"/>
          <p:cNvSpPr>
            <a:spLocks noChangeShapeType="1"/>
          </p:cNvSpPr>
          <p:nvPr/>
        </p:nvSpPr>
        <p:spPr bwMode="auto">
          <a:xfrm>
            <a:off x="5791200" y="29718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12"/>
          <p:cNvSpPr>
            <a:spLocks noChangeShapeType="1"/>
          </p:cNvSpPr>
          <p:nvPr/>
        </p:nvSpPr>
        <p:spPr bwMode="auto">
          <a:xfrm>
            <a:off x="6858000" y="3048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1" name="Text Box 14"/>
          <p:cNvSpPr txBox="1">
            <a:spLocks noChangeArrowheads="1"/>
          </p:cNvSpPr>
          <p:nvPr/>
        </p:nvSpPr>
        <p:spPr bwMode="auto">
          <a:xfrm>
            <a:off x="746125" y="2478088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400" b="1">
                <a:solidFill>
                  <a:srgbClr val="3333FF"/>
                </a:solidFill>
              </a:rPr>
              <a:t>A</a:t>
            </a:r>
            <a:endParaRPr lang="en-US" sz="2400" b="1">
              <a:solidFill>
                <a:srgbClr val="3333FF"/>
              </a:solidFill>
            </a:endParaRPr>
          </a:p>
        </p:txBody>
      </p:sp>
      <p:sp>
        <p:nvSpPr>
          <p:cNvPr id="5132" name="Text Box 15"/>
          <p:cNvSpPr txBox="1">
            <a:spLocks noChangeArrowheads="1"/>
          </p:cNvSpPr>
          <p:nvPr/>
        </p:nvSpPr>
        <p:spPr bwMode="auto">
          <a:xfrm>
            <a:off x="6629400" y="2514600"/>
            <a:ext cx="592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400" b="1">
                <a:solidFill>
                  <a:srgbClr val="3333FF"/>
                </a:solidFill>
              </a:rPr>
              <a:t>B</a:t>
            </a:r>
            <a:endParaRPr lang="en-US" sz="2400" b="1">
              <a:solidFill>
                <a:srgbClr val="3333FF"/>
              </a:solidFill>
            </a:endParaRPr>
          </a:p>
        </p:txBody>
      </p:sp>
      <p:sp>
        <p:nvSpPr>
          <p:cNvPr id="5133" name="Text Box 17"/>
          <p:cNvSpPr txBox="1">
            <a:spLocks noChangeArrowheads="1"/>
          </p:cNvSpPr>
          <p:nvPr/>
        </p:nvSpPr>
        <p:spPr bwMode="auto">
          <a:xfrm>
            <a:off x="762000" y="32766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400" b="1"/>
              <a:t>0</a:t>
            </a:r>
            <a:endParaRPr lang="en-US" sz="2400" b="1"/>
          </a:p>
        </p:txBody>
      </p:sp>
      <p:sp>
        <p:nvSpPr>
          <p:cNvPr id="5134" name="Oval 18"/>
          <p:cNvSpPr>
            <a:spLocks noChangeArrowheads="1"/>
          </p:cNvSpPr>
          <p:nvPr/>
        </p:nvSpPr>
        <p:spPr bwMode="auto">
          <a:xfrm>
            <a:off x="1295400" y="34290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CA" b="1"/>
              <a:t>100</a:t>
            </a:r>
            <a:endParaRPr lang="en-US" b="1"/>
          </a:p>
        </p:txBody>
      </p:sp>
      <p:sp>
        <p:nvSpPr>
          <p:cNvPr id="5135" name="Oval 21"/>
          <p:cNvSpPr>
            <a:spLocks noChangeArrowheads="1"/>
          </p:cNvSpPr>
          <p:nvPr/>
        </p:nvSpPr>
        <p:spPr bwMode="auto">
          <a:xfrm>
            <a:off x="2362200" y="35814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136" name="Text Box 23"/>
          <p:cNvSpPr txBox="1">
            <a:spLocks noChangeArrowheads="1"/>
          </p:cNvSpPr>
          <p:nvPr/>
        </p:nvSpPr>
        <p:spPr bwMode="auto">
          <a:xfrm>
            <a:off x="2422525" y="3617913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/>
              <a:t>200</a:t>
            </a:r>
            <a:endParaRPr lang="en-US" b="1"/>
          </a:p>
        </p:txBody>
      </p:sp>
      <p:sp>
        <p:nvSpPr>
          <p:cNvPr id="5137" name="Oval 24"/>
          <p:cNvSpPr>
            <a:spLocks noChangeArrowheads="1"/>
          </p:cNvSpPr>
          <p:nvPr/>
        </p:nvSpPr>
        <p:spPr bwMode="auto">
          <a:xfrm>
            <a:off x="3276600" y="4038600"/>
            <a:ext cx="914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CA" b="1"/>
              <a:t>300</a:t>
            </a:r>
            <a:endParaRPr lang="en-US" b="1"/>
          </a:p>
        </p:txBody>
      </p:sp>
      <p:sp>
        <p:nvSpPr>
          <p:cNvPr id="5138" name="Oval 26"/>
          <p:cNvSpPr>
            <a:spLocks noChangeArrowheads="1"/>
          </p:cNvSpPr>
          <p:nvPr/>
        </p:nvSpPr>
        <p:spPr bwMode="auto">
          <a:xfrm>
            <a:off x="4343400" y="3657600"/>
            <a:ext cx="914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CA" b="1"/>
              <a:t>400</a:t>
            </a:r>
            <a:endParaRPr lang="en-US" b="1"/>
          </a:p>
        </p:txBody>
      </p:sp>
      <p:sp>
        <p:nvSpPr>
          <p:cNvPr id="5139" name="Oval 28"/>
          <p:cNvSpPr>
            <a:spLocks noChangeArrowheads="1"/>
          </p:cNvSpPr>
          <p:nvPr/>
        </p:nvSpPr>
        <p:spPr bwMode="auto">
          <a:xfrm>
            <a:off x="5410200" y="3505200"/>
            <a:ext cx="838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CA" b="1"/>
              <a:t>500</a:t>
            </a:r>
            <a:endParaRPr lang="en-US" b="1"/>
          </a:p>
        </p:txBody>
      </p:sp>
      <p:sp>
        <p:nvSpPr>
          <p:cNvPr id="5140" name="Text Box 30"/>
          <p:cNvSpPr txBox="1">
            <a:spLocks noChangeArrowheads="1"/>
          </p:cNvSpPr>
          <p:nvPr/>
        </p:nvSpPr>
        <p:spPr bwMode="auto">
          <a:xfrm>
            <a:off x="6553200" y="3313113"/>
            <a:ext cx="777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/>
              <a:t>600</a:t>
            </a:r>
            <a:endParaRPr lang="en-US" b="1"/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>
            <a:off x="838200" y="3200400"/>
            <a:ext cx="29718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>
            <a:off x="3810000" y="3200400"/>
            <a:ext cx="3048000" cy="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3429000" y="40386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400" b="1">
                <a:solidFill>
                  <a:srgbClr val="3333FF"/>
                </a:solidFill>
              </a:rPr>
              <a:t>300</a:t>
            </a:r>
            <a:endParaRPr lang="en-US" sz="2400" b="1">
              <a:solidFill>
                <a:srgbClr val="3333FF"/>
              </a:solidFill>
            </a:endParaRP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3657600" y="25908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b="1">
                <a:solidFill>
                  <a:srgbClr val="3333FF"/>
                </a:solidFill>
              </a:rPr>
              <a:t>M</a:t>
            </a:r>
            <a:endParaRPr lang="en-US" b="1">
              <a:solidFill>
                <a:srgbClr val="3333FF"/>
              </a:solidFill>
            </a:endParaRPr>
          </a:p>
        </p:txBody>
      </p:sp>
      <p:sp>
        <p:nvSpPr>
          <p:cNvPr id="5145" name="Line 40"/>
          <p:cNvSpPr>
            <a:spLocks noChangeShapeType="1"/>
          </p:cNvSpPr>
          <p:nvPr/>
        </p:nvSpPr>
        <p:spPr bwMode="auto">
          <a:xfrm>
            <a:off x="1143000" y="1905000"/>
            <a:ext cx="18288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3" grpId="0" animBg="1"/>
      <p:bldP spid="8224" grpId="0" animBg="1"/>
      <p:bldP spid="8230" grpId="0"/>
      <p:bldP spid="823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190</Words>
  <Application>Microsoft Office PowerPoint</Application>
  <PresentationFormat>On-screen Show (4:3)</PresentationFormat>
  <Paragraphs>58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Default Design</vt:lpstr>
      <vt:lpstr> Luyện tập</vt:lpstr>
      <vt:lpstr>Slide 2</vt:lpstr>
      <vt:lpstr>Slide 3</vt:lpstr>
      <vt:lpstr>Slide 4</vt:lpstr>
    </vt:vector>
  </TitlesOfParts>
  <Company>0633.707676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THAISON BSI</dc:creator>
  <cp:lastModifiedBy>CSTeam</cp:lastModifiedBy>
  <cp:revision>22</cp:revision>
  <dcterms:created xsi:type="dcterms:W3CDTF">2011-01-11T14:23:24Z</dcterms:created>
  <dcterms:modified xsi:type="dcterms:W3CDTF">2016-06-29T10:30:05Z</dcterms:modified>
</cp:coreProperties>
</file>