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60" r:id="rId3"/>
    <p:sldId id="261" r:id="rId4"/>
    <p:sldId id="262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allowPng="1" imgSz="1024x768" encoding="windows-1252"/>
  <p:clrMru>
    <a:srgbClr val="006600"/>
    <a:srgbClr val="66FF66"/>
    <a:srgbClr val="FF3300"/>
    <a:srgbClr val="3333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3698" autoAdjust="0"/>
  </p:normalViewPr>
  <p:slideViewPr>
    <p:cSldViewPr>
      <p:cViewPr varScale="1">
        <p:scale>
          <a:sx n="40" d="100"/>
          <a:sy n="40" d="100"/>
        </p:scale>
        <p:origin x="-133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81840AD-13E9-4220-B3D3-3527E75FF1B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E1F87-6738-4177-A9F0-B5A95F7F89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4B4D700-CFBC-461B-8C46-5C7E3738F6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E610469-A603-4F23-97DF-5F57B60B01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CF3E9B-7A21-4669-B692-60B19CDCB8B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4C14716-7209-4E00-B5F1-63F89FC15C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38DDB3-F43B-43EF-8F5D-D7A76DDB86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40A4DAC-B236-4F92-B2D4-50F472839CA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7C9156C-A6B3-43A3-8A70-D121967F65D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3EEB2F0-6B7F-490F-B0AA-21B91B9F6E4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242E4AD-6AF5-43C3-84EF-AE257E0C18F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4D2D94B-0BF7-4E34-8D94-7A88408A50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274638"/>
            <a:ext cx="8534400" cy="1935162"/>
          </a:xfrm>
        </p:spPr>
        <p:txBody>
          <a:bodyPr/>
          <a:lstStyle/>
          <a:p>
            <a:pPr eaLnBrk="1" hangingPunct="1"/>
            <a:r>
              <a:rPr lang="en-CA" sz="2800" smtClean="0"/>
              <a:t/>
            </a:r>
            <a:br>
              <a:rPr lang="en-CA" sz="2800" smtClean="0"/>
            </a:br>
            <a:r>
              <a:rPr lang="en-CA" sz="2800" b="1" smtClean="0">
                <a:solidFill>
                  <a:srgbClr val="FF0066"/>
                </a:solidFill>
              </a:rPr>
              <a:t>Luyện tập</a:t>
            </a:r>
            <a:endParaRPr lang="en-US" sz="2800" b="1" smtClean="0">
              <a:solidFill>
                <a:srgbClr val="FF0066"/>
              </a:solidFill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229600" cy="4068763"/>
          </a:xfrm>
        </p:spPr>
        <p:txBody>
          <a:bodyPr/>
          <a:lstStyle/>
          <a:p>
            <a:pPr eaLnBrk="1" hangingPunct="1"/>
            <a:r>
              <a:rPr lang="en-CA" sz="2800" b="1" u="sng" smtClean="0"/>
              <a:t>Bài 1.</a:t>
            </a:r>
            <a:endParaRPr lang="en-US" sz="2800" b="1" u="sng" smtClean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533400" y="2743200"/>
            <a:ext cx="685800" cy="1600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CA" sz="2800" b="1">
                <a:solidFill>
                  <a:srgbClr val="FF0066"/>
                </a:solidFill>
              </a:rPr>
              <a:t>&gt;</a:t>
            </a:r>
          </a:p>
          <a:p>
            <a:pPr algn="ctr"/>
            <a:r>
              <a:rPr lang="en-CA" sz="2800" b="1">
                <a:solidFill>
                  <a:srgbClr val="FF0066"/>
                </a:solidFill>
              </a:rPr>
              <a:t>&lt;</a:t>
            </a:r>
          </a:p>
          <a:p>
            <a:pPr algn="ctr"/>
            <a:r>
              <a:rPr lang="en-CA" sz="2800" b="1">
                <a:solidFill>
                  <a:srgbClr val="FF0066"/>
                </a:solidFill>
              </a:rPr>
              <a:t>=</a:t>
            </a:r>
            <a:endParaRPr lang="en-US" sz="2800" b="1">
              <a:solidFill>
                <a:srgbClr val="FF0066"/>
              </a:solidFill>
            </a:endParaRPr>
          </a:p>
        </p:txBody>
      </p:sp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1965325" y="2627313"/>
            <a:ext cx="260667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/>
              <a:t>7766..       .7676</a:t>
            </a:r>
          </a:p>
          <a:p>
            <a:endParaRPr lang="en-CA" sz="2000" b="1"/>
          </a:p>
          <a:p>
            <a:r>
              <a:rPr lang="en-CA" sz="2000" b="1"/>
              <a:t>8453........8435</a:t>
            </a:r>
          </a:p>
          <a:p>
            <a:endParaRPr lang="en-CA" sz="2000" b="1"/>
          </a:p>
          <a:p>
            <a:r>
              <a:rPr lang="en-CA" sz="2000" b="1"/>
              <a:t>9102........9120</a:t>
            </a:r>
            <a:endParaRPr lang="en-US" sz="2000" b="1"/>
          </a:p>
        </p:txBody>
      </p:sp>
      <p:sp>
        <p:nvSpPr>
          <p:cNvPr id="2054" name="Text Box 7"/>
          <p:cNvSpPr txBox="1">
            <a:spLocks noChangeArrowheads="1"/>
          </p:cNvSpPr>
          <p:nvPr/>
        </p:nvSpPr>
        <p:spPr bwMode="auto">
          <a:xfrm>
            <a:off x="5562600" y="2590800"/>
            <a:ext cx="3124200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/>
              <a:t>1000g..          ..1kg</a:t>
            </a:r>
          </a:p>
          <a:p>
            <a:r>
              <a:rPr lang="en-CA" sz="2000" b="1"/>
              <a:t>  </a:t>
            </a:r>
          </a:p>
          <a:p>
            <a:r>
              <a:rPr lang="en-CA" sz="2000" b="1"/>
              <a:t>950g..        ..1kg</a:t>
            </a:r>
          </a:p>
          <a:p>
            <a:r>
              <a:rPr lang="en-CA" sz="2000" b="1"/>
              <a:t>  </a:t>
            </a:r>
          </a:p>
          <a:p>
            <a:r>
              <a:rPr lang="en-CA" sz="2000" b="1"/>
              <a:t> 1km..         ..1200m</a:t>
            </a:r>
            <a:endParaRPr lang="en-US" sz="2000" b="1"/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457200" y="4724400"/>
            <a:ext cx="86868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>
                <a:solidFill>
                  <a:srgbClr val="FF0066"/>
                </a:solidFill>
              </a:rPr>
              <a:t>Nếu hai số </a:t>
            </a:r>
            <a:r>
              <a:rPr lang="en-CA" sz="2400" b="1">
                <a:solidFill>
                  <a:srgbClr val="FF0066"/>
                </a:solidFill>
              </a:rPr>
              <a:t>có cùng số chữ số </a:t>
            </a:r>
            <a:r>
              <a:rPr lang="en-CA" sz="2400" b="1">
                <a:solidFill>
                  <a:srgbClr val="3333FF"/>
                </a:solidFill>
              </a:rPr>
              <a:t>thì so sánh từng cặp chữ số ở cùng một hàng</a:t>
            </a:r>
            <a:r>
              <a:rPr lang="en-CA" sz="2400" b="1">
                <a:solidFill>
                  <a:srgbClr val="FF0066"/>
                </a:solidFill>
              </a:rPr>
              <a:t>, kể từ trái sang phải</a:t>
            </a:r>
            <a:endParaRPr lang="en-US" sz="2400" b="1">
              <a:solidFill>
                <a:srgbClr val="FF0066"/>
              </a:solidFill>
            </a:endParaRP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2767013" y="2401888"/>
            <a:ext cx="4572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&gt;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2667000" y="3011488"/>
            <a:ext cx="32861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3333FF"/>
                </a:solidFill>
              </a:rPr>
              <a:t>&gt;</a:t>
            </a:r>
            <a:endParaRPr lang="en-US" sz="3600" b="1">
              <a:solidFill>
                <a:srgbClr val="3333FF"/>
              </a:solidFill>
            </a:endParaRP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2674938" y="3657600"/>
            <a:ext cx="481012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&lt;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6607175" y="2438400"/>
            <a:ext cx="4730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FF0066"/>
                </a:solidFill>
              </a:rPr>
              <a:t>=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5134" name="Text Box 14"/>
          <p:cNvSpPr txBox="1">
            <a:spLocks noChangeArrowheads="1"/>
          </p:cNvSpPr>
          <p:nvPr/>
        </p:nvSpPr>
        <p:spPr bwMode="auto">
          <a:xfrm>
            <a:off x="6454775" y="3048000"/>
            <a:ext cx="396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600" b="1">
                <a:solidFill>
                  <a:srgbClr val="3333FF"/>
                </a:solidFill>
              </a:rPr>
              <a:t>&lt;</a:t>
            </a:r>
            <a:endParaRPr lang="en-US" sz="3600" b="1">
              <a:solidFill>
                <a:srgbClr val="3333FF"/>
              </a:solidFill>
            </a:endParaRPr>
          </a:p>
        </p:txBody>
      </p:sp>
      <p:sp>
        <p:nvSpPr>
          <p:cNvPr id="5135" name="Text Box 15"/>
          <p:cNvSpPr txBox="1">
            <a:spLocks noChangeArrowheads="1"/>
          </p:cNvSpPr>
          <p:nvPr/>
        </p:nvSpPr>
        <p:spPr bwMode="auto">
          <a:xfrm>
            <a:off x="6400800" y="3657600"/>
            <a:ext cx="6635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sz="3600" b="1">
                <a:solidFill>
                  <a:srgbClr val="FF0066"/>
                </a:solidFill>
              </a:rPr>
              <a:t>&lt;</a:t>
            </a:r>
            <a:endParaRPr lang="en-US" sz="3600" b="1">
              <a:solidFill>
                <a:srgbClr val="FF0066"/>
              </a:solidFill>
            </a:endParaRPr>
          </a:p>
        </p:txBody>
      </p:sp>
      <p:sp>
        <p:nvSpPr>
          <p:cNvPr id="2062" name="Text Box 17"/>
          <p:cNvSpPr txBox="1">
            <a:spLocks noChangeArrowheads="1"/>
          </p:cNvSpPr>
          <p:nvPr/>
        </p:nvSpPr>
        <p:spPr bwMode="auto">
          <a:xfrm>
            <a:off x="1447800" y="2590800"/>
            <a:ext cx="523875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66"/>
                </a:solidFill>
              </a:rPr>
              <a:t>a)</a:t>
            </a:r>
            <a:endParaRPr lang="en-US" sz="2000" b="1">
              <a:solidFill>
                <a:srgbClr val="FF0066"/>
              </a:solidFill>
            </a:endParaRPr>
          </a:p>
        </p:txBody>
      </p:sp>
      <p:sp>
        <p:nvSpPr>
          <p:cNvPr id="2063" name="Text Box 18"/>
          <p:cNvSpPr txBox="1">
            <a:spLocks noChangeArrowheads="1"/>
          </p:cNvSpPr>
          <p:nvPr/>
        </p:nvSpPr>
        <p:spPr bwMode="auto">
          <a:xfrm>
            <a:off x="4953000" y="2551113"/>
            <a:ext cx="6096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000" b="1">
                <a:solidFill>
                  <a:srgbClr val="FF0066"/>
                </a:solidFill>
              </a:rPr>
              <a:t>b)</a:t>
            </a:r>
            <a:endParaRPr lang="en-US" sz="2000" b="1">
              <a:solidFill>
                <a:srgbClr val="FF00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3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1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40" dur="2000"/>
                                        <p:tgtEl>
                                          <p:spTgt spid="5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5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51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8" grpId="0"/>
      <p:bldP spid="5128" grpId="1"/>
      <p:bldP spid="5129" grpId="0"/>
      <p:bldP spid="5130" grpId="0"/>
      <p:bldP spid="5131" grpId="0"/>
      <p:bldP spid="5132" grpId="0"/>
      <p:bldP spid="5134" grpId="0"/>
      <p:bldP spid="513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457200"/>
            <a:ext cx="8686800" cy="6096000"/>
          </a:xfrm>
          <a:ln w="28575">
            <a:solidFill>
              <a:schemeClr val="tx1"/>
            </a:solidFill>
          </a:ln>
        </p:spPr>
        <p:txBody>
          <a:bodyPr/>
          <a:lstStyle/>
          <a:p>
            <a:pPr marL="609600" indent="-609600" eaLnBrk="1" hangingPunct="1">
              <a:buFontTx/>
              <a:buNone/>
            </a:pPr>
            <a:endParaRPr lang="en-CA" b="1" u="sng" smtClean="0"/>
          </a:p>
          <a:p>
            <a:pPr marL="609600" indent="-609600" eaLnBrk="1" hangingPunct="1">
              <a:buFontTx/>
              <a:buNone/>
            </a:pPr>
            <a:r>
              <a:rPr lang="en-CA" b="1" u="sng" smtClean="0"/>
              <a:t>Bài 2</a:t>
            </a:r>
            <a:r>
              <a:rPr lang="en-CA" smtClean="0"/>
              <a:t>. Viết các số  </a:t>
            </a:r>
            <a:r>
              <a:rPr lang="en-CA" b="1" smtClean="0"/>
              <a:t>4208 ;4802 ;4280 ;4082:</a:t>
            </a:r>
          </a:p>
          <a:p>
            <a:pPr marL="609600" indent="-609600" eaLnBrk="1" hangingPunct="1">
              <a:buFontTx/>
              <a:buNone/>
            </a:pPr>
            <a:r>
              <a:rPr lang="en-CA" b="1" smtClean="0"/>
              <a:t>a</a:t>
            </a:r>
            <a:r>
              <a:rPr lang="en-CA" smtClean="0"/>
              <a:t>)Theo thứ tự từ </a:t>
            </a:r>
            <a:r>
              <a:rPr lang="en-CA" b="1" smtClean="0">
                <a:solidFill>
                  <a:srgbClr val="FF0066"/>
                </a:solidFill>
              </a:rPr>
              <a:t>bé đến lớn:</a:t>
            </a:r>
          </a:p>
          <a:p>
            <a:pPr marL="609600" indent="-609600" eaLnBrk="1" hangingPunct="1">
              <a:buFontTx/>
              <a:buNone/>
            </a:pPr>
            <a:endParaRPr lang="en-CA" b="1" smtClean="0">
              <a:solidFill>
                <a:srgbClr val="FF0066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CA" b="1" smtClean="0"/>
          </a:p>
          <a:p>
            <a:pPr marL="609600" indent="-609600" eaLnBrk="1" hangingPunct="1">
              <a:buFontTx/>
              <a:buNone/>
            </a:pPr>
            <a:r>
              <a:rPr lang="en-CA" b="1" smtClean="0"/>
              <a:t>b)</a:t>
            </a:r>
            <a:r>
              <a:rPr lang="en-CA" b="1" smtClean="0">
                <a:solidFill>
                  <a:srgbClr val="FF0066"/>
                </a:solidFill>
              </a:rPr>
              <a:t> </a:t>
            </a:r>
            <a:r>
              <a:rPr lang="en-CA" smtClean="0"/>
              <a:t>Theo thứ tự từ </a:t>
            </a:r>
            <a:r>
              <a:rPr lang="en-CA" b="1" smtClean="0">
                <a:solidFill>
                  <a:srgbClr val="3333FF"/>
                </a:solidFill>
              </a:rPr>
              <a:t>lớn</a:t>
            </a:r>
            <a:r>
              <a:rPr lang="en-CA" smtClean="0">
                <a:solidFill>
                  <a:srgbClr val="3333FF"/>
                </a:solidFill>
              </a:rPr>
              <a:t> </a:t>
            </a:r>
            <a:r>
              <a:rPr lang="en-CA" b="1" smtClean="0">
                <a:solidFill>
                  <a:srgbClr val="3333FF"/>
                </a:solidFill>
              </a:rPr>
              <a:t>đến bé:</a:t>
            </a:r>
          </a:p>
          <a:p>
            <a:pPr marL="609600" indent="-609600" eaLnBrk="1" hangingPunct="1">
              <a:buFontTx/>
              <a:buNone/>
            </a:pPr>
            <a:endParaRPr lang="en-CA" b="1" smtClean="0">
              <a:solidFill>
                <a:srgbClr val="3333FF"/>
              </a:solidFill>
            </a:endParaRPr>
          </a:p>
          <a:p>
            <a:pPr marL="609600" indent="-609600" eaLnBrk="1" hangingPunct="1">
              <a:buFontTx/>
              <a:buNone/>
            </a:pPr>
            <a:endParaRPr lang="en-CA" b="1" smtClean="0">
              <a:solidFill>
                <a:srgbClr val="FF0066"/>
              </a:solidFill>
            </a:endParaRPr>
          </a:p>
          <a:p>
            <a:pPr marL="609600" indent="-609600" eaLnBrk="1" hangingPunct="1"/>
            <a:endParaRPr lang="en-US" smtClean="0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1524000" y="2590800"/>
            <a:ext cx="70866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4082</a:t>
            </a:r>
            <a:r>
              <a:rPr lang="en-CA" sz="3200" b="1"/>
              <a:t> ;  </a:t>
            </a:r>
            <a:r>
              <a:rPr lang="en-CA" sz="3200" b="1">
                <a:solidFill>
                  <a:srgbClr val="FF0066"/>
                </a:solidFill>
              </a:rPr>
              <a:t>42</a:t>
            </a:r>
            <a:r>
              <a:rPr lang="en-CA" sz="3200" b="1">
                <a:solidFill>
                  <a:srgbClr val="3333FF"/>
                </a:solidFill>
              </a:rPr>
              <a:t>0</a:t>
            </a:r>
            <a:r>
              <a:rPr lang="en-CA" sz="3200" b="1">
                <a:solidFill>
                  <a:srgbClr val="FF0066"/>
                </a:solidFill>
              </a:rPr>
              <a:t>8</a:t>
            </a:r>
            <a:r>
              <a:rPr lang="en-CA" sz="3200" b="1"/>
              <a:t> ;  4</a:t>
            </a:r>
            <a:r>
              <a:rPr lang="en-CA" sz="3200" b="1">
                <a:solidFill>
                  <a:srgbClr val="FF0066"/>
                </a:solidFill>
              </a:rPr>
              <a:t>2</a:t>
            </a:r>
            <a:r>
              <a:rPr lang="en-CA" sz="3200" b="1">
                <a:solidFill>
                  <a:srgbClr val="3333FF"/>
                </a:solidFill>
              </a:rPr>
              <a:t>8</a:t>
            </a:r>
            <a:r>
              <a:rPr lang="en-CA" sz="3200" b="1"/>
              <a:t>0 ;   </a:t>
            </a:r>
            <a:r>
              <a:rPr lang="en-CA" sz="3200" b="1">
                <a:solidFill>
                  <a:srgbClr val="FF0066"/>
                </a:solidFill>
              </a:rPr>
              <a:t>4802 .</a:t>
            </a:r>
            <a:endParaRPr lang="en-US" sz="3200" b="1">
              <a:solidFill>
                <a:srgbClr val="FF0066"/>
              </a:solidFill>
            </a:endParaRP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1371600" y="4495800"/>
            <a:ext cx="6400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 b="1"/>
              <a:t>4</a:t>
            </a:r>
            <a:r>
              <a:rPr lang="en-US" sz="3200" b="1">
                <a:solidFill>
                  <a:srgbClr val="3333FF"/>
                </a:solidFill>
              </a:rPr>
              <a:t>8</a:t>
            </a:r>
            <a:r>
              <a:rPr lang="en-US" sz="3200" b="1"/>
              <a:t>02  ;  42</a:t>
            </a:r>
            <a:r>
              <a:rPr lang="en-US" sz="3200" b="1">
                <a:solidFill>
                  <a:srgbClr val="3333FF"/>
                </a:solidFill>
              </a:rPr>
              <a:t>8</a:t>
            </a:r>
            <a:r>
              <a:rPr lang="en-US" sz="3200" b="1"/>
              <a:t>0 ;   4</a:t>
            </a:r>
            <a:r>
              <a:rPr lang="en-US" sz="3200" b="1">
                <a:solidFill>
                  <a:srgbClr val="3333FF"/>
                </a:solidFill>
              </a:rPr>
              <a:t>2</a:t>
            </a:r>
            <a:r>
              <a:rPr lang="en-US" sz="3200" b="1"/>
              <a:t>08 ; 4082.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0" grpId="0"/>
      <p:bldP spid="615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85800"/>
            <a:ext cx="8229600" cy="5440363"/>
          </a:xfrm>
          <a:ln w="57150" cmpd="thinThick">
            <a:solidFill>
              <a:schemeClr val="tx1"/>
            </a:solidFill>
          </a:ln>
        </p:spPr>
        <p:txBody>
          <a:bodyPr/>
          <a:lstStyle/>
          <a:p>
            <a:pPr eaLnBrk="1" hangingPunct="1"/>
            <a:r>
              <a:rPr lang="en-CA" b="1" u="sng" smtClean="0">
                <a:solidFill>
                  <a:srgbClr val="FF0066"/>
                </a:solidFill>
              </a:rPr>
              <a:t>Bài 3</a:t>
            </a:r>
            <a:r>
              <a:rPr lang="en-CA" smtClean="0"/>
              <a:t>. Viết:</a:t>
            </a:r>
          </a:p>
          <a:p>
            <a:pPr eaLnBrk="1" hangingPunct="1">
              <a:buFontTx/>
              <a:buNone/>
            </a:pPr>
            <a:r>
              <a:rPr lang="en-CA" smtClean="0"/>
              <a:t>a) Số bé nhất có ba chữ số;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b) Số bé nhất có bốn chữ số;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c) Số lớn nhất có ba chữ số;</a:t>
            </a:r>
          </a:p>
          <a:p>
            <a:pPr eaLnBrk="1" hangingPunct="1">
              <a:buFontTx/>
              <a:buNone/>
            </a:pPr>
            <a:endParaRPr lang="en-CA" smtClean="0"/>
          </a:p>
          <a:p>
            <a:pPr eaLnBrk="1" hangingPunct="1">
              <a:buFontTx/>
              <a:buNone/>
            </a:pPr>
            <a:r>
              <a:rPr lang="en-CA" smtClean="0"/>
              <a:t>d) Số lớn nhất có bốn chữ số;</a:t>
            </a:r>
            <a:endParaRPr lang="en-US" smtClean="0"/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096000" y="1295400"/>
            <a:ext cx="1143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100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019800" y="2514600"/>
            <a:ext cx="14478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1000</a:t>
            </a:r>
            <a:endParaRPr lang="en-US" sz="3200" b="1">
              <a:solidFill>
                <a:srgbClr val="3333FF"/>
              </a:solidFill>
            </a:endParaRP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6096000" y="3657600"/>
            <a:ext cx="12192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chemeClr val="hlink"/>
                </a:solidFill>
              </a:rPr>
              <a:t>999</a:t>
            </a:r>
            <a:endParaRPr lang="en-US" sz="3200" b="1">
              <a:solidFill>
                <a:schemeClr val="hlink"/>
              </a:solidFill>
            </a:endParaRPr>
          </a:p>
        </p:txBody>
      </p:sp>
      <p:sp>
        <p:nvSpPr>
          <p:cNvPr id="7177" name="Text Box 9"/>
          <p:cNvSpPr txBox="1">
            <a:spLocks noChangeArrowheads="1"/>
          </p:cNvSpPr>
          <p:nvPr/>
        </p:nvSpPr>
        <p:spPr bwMode="auto">
          <a:xfrm>
            <a:off x="6080125" y="4800600"/>
            <a:ext cx="13112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3200" b="1">
                <a:solidFill>
                  <a:srgbClr val="3333FF"/>
                </a:solidFill>
              </a:rPr>
              <a:t>9999</a:t>
            </a:r>
            <a:endParaRPr lang="en-US" sz="3200" b="1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4" grpId="0"/>
      <p:bldP spid="7176" grpId="0"/>
      <p:bldP spid="717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pPr eaLnBrk="1" hangingPunct="1"/>
            <a:r>
              <a:rPr lang="en-CA" b="1" u="sng" smtClean="0">
                <a:solidFill>
                  <a:srgbClr val="FF0066"/>
                </a:solidFill>
              </a:rPr>
              <a:t>Bài 4</a:t>
            </a:r>
            <a:r>
              <a:rPr lang="en-CA" smtClean="0"/>
              <a:t>.</a:t>
            </a:r>
          </a:p>
          <a:p>
            <a:pPr eaLnBrk="1" hangingPunct="1">
              <a:buFontTx/>
              <a:buNone/>
            </a:pPr>
            <a:r>
              <a:rPr lang="en-CA" smtClean="0"/>
              <a:t>a) Trung điểm của đoạn thẳng AB ứng với số nào ?</a:t>
            </a:r>
            <a:endParaRPr lang="en-US" smtClean="0"/>
          </a:p>
        </p:txBody>
      </p:sp>
      <p:sp>
        <p:nvSpPr>
          <p:cNvPr id="5123" name="Line 5"/>
          <p:cNvSpPr>
            <a:spLocks noChangeShapeType="1"/>
          </p:cNvSpPr>
          <p:nvPr/>
        </p:nvSpPr>
        <p:spPr bwMode="auto">
          <a:xfrm>
            <a:off x="914400" y="3200400"/>
            <a:ext cx="70866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5124" name="Line 6"/>
          <p:cNvSpPr>
            <a:spLocks noChangeShapeType="1"/>
          </p:cNvSpPr>
          <p:nvPr/>
        </p:nvSpPr>
        <p:spPr bwMode="auto">
          <a:xfrm>
            <a:off x="9144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5" name="Line 7"/>
          <p:cNvSpPr>
            <a:spLocks noChangeShapeType="1"/>
          </p:cNvSpPr>
          <p:nvPr/>
        </p:nvSpPr>
        <p:spPr bwMode="auto">
          <a:xfrm>
            <a:off x="18288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6" name="Line 8"/>
          <p:cNvSpPr>
            <a:spLocks noChangeShapeType="1"/>
          </p:cNvSpPr>
          <p:nvPr/>
        </p:nvSpPr>
        <p:spPr bwMode="auto">
          <a:xfrm flipH="1">
            <a:off x="28194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7" name="Line 9"/>
          <p:cNvSpPr>
            <a:spLocks noChangeShapeType="1"/>
          </p:cNvSpPr>
          <p:nvPr/>
        </p:nvSpPr>
        <p:spPr bwMode="auto">
          <a:xfrm>
            <a:off x="38100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8" name="Line 10"/>
          <p:cNvSpPr>
            <a:spLocks noChangeShapeType="1"/>
          </p:cNvSpPr>
          <p:nvPr/>
        </p:nvSpPr>
        <p:spPr bwMode="auto">
          <a:xfrm>
            <a:off x="48006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29" name="Line 11"/>
          <p:cNvSpPr>
            <a:spLocks noChangeShapeType="1"/>
          </p:cNvSpPr>
          <p:nvPr/>
        </p:nvSpPr>
        <p:spPr bwMode="auto">
          <a:xfrm>
            <a:off x="5791200" y="2971800"/>
            <a:ext cx="0" cy="3810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0" name="Line 12"/>
          <p:cNvSpPr>
            <a:spLocks noChangeShapeType="1"/>
          </p:cNvSpPr>
          <p:nvPr/>
        </p:nvSpPr>
        <p:spPr bwMode="auto">
          <a:xfrm>
            <a:off x="68580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131" name="Text Box 14"/>
          <p:cNvSpPr txBox="1">
            <a:spLocks noChangeArrowheads="1"/>
          </p:cNvSpPr>
          <p:nvPr/>
        </p:nvSpPr>
        <p:spPr bwMode="auto">
          <a:xfrm>
            <a:off x="746125" y="2478088"/>
            <a:ext cx="4048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A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132" name="Text Box 15"/>
          <p:cNvSpPr txBox="1">
            <a:spLocks noChangeArrowheads="1"/>
          </p:cNvSpPr>
          <p:nvPr/>
        </p:nvSpPr>
        <p:spPr bwMode="auto">
          <a:xfrm>
            <a:off x="6629400" y="2514600"/>
            <a:ext cx="5921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B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762000" y="3276600"/>
            <a:ext cx="304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/>
              <a:t>0</a:t>
            </a:r>
            <a:endParaRPr lang="en-US" sz="2400" b="1"/>
          </a:p>
        </p:txBody>
      </p:sp>
      <p:sp>
        <p:nvSpPr>
          <p:cNvPr id="5134" name="Oval 18"/>
          <p:cNvSpPr>
            <a:spLocks noChangeArrowheads="1"/>
          </p:cNvSpPr>
          <p:nvPr/>
        </p:nvSpPr>
        <p:spPr bwMode="auto">
          <a:xfrm>
            <a:off x="1295400" y="34290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100</a:t>
            </a:r>
            <a:endParaRPr lang="en-US" b="1"/>
          </a:p>
        </p:txBody>
      </p:sp>
      <p:sp>
        <p:nvSpPr>
          <p:cNvPr id="5135" name="Oval 21"/>
          <p:cNvSpPr>
            <a:spLocks noChangeArrowheads="1"/>
          </p:cNvSpPr>
          <p:nvPr/>
        </p:nvSpPr>
        <p:spPr bwMode="auto">
          <a:xfrm>
            <a:off x="2362200" y="3581400"/>
            <a:ext cx="8382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5136" name="Text Box 23"/>
          <p:cNvSpPr txBox="1">
            <a:spLocks noChangeArrowheads="1"/>
          </p:cNvSpPr>
          <p:nvPr/>
        </p:nvSpPr>
        <p:spPr bwMode="auto">
          <a:xfrm>
            <a:off x="2422525" y="3617913"/>
            <a:ext cx="565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CA" b="1"/>
              <a:t>200</a:t>
            </a:r>
            <a:endParaRPr lang="en-US" b="1"/>
          </a:p>
        </p:txBody>
      </p:sp>
      <p:sp>
        <p:nvSpPr>
          <p:cNvPr id="5137" name="Oval 24"/>
          <p:cNvSpPr>
            <a:spLocks noChangeArrowheads="1"/>
          </p:cNvSpPr>
          <p:nvPr/>
        </p:nvSpPr>
        <p:spPr bwMode="auto">
          <a:xfrm>
            <a:off x="3276600" y="4038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300</a:t>
            </a:r>
            <a:endParaRPr lang="en-US" b="1"/>
          </a:p>
        </p:txBody>
      </p:sp>
      <p:sp>
        <p:nvSpPr>
          <p:cNvPr id="5138" name="Oval 26"/>
          <p:cNvSpPr>
            <a:spLocks noChangeArrowheads="1"/>
          </p:cNvSpPr>
          <p:nvPr/>
        </p:nvSpPr>
        <p:spPr bwMode="auto">
          <a:xfrm>
            <a:off x="4343400" y="3657600"/>
            <a:ext cx="914400" cy="4572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400</a:t>
            </a:r>
            <a:endParaRPr lang="en-US" b="1"/>
          </a:p>
        </p:txBody>
      </p:sp>
      <p:sp>
        <p:nvSpPr>
          <p:cNvPr id="5139" name="Oval 28"/>
          <p:cNvSpPr>
            <a:spLocks noChangeArrowheads="1"/>
          </p:cNvSpPr>
          <p:nvPr/>
        </p:nvSpPr>
        <p:spPr bwMode="auto">
          <a:xfrm>
            <a:off x="5410200" y="3505200"/>
            <a:ext cx="838200" cy="381000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en-CA" b="1"/>
              <a:t>500</a:t>
            </a:r>
            <a:endParaRPr lang="en-US" b="1"/>
          </a:p>
        </p:txBody>
      </p:sp>
      <p:sp>
        <p:nvSpPr>
          <p:cNvPr id="5140" name="Text Box 30"/>
          <p:cNvSpPr txBox="1">
            <a:spLocks noChangeArrowheads="1"/>
          </p:cNvSpPr>
          <p:nvPr/>
        </p:nvSpPr>
        <p:spPr bwMode="auto">
          <a:xfrm>
            <a:off x="6553200" y="3313113"/>
            <a:ext cx="777875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b="1"/>
              <a:t>600</a:t>
            </a:r>
            <a:endParaRPr lang="en-US" b="1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>
            <a:off x="838200" y="3200400"/>
            <a:ext cx="2971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3810000" y="3200400"/>
            <a:ext cx="3048000" cy="0"/>
          </a:xfrm>
          <a:prstGeom prst="line">
            <a:avLst/>
          </a:prstGeom>
          <a:noFill/>
          <a:ln w="28575">
            <a:solidFill>
              <a:srgbClr val="3333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8230" name="Text Box 38"/>
          <p:cNvSpPr txBox="1">
            <a:spLocks noChangeArrowheads="1"/>
          </p:cNvSpPr>
          <p:nvPr/>
        </p:nvSpPr>
        <p:spPr bwMode="auto">
          <a:xfrm>
            <a:off x="3429000" y="40386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CA" sz="2400" b="1">
                <a:solidFill>
                  <a:srgbClr val="3333FF"/>
                </a:solidFill>
              </a:rPr>
              <a:t>300</a:t>
            </a:r>
            <a:endParaRPr lang="en-US" sz="2400" b="1">
              <a:solidFill>
                <a:srgbClr val="3333FF"/>
              </a:solidFill>
            </a:endParaRPr>
          </a:p>
        </p:txBody>
      </p:sp>
      <p:sp>
        <p:nvSpPr>
          <p:cNvPr id="8231" name="Text Box 39"/>
          <p:cNvSpPr txBox="1">
            <a:spLocks noChangeArrowheads="1"/>
          </p:cNvSpPr>
          <p:nvPr/>
        </p:nvSpPr>
        <p:spPr bwMode="auto">
          <a:xfrm>
            <a:off x="3657600" y="2590800"/>
            <a:ext cx="685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CA" b="1">
                <a:solidFill>
                  <a:srgbClr val="3333FF"/>
                </a:solidFill>
              </a:rPr>
              <a:t>M</a:t>
            </a:r>
            <a:endParaRPr lang="en-US" b="1">
              <a:solidFill>
                <a:srgbClr val="3333FF"/>
              </a:solidFill>
            </a:endParaRPr>
          </a:p>
        </p:txBody>
      </p:sp>
      <p:sp>
        <p:nvSpPr>
          <p:cNvPr id="5145" name="Line 40"/>
          <p:cNvSpPr>
            <a:spLocks noChangeShapeType="1"/>
          </p:cNvSpPr>
          <p:nvPr/>
        </p:nvSpPr>
        <p:spPr bwMode="auto">
          <a:xfrm>
            <a:off x="1143000" y="1905000"/>
            <a:ext cx="1828800" cy="0"/>
          </a:xfrm>
          <a:prstGeom prst="line">
            <a:avLst/>
          </a:prstGeom>
          <a:noFill/>
          <a:ln w="38100">
            <a:solidFill>
              <a:srgbClr val="FF0066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82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23" grpId="0" animBg="1"/>
      <p:bldP spid="8224" grpId="0" animBg="1"/>
      <p:bldP spid="8230" grpId="0"/>
      <p:bldP spid="8231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</TotalTime>
  <Words>190</Words>
  <Application>Microsoft Office PowerPoint</Application>
  <PresentationFormat>On-screen Show (4:3)</PresentationFormat>
  <Paragraphs>58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Default Design</vt:lpstr>
      <vt:lpstr> Luyện tập</vt:lpstr>
      <vt:lpstr>Slide 2</vt:lpstr>
      <vt:lpstr>Slide 3</vt:lpstr>
      <vt:lpstr>Slide 4</vt:lpstr>
    </vt:vector>
  </TitlesOfParts>
  <Company>0633.707676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THAISON BSI</dc:creator>
  <cp:lastModifiedBy>CSTeam</cp:lastModifiedBy>
  <cp:revision>22</cp:revision>
  <dcterms:created xsi:type="dcterms:W3CDTF">2011-01-11T14:23:24Z</dcterms:created>
  <dcterms:modified xsi:type="dcterms:W3CDTF">2016-06-29T10:30:05Z</dcterms:modified>
</cp:coreProperties>
</file>