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6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3300"/>
    <a:srgbClr val="FF00FF"/>
    <a:srgbClr val="FF3300"/>
    <a:srgbClr val="3333FF"/>
    <a:srgbClr val="FFCC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27" autoAdjust="0"/>
    <p:restoredTop sz="94660"/>
  </p:normalViewPr>
  <p:slideViewPr>
    <p:cSldViewPr>
      <p:cViewPr varScale="1">
        <p:scale>
          <a:sx n="38" d="100"/>
          <a:sy n="38" d="100"/>
        </p:scale>
        <p:origin x="-13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6F34B-21A4-409B-AA28-7DFC11DCF3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01EDA-8049-400C-8C43-008D30570C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3A3EDD-CB3A-4CC5-AB44-E6AE0CEB03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19B66-F3D9-4AAC-9FC4-721221915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415E7F-3161-45D7-A9AF-BD89AE6D80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E27A95-4972-41C3-9D5F-05527003F8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279F52-C220-4D10-9000-C05E830036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113B8B-D3F2-4B65-BEF0-FCA94E2528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A97ABE-D12C-4454-A676-D9E4EBD395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99975E-A36D-41C0-A304-9FB0E28673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861F82-ACBE-462A-B5A5-43FF25DA93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398B0C-44DA-4A12-AC78-78E7312C4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C47B1AB-AEAB-40F1-AB05-F2D36A5F6A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819400" y="1000125"/>
            <a:ext cx="3276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3333FF"/>
                </a:solidFill>
              </a:rPr>
              <a:t>Luyện tập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0" y="1600200"/>
            <a:ext cx="121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Bài 1: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295400" y="1600200"/>
            <a:ext cx="236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/>
              <a:t>Tính nhẩm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438400" y="2181225"/>
            <a:ext cx="5562600" cy="461963"/>
          </a:xfrm>
          <a:prstGeom prst="rect">
            <a:avLst/>
          </a:prstGeom>
          <a:solidFill>
            <a:srgbClr val="3333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          8000 – 5000 = ?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0" y="4495800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/>
              <a:t>9000 – 5000 = ?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286000" y="5105400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/>
              <a:t>9 nghìn – 5 nghìn = 4 nghìn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676400" y="5715000"/>
            <a:ext cx="396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/>
              <a:t>Vậy: 9000 – 5000 = 4000</a:t>
            </a:r>
            <a:r>
              <a:rPr lang="en-US" b="1"/>
              <a:t> 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81000" y="4424363"/>
            <a:ext cx="1447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</a:rPr>
              <a:t>ví dụ: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438400" y="2667000"/>
            <a:ext cx="5562600" cy="461963"/>
          </a:xfrm>
          <a:prstGeom prst="rect">
            <a:avLst/>
          </a:prstGeom>
          <a:solidFill>
            <a:srgbClr val="3333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Nhẩm: 8 nghìn – 5nghìn = 3 nghìn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2433638" y="3176588"/>
            <a:ext cx="5567362" cy="461962"/>
          </a:xfrm>
          <a:prstGeom prst="rect">
            <a:avLst/>
          </a:prstGeom>
          <a:solidFill>
            <a:srgbClr val="3333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Vậy: 8000 – 5000 = 3000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  <p:bldP spid="7175" grpId="0"/>
      <p:bldP spid="7176" grpId="0" animBg="1"/>
      <p:bldP spid="7177" grpId="0"/>
      <p:bldP spid="7178" grpId="0"/>
      <p:bldP spid="7179" grpId="0"/>
      <p:bldP spid="7180" grpId="0"/>
      <p:bldP spid="7181" grpId="0" animBg="1"/>
      <p:bldP spid="718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2819400" y="1000125"/>
            <a:ext cx="3276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3333FF"/>
                </a:solidFill>
              </a:rPr>
              <a:t>Luyện tập</a:t>
            </a: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0" y="1600200"/>
            <a:ext cx="121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</a:rPr>
              <a:t>Bài 1:</a:t>
            </a: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1295400" y="1600200"/>
            <a:ext cx="236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/>
              <a:t>Tính nhẩm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04800" y="2286000"/>
            <a:ext cx="3276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/>
              <a:t>9000 – 7000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/>
              <a:t>    3000 – 2000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/>
              <a:t>    8000 – 8000 =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495800" y="2286000"/>
            <a:ext cx="34290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/>
              <a:t>   5000 – 1000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/>
              <a:t>   6000 – 5000 =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581525" y="3697288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/>
              <a:t>10000 – 2000 =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128963" y="2252663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2000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7324725" y="2238375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4000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124200" y="2971800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1000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276600" y="3700463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0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7334250" y="3700463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8000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7339013" y="3000375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1000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381000" y="2209800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</a:rPr>
              <a:t>Mẫu:   5700 – 200 = 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4953000" y="22098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</a:rPr>
              <a:t>8400 – 3000 = 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3505200" y="22098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</a:rPr>
              <a:t>5500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7239000" y="22098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</a:rPr>
              <a:t>5400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304800" y="2863850"/>
            <a:ext cx="32766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/>
              <a:t>b) 4600 – 400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/>
              <a:t>    8500 – 500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/>
              <a:t>    9900 – 300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/>
              <a:t>    6800 – 700 =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4419600" y="2863850"/>
            <a:ext cx="32766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/>
              <a:t>   7200 – 3000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/>
              <a:t>   5600 – 2000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/>
              <a:t>   3800 – 3000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/>
              <a:t>   7400 –   400 =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000375" y="28194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4200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2990850" y="3533775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8000</a:t>
            </a: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7239000" y="5059363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7000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7239000" y="42672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800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7239000" y="35814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3600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7239000" y="28194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4200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2981325" y="42672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9600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2971800" y="5059363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6100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55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58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61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64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6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70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73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76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79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8" dur="80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9" dur="80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80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3" dur="80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4" dur="80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80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80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80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80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3" dur="80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4" dur="80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80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8" dur="80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9" dur="80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80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3" dur="80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4" dur="80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80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8" dur="80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9" dur="80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80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" grpId="0"/>
      <p:bldP spid="8202" grpId="1"/>
      <p:bldP spid="8203" grpId="0"/>
      <p:bldP spid="8203" grpId="1"/>
      <p:bldP spid="8204" grpId="0"/>
      <p:bldP spid="8204" grpId="1"/>
      <p:bldP spid="8205" grpId="0"/>
      <p:bldP spid="8205" grpId="1"/>
      <p:bldP spid="8206" grpId="0"/>
      <p:bldP spid="8206" grpId="1"/>
      <p:bldP spid="8207" grpId="0"/>
      <p:bldP spid="8207" grpId="1"/>
      <p:bldP spid="8208" grpId="0"/>
      <p:bldP spid="8208" grpId="1"/>
      <p:bldP spid="8209" grpId="0"/>
      <p:bldP spid="8209" grpId="1"/>
      <p:bldP spid="8210" grpId="0"/>
      <p:bldP spid="8210" grpId="1"/>
      <p:bldP spid="8211" grpId="0"/>
      <p:bldP spid="8212" grpId="0"/>
      <p:bldP spid="8213" grpId="0"/>
      <p:bldP spid="8214" grpId="0"/>
      <p:bldP spid="8215" grpId="0"/>
      <p:bldP spid="8216" grpId="0"/>
      <p:bldP spid="8223" grpId="0"/>
      <p:bldP spid="8224" grpId="0"/>
      <p:bldP spid="8225" grpId="0"/>
      <p:bldP spid="8226" grpId="0"/>
      <p:bldP spid="8227" grpId="0"/>
      <p:bldP spid="8228" grpId="0"/>
      <p:bldP spid="8229" grpId="0"/>
      <p:bldP spid="82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2819400" y="1000125"/>
            <a:ext cx="327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>
                <a:solidFill>
                  <a:srgbClr val="3333FF"/>
                </a:solidFill>
              </a:rPr>
              <a:t>Luyện tập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0" y="16002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Bài 1: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1295400" y="16002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/>
              <a:t>Tính nhẩm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304800" y="2286000"/>
            <a:ext cx="3276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000"/>
              <a:t>9000 – 7000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/>
              <a:t>     3000 – 2000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/>
              <a:t>     8000 – 8000 =</a:t>
            </a: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4495800" y="2286000"/>
            <a:ext cx="3429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/>
              <a:t>   5000 – 1000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/>
              <a:t>   6000 – 5000 =</a:t>
            </a:r>
          </a:p>
        </p:txBody>
      </p:sp>
      <p:sp>
        <p:nvSpPr>
          <p:cNvPr id="4103" name="Text Box 8"/>
          <p:cNvSpPr txBox="1">
            <a:spLocks noChangeArrowheads="1"/>
          </p:cNvSpPr>
          <p:nvPr/>
        </p:nvSpPr>
        <p:spPr bwMode="auto">
          <a:xfrm>
            <a:off x="4572000" y="3200400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/>
              <a:t>10000 – 2000 =</a:t>
            </a:r>
          </a:p>
        </p:txBody>
      </p:sp>
      <p:sp>
        <p:nvSpPr>
          <p:cNvPr id="4104" name="Text Box 9"/>
          <p:cNvSpPr txBox="1">
            <a:spLocks noChangeArrowheads="1"/>
          </p:cNvSpPr>
          <p:nvPr/>
        </p:nvSpPr>
        <p:spPr bwMode="auto">
          <a:xfrm>
            <a:off x="2286000" y="22860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2000</a:t>
            </a:r>
          </a:p>
        </p:txBody>
      </p:sp>
      <p:sp>
        <p:nvSpPr>
          <p:cNvPr id="4105" name="Text Box 10"/>
          <p:cNvSpPr txBox="1">
            <a:spLocks noChangeArrowheads="1"/>
          </p:cNvSpPr>
          <p:nvPr/>
        </p:nvSpPr>
        <p:spPr bwMode="auto">
          <a:xfrm>
            <a:off x="6400800" y="22860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4000</a:t>
            </a:r>
          </a:p>
        </p:txBody>
      </p:sp>
      <p:sp>
        <p:nvSpPr>
          <p:cNvPr id="4106" name="Text Box 11"/>
          <p:cNvSpPr txBox="1">
            <a:spLocks noChangeArrowheads="1"/>
          </p:cNvSpPr>
          <p:nvPr/>
        </p:nvSpPr>
        <p:spPr bwMode="auto">
          <a:xfrm>
            <a:off x="2286000" y="27432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1000</a:t>
            </a:r>
          </a:p>
        </p:txBody>
      </p:sp>
      <p:sp>
        <p:nvSpPr>
          <p:cNvPr id="4107" name="Text Box 12"/>
          <p:cNvSpPr txBox="1">
            <a:spLocks noChangeArrowheads="1"/>
          </p:cNvSpPr>
          <p:nvPr/>
        </p:nvSpPr>
        <p:spPr bwMode="auto">
          <a:xfrm>
            <a:off x="2362200" y="3200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   0</a:t>
            </a:r>
          </a:p>
        </p:txBody>
      </p:sp>
      <p:sp>
        <p:nvSpPr>
          <p:cNvPr id="4108" name="Text Box 13"/>
          <p:cNvSpPr txBox="1">
            <a:spLocks noChangeArrowheads="1"/>
          </p:cNvSpPr>
          <p:nvPr/>
        </p:nvSpPr>
        <p:spPr bwMode="auto">
          <a:xfrm>
            <a:off x="6400800" y="318135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8000</a:t>
            </a:r>
          </a:p>
        </p:txBody>
      </p:sp>
      <p:sp>
        <p:nvSpPr>
          <p:cNvPr id="4109" name="Text Box 14"/>
          <p:cNvSpPr txBox="1">
            <a:spLocks noChangeArrowheads="1"/>
          </p:cNvSpPr>
          <p:nvPr/>
        </p:nvSpPr>
        <p:spPr bwMode="auto">
          <a:xfrm>
            <a:off x="6400800" y="27432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1000</a:t>
            </a:r>
          </a:p>
        </p:txBody>
      </p:sp>
      <p:sp>
        <p:nvSpPr>
          <p:cNvPr id="4110" name="Text Box 19"/>
          <p:cNvSpPr txBox="1">
            <a:spLocks noChangeArrowheads="1"/>
          </p:cNvSpPr>
          <p:nvPr/>
        </p:nvSpPr>
        <p:spPr bwMode="auto">
          <a:xfrm>
            <a:off x="304800" y="3733800"/>
            <a:ext cx="32766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/>
              <a:t>b)  4600 – 400 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/>
              <a:t>     8500 – 500 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/>
              <a:t>     9900 – 300 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/>
              <a:t>     6800 – 700  =</a:t>
            </a:r>
          </a:p>
        </p:txBody>
      </p:sp>
      <p:sp>
        <p:nvSpPr>
          <p:cNvPr id="4111" name="Text Box 20"/>
          <p:cNvSpPr txBox="1">
            <a:spLocks noChangeArrowheads="1"/>
          </p:cNvSpPr>
          <p:nvPr/>
        </p:nvSpPr>
        <p:spPr bwMode="auto">
          <a:xfrm>
            <a:off x="4462463" y="3733800"/>
            <a:ext cx="32766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/>
              <a:t>   7200 – 3000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/>
              <a:t>   5600 – 2000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/>
              <a:t>   3800 – 3000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/>
              <a:t>   7400 –   400 =</a:t>
            </a:r>
          </a:p>
        </p:txBody>
      </p:sp>
      <p:sp>
        <p:nvSpPr>
          <p:cNvPr id="4112" name="Text Box 21"/>
          <p:cNvSpPr txBox="1">
            <a:spLocks noChangeArrowheads="1"/>
          </p:cNvSpPr>
          <p:nvPr/>
        </p:nvSpPr>
        <p:spPr bwMode="auto">
          <a:xfrm>
            <a:off x="2214563" y="37338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4200</a:t>
            </a:r>
          </a:p>
        </p:txBody>
      </p:sp>
      <p:sp>
        <p:nvSpPr>
          <p:cNvPr id="4113" name="Text Box 22"/>
          <p:cNvSpPr txBox="1">
            <a:spLocks noChangeArrowheads="1"/>
          </p:cNvSpPr>
          <p:nvPr/>
        </p:nvSpPr>
        <p:spPr bwMode="auto">
          <a:xfrm>
            <a:off x="2209800" y="41910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8000</a:t>
            </a:r>
          </a:p>
        </p:txBody>
      </p:sp>
      <p:sp>
        <p:nvSpPr>
          <p:cNvPr id="4114" name="Text Box 23"/>
          <p:cNvSpPr txBox="1">
            <a:spLocks noChangeArrowheads="1"/>
          </p:cNvSpPr>
          <p:nvPr/>
        </p:nvSpPr>
        <p:spPr bwMode="auto">
          <a:xfrm>
            <a:off x="6386513" y="508635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7000</a:t>
            </a:r>
          </a:p>
        </p:txBody>
      </p:sp>
      <p:sp>
        <p:nvSpPr>
          <p:cNvPr id="4115" name="Text Box 24"/>
          <p:cNvSpPr txBox="1">
            <a:spLocks noChangeArrowheads="1"/>
          </p:cNvSpPr>
          <p:nvPr/>
        </p:nvSpPr>
        <p:spPr bwMode="auto">
          <a:xfrm>
            <a:off x="6519863" y="46196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800</a:t>
            </a:r>
          </a:p>
        </p:txBody>
      </p:sp>
      <p:sp>
        <p:nvSpPr>
          <p:cNvPr id="4116" name="Text Box 25"/>
          <p:cNvSpPr txBox="1">
            <a:spLocks noChangeArrowheads="1"/>
          </p:cNvSpPr>
          <p:nvPr/>
        </p:nvSpPr>
        <p:spPr bwMode="auto">
          <a:xfrm>
            <a:off x="6400800" y="41910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3600</a:t>
            </a:r>
          </a:p>
        </p:txBody>
      </p:sp>
      <p:sp>
        <p:nvSpPr>
          <p:cNvPr id="4117" name="Text Box 26"/>
          <p:cNvSpPr txBox="1">
            <a:spLocks noChangeArrowheads="1"/>
          </p:cNvSpPr>
          <p:nvPr/>
        </p:nvSpPr>
        <p:spPr bwMode="auto">
          <a:xfrm>
            <a:off x="6400800" y="37338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4200</a:t>
            </a:r>
          </a:p>
        </p:txBody>
      </p:sp>
      <p:sp>
        <p:nvSpPr>
          <p:cNvPr id="4118" name="Text Box 27"/>
          <p:cNvSpPr txBox="1">
            <a:spLocks noChangeArrowheads="1"/>
          </p:cNvSpPr>
          <p:nvPr/>
        </p:nvSpPr>
        <p:spPr bwMode="auto">
          <a:xfrm>
            <a:off x="2195513" y="463867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9600</a:t>
            </a:r>
          </a:p>
        </p:txBody>
      </p:sp>
      <p:sp>
        <p:nvSpPr>
          <p:cNvPr id="4119" name="Text Box 28"/>
          <p:cNvSpPr txBox="1">
            <a:spLocks noChangeArrowheads="1"/>
          </p:cNvSpPr>
          <p:nvPr/>
        </p:nvSpPr>
        <p:spPr bwMode="auto">
          <a:xfrm>
            <a:off x="2195513" y="5110163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6100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2819400" y="1000125"/>
            <a:ext cx="3276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3333FF"/>
                </a:solidFill>
              </a:rPr>
              <a:t>Luyện tập</a:t>
            </a:r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0" y="16002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3333FF"/>
                </a:solidFill>
              </a:rPr>
              <a:t>Bài 1.</a:t>
            </a: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923925" y="1595438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Tính nhẩm: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0" y="2057400"/>
            <a:ext cx="121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</a:rPr>
              <a:t>Bài 2.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990600" y="2057400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/>
              <a:t>Đặt tính rồi tính: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1143000" y="2514600"/>
            <a:ext cx="11430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2971800" y="2514600"/>
            <a:ext cx="6096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28600" y="28956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</a:rPr>
              <a:t>6480 - 4572 </a:t>
            </a:r>
            <a:r>
              <a:rPr lang="en-US" sz="28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124200" y="2971800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</a:rPr>
              <a:t>7555 - 6648 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6248400" y="2895600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</a:rPr>
              <a:t>9600 - 588 </a:t>
            </a:r>
            <a:r>
              <a:rPr lang="en-US" sz="28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33400" y="3854450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</a:rPr>
              <a:t>6480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533400" y="5226050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</a:rPr>
              <a:t>1908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33400" y="4495800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</a:rPr>
              <a:t>4572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152400" y="423545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</a:rPr>
              <a:t>-</a:t>
            </a: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533400" y="516255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3429000" y="3824288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</a:rPr>
              <a:t>7555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3429000" y="5195888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</a:rPr>
              <a:t>  907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3429000" y="4465638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</a:rPr>
              <a:t>6648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3048000" y="4205288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</a:rPr>
              <a:t>-</a:t>
            </a:r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3429000" y="5132388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6629400" y="3790950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</a:rPr>
              <a:t>9600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6629400" y="5162550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</a:rPr>
              <a:t>9012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6629400" y="4432300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</a:rPr>
              <a:t>  588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6248400" y="417195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</a:rPr>
              <a:t>-</a:t>
            </a:r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>
            <a:off x="6629400" y="509905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3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6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8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  <p:bldP spid="10249" grpId="0"/>
      <p:bldP spid="10250" grpId="0" animBg="1"/>
      <p:bldP spid="10251" grpId="0" animBg="1"/>
      <p:bldP spid="10252" grpId="0"/>
      <p:bldP spid="10253" grpId="0"/>
      <p:bldP spid="10254" grpId="0"/>
      <p:bldP spid="10255" grpId="0"/>
      <p:bldP spid="10256" grpId="0"/>
      <p:bldP spid="10257" grpId="0"/>
      <p:bldP spid="10258" grpId="0"/>
      <p:bldP spid="10259" grpId="0" animBg="1"/>
      <p:bldP spid="10260" grpId="0"/>
      <p:bldP spid="10261" grpId="0"/>
      <p:bldP spid="10262" grpId="0"/>
      <p:bldP spid="10263" grpId="0"/>
      <p:bldP spid="10264" grpId="0" animBg="1"/>
      <p:bldP spid="10265" grpId="0"/>
      <p:bldP spid="10266" grpId="0"/>
      <p:bldP spid="10267" grpId="0"/>
      <p:bldP spid="10268" grpId="0"/>
      <p:bldP spid="102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2819400" y="1000125"/>
            <a:ext cx="327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>
                <a:solidFill>
                  <a:srgbClr val="3333FF"/>
                </a:solidFill>
              </a:rPr>
              <a:t>Luyện tập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923925" y="1595438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/>
              <a:t>Tính nhẩm: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0" y="2057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</a:rPr>
              <a:t>Bài 2.</a:t>
            </a:r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914400" y="2057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/>
              <a:t>Đặt tính rồi tính:</a:t>
            </a: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0" y="1600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</a:rPr>
              <a:t>Bài 1.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0" y="25146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</a:rPr>
              <a:t>Bài 3.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914400" y="2514600"/>
            <a:ext cx="8229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/>
              <a:t>Một quầy bán thực phẩm có 3650 kg cá, buổi sáng bán được 1800kg cá, buổi chiều bán được 1150kg cá. Hỏi quầy đó còn bao nhiêu ki – lô – gam cá ? ( Giải bài toán bằng hai cách )</a:t>
            </a: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V="1">
            <a:off x="4419600" y="2895600"/>
            <a:ext cx="1676400" cy="142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V="1">
            <a:off x="6400800" y="2909888"/>
            <a:ext cx="2362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990600" y="3276600"/>
            <a:ext cx="1295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2438400" y="3276600"/>
            <a:ext cx="4038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8305800" y="3276600"/>
            <a:ext cx="45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990600" y="3657600"/>
            <a:ext cx="3429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4953000" y="3657600"/>
            <a:ext cx="3429000" cy="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9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5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3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  <p:bldP spid="13323" grpId="0"/>
      <p:bldP spid="13323" grpId="1"/>
      <p:bldP spid="13324" grpId="0" animBg="1"/>
      <p:bldP spid="13324" grpId="1" animBg="1"/>
      <p:bldP spid="13325" grpId="0" animBg="1"/>
      <p:bldP spid="13325" grpId="1" animBg="1"/>
      <p:bldP spid="13326" grpId="0" animBg="1"/>
      <p:bldP spid="13326" grpId="1" animBg="1"/>
      <p:bldP spid="13327" grpId="0" animBg="1"/>
      <p:bldP spid="13327" grpId="1" animBg="1"/>
      <p:bldP spid="13328" grpId="0" animBg="1"/>
      <p:bldP spid="13328" grpId="1" animBg="1"/>
      <p:bldP spid="13329" grpId="0" animBg="1"/>
      <p:bldP spid="13329" grpId="1" animBg="1"/>
      <p:bldP spid="13330" grpId="0" animBg="1"/>
      <p:bldP spid="1333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7"/>
          <p:cNvSpPr txBox="1">
            <a:spLocks noChangeArrowheads="1"/>
          </p:cNvSpPr>
          <p:nvPr/>
        </p:nvSpPr>
        <p:spPr bwMode="auto">
          <a:xfrm>
            <a:off x="0" y="-109538"/>
            <a:ext cx="1219200" cy="52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3333FF"/>
                </a:solidFill>
              </a:rPr>
              <a:t>Bài 3.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0" y="4572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/>
              <a:t>Tóm tắt: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3657600" y="25146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/>
              <a:t>Bài giải:</a:t>
            </a:r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4419600" y="3048000"/>
            <a:ext cx="0" cy="358140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1371600" y="30480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b="1"/>
              <a:t>Cách 1: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6096000" y="30480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b="1"/>
              <a:t>Cách 2: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-228600" y="3657600"/>
            <a:ext cx="4929188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/>
              <a:t>Cả hai buổi bán được số kg cá là: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/>
              <a:t>1800 + 1150 = 2950 ( kg 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/>
              <a:t>Quầy còn lại số kg cá là: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/>
              <a:t>3650 – 2950 = 700 ( kg )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/>
              <a:t>          Đáp số: 700 kg cá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4419600" y="3733800"/>
            <a:ext cx="47244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/>
              <a:t>Số cá còn lại sau buổi sáng là: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/>
              <a:t>3650 – 1800 = 1850 ( kg 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/>
              <a:t>Số cá còn lại sau buổi chiều là: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/>
              <a:t>1850 – 1150 = 700 ( kg )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/>
              <a:t>          Đáp số: 700 kg cá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1600200" y="1676400"/>
            <a:ext cx="594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Còn                 : ...........kg ?</a:t>
            </a: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1600200" y="914400"/>
            <a:ext cx="3886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Buổi sáng bán: 1800 kg cá</a:t>
            </a:r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1600200" y="533400"/>
            <a:ext cx="3886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Có:  3650 kg cá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1600200" y="1295400"/>
            <a:ext cx="3886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Buổi chiều bán: 1150 kg cá</a:t>
            </a:r>
          </a:p>
        </p:txBody>
      </p:sp>
      <p:sp>
        <p:nvSpPr>
          <p:cNvPr id="7182" name="AutoShape 2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24800" y="6553200"/>
            <a:ext cx="838200" cy="304800"/>
          </a:xfrm>
          <a:custGeom>
            <a:avLst/>
            <a:gdLst>
              <a:gd name="T0" fmla="*/ 946665532 w 21600"/>
              <a:gd name="T1" fmla="*/ 0 h 21600"/>
              <a:gd name="T2" fmla="*/ 0 w 21600"/>
              <a:gd name="T3" fmla="*/ 30346399 h 21600"/>
              <a:gd name="T4" fmla="*/ 946665532 w 21600"/>
              <a:gd name="T5" fmla="*/ 60692798 h 21600"/>
              <a:gd name="T6" fmla="*/ 1262221019 w 21600"/>
              <a:gd name="T7" fmla="*/ 3034639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10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10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1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10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10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10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4" grpId="0"/>
      <p:bldP spid="14355" grpId="0"/>
      <p:bldP spid="14356" grpId="0" animBg="1"/>
      <p:bldP spid="14357" grpId="0"/>
      <p:bldP spid="14358" grpId="0"/>
      <p:bldP spid="14359" grpId="0"/>
      <p:bldP spid="14360" grpId="0"/>
      <p:bldP spid="14361" grpId="0"/>
      <p:bldP spid="14362" grpId="0"/>
      <p:bldP spid="14363" grpId="0"/>
      <p:bldP spid="143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rgbClr val="FFCC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228600" y="57150"/>
            <a:ext cx="16573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Trò chơi:</a:t>
            </a:r>
            <a:endParaRPr lang="en-US" sz="32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6389" name="WordArt 5" descr="Narrow vertical"/>
          <p:cNvSpPr>
            <a:spLocks noChangeArrowheads="1" noChangeShapeType="1" noTextEdit="1"/>
          </p:cNvSpPr>
          <p:nvPr/>
        </p:nvSpPr>
        <p:spPr bwMode="auto">
          <a:xfrm>
            <a:off x="2590800" y="0"/>
            <a:ext cx="5943600" cy="12954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2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Tiếp sức...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133600" y="2057400"/>
            <a:ext cx="3276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7400 – 300  =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2133600" y="3352800"/>
            <a:ext cx="3276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8000 – 4000 =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819400" y="4449763"/>
            <a:ext cx="1295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tx2"/>
                </a:solidFill>
              </a:rPr>
              <a:t>9744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2819400" y="5821363"/>
            <a:ext cx="1295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3333FF"/>
                </a:solidFill>
              </a:rPr>
              <a:t>3305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2819400" y="5091113"/>
            <a:ext cx="1524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tx2"/>
                </a:solidFill>
              </a:rPr>
              <a:t>6439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438400" y="4830763"/>
            <a:ext cx="533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tx2"/>
                </a:solidFill>
              </a:rPr>
              <a:t>-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895600" y="57912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5410200" y="33528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3333FF"/>
                </a:solidFill>
              </a:rPr>
              <a:t>4000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5334000" y="2057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3333FF"/>
                </a:solidFill>
              </a:rPr>
              <a:t>7100</a:t>
            </a:r>
          </a:p>
        </p:txBody>
      </p:sp>
      <p:pic>
        <p:nvPicPr>
          <p:cNvPr id="16399" name="Picture 15" descr="bd13656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24400"/>
            <a:ext cx="1143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0" name="Picture 16" descr="bd13656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181600"/>
            <a:ext cx="1371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9" grpId="0" animBg="1"/>
      <p:bldP spid="16390" grpId="0"/>
      <p:bldP spid="16391" grpId="0"/>
      <p:bldP spid="16392" grpId="0"/>
      <p:bldP spid="16393" grpId="0"/>
      <p:bldP spid="16394" grpId="0"/>
      <p:bldP spid="16395" grpId="0"/>
      <p:bldP spid="16396" grpId="0" animBg="1"/>
      <p:bldP spid="16397" grpId="0"/>
      <p:bldP spid="163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2819400" y="1000125"/>
            <a:ext cx="327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>
                <a:solidFill>
                  <a:srgbClr val="3333FF"/>
                </a:solidFill>
              </a:rPr>
              <a:t>Luyện tập</a:t>
            </a: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923925" y="1595438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/>
              <a:t>Tính nhẩm:</a:t>
            </a: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0" y="2057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</a:rPr>
              <a:t>Bài 2.</a:t>
            </a:r>
          </a:p>
        </p:txBody>
      </p:sp>
      <p:sp>
        <p:nvSpPr>
          <p:cNvPr id="9221" name="Text Box 8"/>
          <p:cNvSpPr txBox="1">
            <a:spLocks noChangeArrowheads="1"/>
          </p:cNvSpPr>
          <p:nvPr/>
        </p:nvSpPr>
        <p:spPr bwMode="auto">
          <a:xfrm>
            <a:off x="914400" y="2057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/>
              <a:t>Đặt tính rồi tính:</a:t>
            </a:r>
          </a:p>
        </p:txBody>
      </p:sp>
      <p:sp>
        <p:nvSpPr>
          <p:cNvPr id="9222" name="Text Box 9"/>
          <p:cNvSpPr txBox="1">
            <a:spLocks noChangeArrowheads="1"/>
          </p:cNvSpPr>
          <p:nvPr/>
        </p:nvSpPr>
        <p:spPr bwMode="auto">
          <a:xfrm>
            <a:off x="0" y="1600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</a:rPr>
              <a:t>Bài 1.</a:t>
            </a:r>
          </a:p>
        </p:txBody>
      </p:sp>
      <p:sp>
        <p:nvSpPr>
          <p:cNvPr id="9223" name="Text Box 10"/>
          <p:cNvSpPr txBox="1">
            <a:spLocks noChangeArrowheads="1"/>
          </p:cNvSpPr>
          <p:nvPr/>
        </p:nvSpPr>
        <p:spPr bwMode="auto">
          <a:xfrm>
            <a:off x="0" y="25146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</a:rPr>
              <a:t>Bài 3.</a:t>
            </a:r>
          </a:p>
        </p:txBody>
      </p:sp>
      <p:sp>
        <p:nvSpPr>
          <p:cNvPr id="9224" name="Text Box 11"/>
          <p:cNvSpPr txBox="1">
            <a:spLocks noChangeArrowheads="1"/>
          </p:cNvSpPr>
          <p:nvPr/>
        </p:nvSpPr>
        <p:spPr bwMode="auto">
          <a:xfrm>
            <a:off x="914400" y="2514600"/>
            <a:ext cx="8229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/>
              <a:t>Một quầy bán thực phẩm có 3650 kg cá, buổi sáng bán được 1800kg cá, buổi chiều bán được 1150kg cá. Hỏi quầy đó còn bao nhiêu ki – lô – gam cá ? ( Giải bài toán bằng hai cách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</TotalTime>
  <Words>553</Words>
  <Application>Microsoft PowerPoint</Application>
  <PresentationFormat>On-screen Show (4:3)</PresentationFormat>
  <Paragraphs>139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47</cp:revision>
  <cp:lastPrinted>1601-01-01T00:00:00Z</cp:lastPrinted>
  <dcterms:created xsi:type="dcterms:W3CDTF">1601-01-01T00:00:00Z</dcterms:created>
  <dcterms:modified xsi:type="dcterms:W3CDTF">2016-06-29T10:30:07Z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