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71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33FF"/>
    <a:srgbClr val="FFFF00"/>
    <a:srgbClr val="993300"/>
    <a:srgbClr val="99FFCC"/>
    <a:srgbClr val="FF33CC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8" autoAdjust="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2AFC96-D513-4835-8D33-FD101F5231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BE705-A246-42D4-907F-81BC05C5A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F7983-EFCD-40A2-A2F7-F355AA37BD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770A0-9D9B-4E9E-B5C3-51DE468143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819EF2-6510-4223-BECD-A83E7D43A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739FF-6E66-44A6-AEAE-5C40BFD53E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B7D29-D6F4-4589-916C-25CAF43C2D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772AE-6F94-4A38-AC77-25D214C8B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E5612-A180-4B99-B40B-0B7AAF76D7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53A00-1AC3-4569-AF31-AB1B21080B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32EBC-0180-4919-8E92-6B361E37EF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D5241-CD57-45EB-AB5F-7372D046A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B9DD5ED0-68DC-4262-8097-C2483A64F8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7" name="AutoShape 3"/>
          <p:cNvSpPr>
            <a:spLocks noChangeArrowheads="1"/>
          </p:cNvSpPr>
          <p:nvPr/>
        </p:nvSpPr>
        <p:spPr bwMode="auto">
          <a:xfrm>
            <a:off x="533400" y="914400"/>
            <a:ext cx="3733800" cy="1600200"/>
          </a:xfrm>
          <a:prstGeom prst="cloudCallout">
            <a:avLst>
              <a:gd name="adj1" fmla="val 35458"/>
              <a:gd name="adj2" fmla="val 51093"/>
            </a:avLst>
          </a:prstGeom>
          <a:solidFill>
            <a:srgbClr val="BEB3E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4400" b="0">
                <a:solidFill>
                  <a:srgbClr val="FF0000"/>
                </a:solidFill>
                <a:latin typeface="Arial" charset="0"/>
              </a:rPr>
              <a:t>Bài mới</a:t>
            </a:r>
          </a:p>
        </p:txBody>
      </p:sp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1752600" y="2743200"/>
          <a:ext cx="5791200" cy="2590800"/>
        </p:xfrm>
        <a:graphic>
          <a:graphicData uri="http://schemas.openxmlformats.org/presentationml/2006/ole">
            <p:oleObj spid="_x0000_s1026" name="Clip" r:id="rId4" imgW="4006850" imgH="285750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6870700" cy="9144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</a:rPr>
              <a:t/>
            </a:r>
            <a:br>
              <a:rPr lang="en-US" sz="2000" smtClean="0">
                <a:latin typeface="Arial" charset="0"/>
              </a:rPr>
            </a:br>
            <a:r>
              <a:rPr lang="en-US" sz="2000" smtClean="0">
                <a:latin typeface="Arial" charset="0"/>
              </a:rPr>
              <a:t> </a:t>
            </a:r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29600" cy="3352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u="sng" smtClean="0">
                <a:latin typeface="Arial" charset="0"/>
              </a:rPr>
              <a:t>Bài 1</a:t>
            </a:r>
            <a:r>
              <a:rPr lang="en-US" sz="2000" smtClean="0">
                <a:latin typeface="Arial" charset="0"/>
              </a:rPr>
              <a:t>:  Viết thành phép nhân và ghi kết quả</a:t>
            </a:r>
          </a:p>
          <a:p>
            <a:pPr eaLnBrk="1" hangingPunct="1">
              <a:buFontTx/>
              <a:buNone/>
            </a:pPr>
            <a:endParaRPr lang="en-US" sz="2000" smtClean="0"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66800" y="1981200"/>
            <a:ext cx="3962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a/ 4129 + 4129 =  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b/ 1052 + 1052 + 1052 = 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c/ 2007 + 2007 + 2007 + 2007 =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486400" y="2286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800600" y="22098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81000"/>
            <a:ext cx="6870700" cy="9144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</a:rPr>
              <a:t/>
            </a:r>
            <a:br>
              <a:rPr lang="en-US" sz="2000" smtClean="0">
                <a:latin typeface="Arial" charset="0"/>
              </a:rPr>
            </a:br>
            <a:r>
              <a:rPr lang="en-US" sz="2000" smtClean="0">
                <a:latin typeface="Arial" charset="0"/>
              </a:rPr>
              <a:t>          </a:t>
            </a:r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u="sng" smtClean="0">
                <a:latin typeface="Arial" charset="0"/>
              </a:rPr>
              <a:t>Bài 1</a:t>
            </a:r>
            <a:r>
              <a:rPr lang="en-US" sz="2000" smtClean="0">
                <a:latin typeface="Arial" charset="0"/>
              </a:rPr>
              <a:t>:  Viết thành phép nhân và ghi kết quả: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a/ 4129 + 4129 =  </a:t>
            </a:r>
            <a:r>
              <a:rPr lang="en-US" sz="2000" b="1" smtClean="0">
                <a:solidFill>
                  <a:srgbClr val="FF33CC"/>
                </a:solidFill>
                <a:latin typeface="Arial" charset="0"/>
              </a:rPr>
              <a:t>4129 x 2 = 8528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b/ 1052 + 1052 + 1052 = </a:t>
            </a:r>
            <a:r>
              <a:rPr lang="en-US" sz="2000" b="1" smtClean="0">
                <a:solidFill>
                  <a:srgbClr val="FF33CC"/>
                </a:solidFill>
                <a:latin typeface="Arial" charset="0"/>
              </a:rPr>
              <a:t>1052 x 3 = 3156</a:t>
            </a:r>
            <a:r>
              <a:rPr lang="en-US" sz="2000" b="1" smtClean="0">
                <a:latin typeface="Arial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c/ 2007 + 2007 + 2007 + 2007 = </a:t>
            </a:r>
            <a:r>
              <a:rPr lang="en-US" sz="2000" b="1" smtClean="0">
                <a:solidFill>
                  <a:srgbClr val="FF33CC"/>
                </a:solidFill>
                <a:latin typeface="Arial" charset="0"/>
              </a:rPr>
              <a:t>2007 x 4 = 8028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sz="2000" smtClean="0">
              <a:solidFill>
                <a:srgbClr val="FF33CC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870700" cy="914400"/>
          </a:xfrm>
        </p:spPr>
        <p:txBody>
          <a:bodyPr/>
          <a:lstStyle/>
          <a:p>
            <a:pPr algn="l" eaLnBrk="1" hangingPunct="1"/>
            <a:r>
              <a:rPr lang="en-US" sz="2000" smtClean="0">
                <a:latin typeface="Arial" charset="0"/>
              </a:rPr>
              <a:t>	</a:t>
            </a:r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6663" cy="368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u="sng" smtClean="0">
                <a:latin typeface="Arial" charset="0"/>
              </a:rPr>
              <a:t>Bài 2:</a:t>
            </a:r>
            <a:r>
              <a:rPr lang="en-US" sz="2000" smtClean="0">
                <a:latin typeface="Arial" charset="0"/>
              </a:rPr>
              <a:t>    Số?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graphicFrame>
        <p:nvGraphicFramePr>
          <p:cNvPr id="77866" name="Group 42"/>
          <p:cNvGraphicFramePr>
            <a:graphicFrameLocks noGrp="1"/>
          </p:cNvGraphicFramePr>
          <p:nvPr>
            <p:ph sz="half" idx="2"/>
          </p:nvPr>
        </p:nvGraphicFramePr>
        <p:xfrm>
          <a:off x="685800" y="2381250"/>
          <a:ext cx="7054850" cy="1190625"/>
        </p:xfrm>
        <a:graphic>
          <a:graphicData uri="http://schemas.openxmlformats.org/drawingml/2006/table">
            <a:tbl>
              <a:tblPr/>
              <a:tblGrid>
                <a:gridCol w="1355725"/>
                <a:gridCol w="1466850"/>
                <a:gridCol w="1409700"/>
                <a:gridCol w="1412875"/>
                <a:gridCol w="1409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bị chia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chia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Thương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7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6870700" cy="838200"/>
          </a:xfrm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3776663" cy="369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u="sng" smtClean="0">
                <a:latin typeface="Arial" charset="0"/>
              </a:rPr>
              <a:t>Bài 2:</a:t>
            </a:r>
            <a:r>
              <a:rPr lang="en-US" sz="2000" smtClean="0">
                <a:latin typeface="Arial" charset="0"/>
              </a:rPr>
              <a:t>    Số?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latin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graphicFrame>
        <p:nvGraphicFramePr>
          <p:cNvPr id="79907" name="Group 35"/>
          <p:cNvGraphicFramePr>
            <a:graphicFrameLocks noGrp="1"/>
          </p:cNvGraphicFramePr>
          <p:nvPr>
            <p:ph sz="half" idx="2"/>
          </p:nvPr>
        </p:nvGraphicFramePr>
        <p:xfrm>
          <a:off x="609600" y="2057400"/>
          <a:ext cx="6840538" cy="1292225"/>
        </p:xfrm>
        <a:graphic>
          <a:graphicData uri="http://schemas.openxmlformats.org/drawingml/2006/table">
            <a:tbl>
              <a:tblPr/>
              <a:tblGrid>
                <a:gridCol w="1312863"/>
                <a:gridCol w="1422400"/>
                <a:gridCol w="1370012"/>
                <a:gridCol w="1368425"/>
                <a:gridCol w="1366838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bị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7C80"/>
                          </a:solidFill>
                          <a:effectLst/>
                          <a:latin typeface="Times New Roman" pitchFamily="18" charset="0"/>
                        </a:rPr>
                        <a:t>423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7C80"/>
                          </a:solidFill>
                          <a:effectLst/>
                          <a:latin typeface="Times New Roman" pitchFamily="18" charset="0"/>
                        </a:rPr>
                        <a:t>9604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7C80"/>
                          </a:solidFill>
                          <a:effectLst/>
                          <a:latin typeface="Times New Roman" pitchFamily="18" charset="0"/>
                        </a:rPr>
                        <a:t>5355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Thương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7C80"/>
                          </a:solidFill>
                          <a:effectLst/>
                          <a:latin typeface="Times New Roman" pitchFamily="18" charset="0"/>
                        </a:rPr>
                        <a:t>1269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870700" cy="838200"/>
          </a:xfrm>
        </p:spPr>
        <p:txBody>
          <a:bodyPr/>
          <a:lstStyle/>
          <a:p>
            <a:pPr algn="l" eaLnBrk="1" hangingPunct="1"/>
            <a:r>
              <a:rPr lang="en-US" sz="2000" smtClean="0">
                <a:latin typeface="Arial" charset="0"/>
              </a:rPr>
              <a:t>	</a:t>
            </a:r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614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u="sng" smtClean="0">
                <a:latin typeface="Arial" charset="0"/>
              </a:rPr>
              <a:t>Bài 3:</a:t>
            </a:r>
            <a:r>
              <a:rPr lang="en-US" sz="1800" smtClean="0">
                <a:latin typeface="Arial" charset="0"/>
              </a:rPr>
              <a:t>   Có 2 thùng, mỗi thùng chứa 1025l dầu.Người ta đã lấy ra 1350l dầu từ các thùng đó. Hỏi còn lại bao nhiêu lít dầu?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2895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u="sng">
                <a:latin typeface="Arial" charset="0"/>
              </a:rPr>
              <a:t>Tóm tắt: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Có:   2 thùng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         1 thùng: 1025l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         Lấy ra  : 1350l 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Còn lại          : …. l dầu?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3886200" y="2743200"/>
            <a:ext cx="44958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	   	</a:t>
            </a:r>
            <a:r>
              <a:rPr lang="en-US" sz="2000" b="0" u="sng">
                <a:latin typeface="Arial" charset="0"/>
              </a:rPr>
              <a:t>Bài giải: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      Số lít dầu chứa trong cả hai thùng là: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	1025 x 2 = 2050 ( l )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      Số lít dầu còn lại là: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	2050 – 1350 = 700 ( l )</a:t>
            </a:r>
          </a:p>
          <a:p>
            <a:pPr>
              <a:spcBef>
                <a:spcPct val="50000"/>
              </a:spcBef>
            </a:pPr>
            <a:r>
              <a:rPr lang="en-US" sz="2000" b="0">
                <a:latin typeface="Arial" charset="0"/>
              </a:rPr>
              <a:t>		</a:t>
            </a:r>
            <a:r>
              <a:rPr lang="en-US" sz="2000" b="0" u="sng">
                <a:latin typeface="Arial" charset="0"/>
              </a:rPr>
              <a:t>Đáp số:</a:t>
            </a:r>
            <a:r>
              <a:rPr lang="en-US" sz="2000" b="0">
                <a:latin typeface="Arial" charset="0"/>
              </a:rPr>
              <a:t> 700 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819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870700" cy="838200"/>
          </a:xfrm>
        </p:spPr>
        <p:txBody>
          <a:bodyPr/>
          <a:lstStyle/>
          <a:p>
            <a:pPr algn="l" eaLnBrk="1" hangingPunct="1"/>
            <a:r>
              <a:rPr lang="en-US" sz="2000" smtClean="0">
                <a:latin typeface="Arial" charset="0"/>
              </a:rPr>
              <a:t>	</a:t>
            </a:r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4916488" cy="368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u="sng" smtClean="0">
                <a:latin typeface="Arial" charset="0"/>
              </a:rPr>
              <a:t>Bài 4:</a:t>
            </a:r>
            <a:r>
              <a:rPr lang="en-US" sz="1800" smtClean="0">
                <a:latin typeface="Arial" charset="0"/>
              </a:rPr>
              <a:t>  Điền số thích hợp vào ô trống (theo mẫu ):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graphicFrame>
        <p:nvGraphicFramePr>
          <p:cNvPr id="82994" name="Group 50"/>
          <p:cNvGraphicFramePr>
            <a:graphicFrameLocks noGrp="1"/>
          </p:cNvGraphicFramePr>
          <p:nvPr>
            <p:ph sz="half" idx="2"/>
          </p:nvPr>
        </p:nvGraphicFramePr>
        <p:xfrm>
          <a:off x="757238" y="2443163"/>
          <a:ext cx="6815137" cy="1495425"/>
        </p:xfrm>
        <a:graphic>
          <a:graphicData uri="http://schemas.openxmlformats.org/drawingml/2006/table">
            <a:tbl>
              <a:tblPr/>
              <a:tblGrid>
                <a:gridCol w="1571625"/>
                <a:gridCol w="1309687"/>
                <a:gridCol w="1311275"/>
                <a:gridCol w="1312863"/>
                <a:gridCol w="130968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đã cho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1107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Thêm 6 đơn vị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Gấp 6 lần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678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6870700" cy="685800"/>
          </a:xfrm>
        </p:spPr>
        <p:txBody>
          <a:bodyPr/>
          <a:lstStyle/>
          <a:p>
            <a:pPr algn="l" eaLnBrk="1" hangingPunct="1"/>
            <a:r>
              <a:rPr lang="en-US" sz="2000" smtClean="0">
                <a:latin typeface="Arial" charset="0"/>
              </a:rPr>
              <a:t>	</a:t>
            </a:r>
            <a:r>
              <a:rPr lang="en-US" sz="2000" b="1" smtClean="0">
                <a:solidFill>
                  <a:srgbClr val="3333FF"/>
                </a:solidFill>
                <a:latin typeface="Arial" charset="0"/>
              </a:rPr>
              <a:t>LUYỆN TẬP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5345113" cy="492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u="sng" smtClean="0">
                <a:latin typeface="Arial" charset="0"/>
              </a:rPr>
              <a:t>Bài 4:</a:t>
            </a:r>
            <a:r>
              <a:rPr lang="en-US" sz="2000" smtClean="0">
                <a:latin typeface="Arial" charset="0"/>
              </a:rPr>
              <a:t>  Điền số thích hợp vào ô trống (theo mẫu ):</a:t>
            </a:r>
          </a:p>
          <a:p>
            <a:pPr eaLnBrk="1" hangingPunct="1">
              <a:buFontTx/>
              <a:buNone/>
            </a:pPr>
            <a:endParaRPr lang="en-US" sz="2000" smtClean="0">
              <a:latin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09600" y="23622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graphicFrame>
        <p:nvGraphicFramePr>
          <p:cNvPr id="85025" name="Group 33"/>
          <p:cNvGraphicFramePr>
            <a:graphicFrameLocks noGrp="1"/>
          </p:cNvGraphicFramePr>
          <p:nvPr>
            <p:ph sz="half" idx="2"/>
          </p:nvPr>
        </p:nvGraphicFramePr>
        <p:xfrm>
          <a:off x="685800" y="2209800"/>
          <a:ext cx="7410450" cy="1190625"/>
        </p:xfrm>
        <a:graphic>
          <a:graphicData uri="http://schemas.openxmlformats.org/drawingml/2006/table">
            <a:tbl>
              <a:tblPr/>
              <a:tblGrid>
                <a:gridCol w="1706563"/>
                <a:gridCol w="1427162"/>
                <a:gridCol w="1427163"/>
                <a:gridCol w="1423987"/>
                <a:gridCol w="1425575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đã cho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Thêm 6 đơn vị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1021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1113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1015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Gấp 6 lần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6090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6642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</a:rPr>
                        <a:t>6054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226</TotalTime>
  <Words>214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Comic Sans MS</vt:lpstr>
      <vt:lpstr>Arial</vt:lpstr>
      <vt:lpstr>Calibri</vt:lpstr>
      <vt:lpstr>Times New Roman</vt:lpstr>
      <vt:lpstr>Crayons</vt:lpstr>
      <vt:lpstr>Microsoft Clip Gallery</vt:lpstr>
      <vt:lpstr>Slide 1</vt:lpstr>
      <vt:lpstr>  LUYỆN TẬP</vt:lpstr>
      <vt:lpstr>           LUYỆN TẬP</vt:lpstr>
      <vt:lpstr> LUYỆN TẬP</vt:lpstr>
      <vt:lpstr>LUYỆN TẬP</vt:lpstr>
      <vt:lpstr> LUYỆN TẬP</vt:lpstr>
      <vt:lpstr> LUYỆN TẬP</vt:lpstr>
      <vt:lpstr> LUYỆN TẬP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ledinhtu</dc:creator>
  <cp:lastModifiedBy>CSTeam</cp:lastModifiedBy>
  <cp:revision>10</cp:revision>
  <dcterms:created xsi:type="dcterms:W3CDTF">2012-02-12T04:14:19Z</dcterms:created>
  <dcterms:modified xsi:type="dcterms:W3CDTF">2016-06-29T10:30:09Z</dcterms:modified>
</cp:coreProperties>
</file>