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C6AD5E-F578-44BA-841F-BEF917EF26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041EB-5425-4712-A74E-F65D05F277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FAD66-8A34-4392-B8B9-49C17C9524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10802-0F33-4BA8-8887-670F32D230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BC892-50DC-4653-A9F7-0FDB04D07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40BA7-06E3-418B-9F47-013C0235C9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A3E35-B4C5-4B81-BFAA-2495A718EE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C6E0C-A0D6-4E75-940C-061C26711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7A463-E84A-4967-8C73-FED8C678C1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7A84C-4F60-4A09-A992-FBF5E55D7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4E8E-9A30-4B66-8EB1-C22338AD8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125C1-624E-4759-BC06-CB77A63D4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06579D-3CA9-4E02-AD8C-0286580790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657600" y="3810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Luyện tập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1/114</a:t>
            </a:r>
            <a:r>
              <a:rPr lang="en-US" sz="2800"/>
              <a:t> : Viết thành phép nhân và ghi kết quả : 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1752600"/>
            <a:ext cx="7543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/>
              <a:t>4129 + 4129 = 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/>
              <a:t>1052 + 1052 + 1052 = 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/>
              <a:t>2007 + 2007 + 2007 + 2007 =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00400" y="17526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4129 x 2 = 8258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43400" y="23622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1052 x 3 = 3156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562600" y="2986088"/>
            <a:ext cx="342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2007 x 4 = 8028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04800" y="37338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2/114</a:t>
            </a:r>
            <a:r>
              <a:rPr lang="en-US" sz="2800"/>
              <a:t> : 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286000" y="3657600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Số 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352800" y="3733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3130" name="Group 58"/>
          <p:cNvGraphicFramePr>
            <a:graphicFrameLocks noGrp="1"/>
          </p:cNvGraphicFramePr>
          <p:nvPr/>
        </p:nvGraphicFramePr>
        <p:xfrm>
          <a:off x="762000" y="4572000"/>
          <a:ext cx="7543800" cy="1838325"/>
        </p:xfrm>
        <a:graphic>
          <a:graphicData uri="http://schemas.openxmlformats.org/drawingml/2006/table">
            <a:tbl>
              <a:tblPr/>
              <a:tblGrid>
                <a:gridCol w="2973388"/>
                <a:gridCol w="1160462"/>
                <a:gridCol w="1162050"/>
                <a:gridCol w="1160463"/>
                <a:gridCol w="1087437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bị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Thương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3962400" y="5867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141</a:t>
            </a: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5029200" y="4648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423</a:t>
            </a: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6172200" y="4662488"/>
            <a:ext cx="106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9604</a:t>
            </a: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7315200" y="4648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5355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  <p:bldP spid="3081" grpId="0"/>
      <p:bldP spid="3082" grpId="0"/>
      <p:bldP spid="3083" grpId="0"/>
      <p:bldP spid="3084" grpId="0"/>
      <p:bldP spid="3085" grpId="0"/>
      <p:bldP spid="3086" grpId="0" animBg="1"/>
      <p:bldP spid="3087" grpId="0"/>
      <p:bldP spid="3131" grpId="0"/>
      <p:bldP spid="3132" grpId="0"/>
      <p:bldP spid="3133" grpId="0"/>
      <p:bldP spid="31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657600" y="3810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Luyện tập 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Viết thành phép nhân và ghi kết quả : </a:t>
            </a:r>
          </a:p>
        </p:txBody>
      </p:sp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2286000" y="144780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Số </a:t>
            </a:r>
          </a:p>
        </p:txBody>
      </p:sp>
      <p:sp>
        <p:nvSpPr>
          <p:cNvPr id="3077" name="Text Box 12"/>
          <p:cNvSpPr txBox="1">
            <a:spLocks noChangeArrowheads="1"/>
          </p:cNvSpPr>
          <p:nvPr/>
        </p:nvSpPr>
        <p:spPr bwMode="auto">
          <a:xfrm>
            <a:off x="3352800" y="1447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078" name="Text Box 43"/>
          <p:cNvSpPr txBox="1">
            <a:spLocks noChangeArrowheads="1"/>
          </p:cNvSpPr>
          <p:nvPr/>
        </p:nvSpPr>
        <p:spPr bwMode="auto">
          <a:xfrm>
            <a:off x="381000" y="1981200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/>
              <a:t>Có 2 thùng, mỗi thùng chứa 1025 lít dầu. Người ta đã lấy ra 1350 lít dầu từ các thùng đó. Hỏi còn lại bao nhiêu lít dầu ?</a:t>
            </a:r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>
            <a:off x="2514600" y="2438400"/>
            <a:ext cx="16764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4572000" y="2438400"/>
            <a:ext cx="15240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7391400" y="2438400"/>
            <a:ext cx="1066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flipV="1">
            <a:off x="3429000" y="2819400"/>
            <a:ext cx="28194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1752600" y="3276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4495800" y="3276600"/>
            <a:ext cx="9144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3276600" y="32766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Bài giải :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1828800" y="3733800"/>
            <a:ext cx="6400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Số lít dầu chứa trong cả hai thùng là :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1025 x 2 = 2050 (ℓ)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Số lít dầu còn lại là : 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     2050 – 1350 = 700 (ℓ</a:t>
            </a:r>
            <a:r>
              <a:rPr lang="en-US"/>
              <a:t> </a:t>
            </a:r>
            <a:r>
              <a:rPr lang="en-US" sz="2800">
                <a:solidFill>
                  <a:srgbClr val="FF0000"/>
                </a:solidFill>
              </a:rPr>
              <a:t>)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                   </a:t>
            </a:r>
            <a:r>
              <a:rPr lang="en-US" sz="2800" u="sng">
                <a:solidFill>
                  <a:srgbClr val="FF0000"/>
                </a:solidFill>
              </a:rPr>
              <a:t>Đáp số</a:t>
            </a:r>
            <a:r>
              <a:rPr lang="en-US" sz="2800">
                <a:solidFill>
                  <a:srgbClr val="FF0000"/>
                </a:solidFill>
              </a:rPr>
              <a:t> : 700 ℓ</a:t>
            </a:r>
            <a:r>
              <a:rPr lang="en-US"/>
              <a:t> </a:t>
            </a:r>
            <a:r>
              <a:rPr lang="en-US" sz="2800">
                <a:solidFill>
                  <a:srgbClr val="FF0000"/>
                </a:solidFill>
              </a:rPr>
              <a:t>dầu.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0" grpId="0" animBg="1"/>
      <p:bldP spid="4141" grpId="0" animBg="1"/>
      <p:bldP spid="4142" grpId="0" animBg="1"/>
      <p:bldP spid="4143" grpId="0" animBg="1"/>
      <p:bldP spid="4144" grpId="0" animBg="1"/>
      <p:bldP spid="4145" grpId="0" animBg="1"/>
      <p:bldP spid="4146" grpId="0"/>
      <p:bldP spid="41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657600" y="3810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Luyện tập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Viết thành phép nhân và ghi kết quả : 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81000" y="14478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457200" y="160020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Số 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352800" y="1447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1000" y="2590800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Viết số thích hợp vào ô trống (theo mẫu ) :</a:t>
            </a:r>
          </a:p>
        </p:txBody>
      </p:sp>
      <p:graphicFrame>
        <p:nvGraphicFramePr>
          <p:cNvPr id="5175" name="Group 55"/>
          <p:cNvGraphicFramePr>
            <a:graphicFrameLocks noGrp="1"/>
          </p:cNvGraphicFramePr>
          <p:nvPr/>
        </p:nvGraphicFramePr>
        <p:xfrm>
          <a:off x="533400" y="3505200"/>
          <a:ext cx="7924800" cy="2362200"/>
        </p:xfrm>
        <a:graphic>
          <a:graphicData uri="http://schemas.openxmlformats.org/drawingml/2006/table">
            <a:tbl>
              <a:tblPr/>
              <a:tblGrid>
                <a:gridCol w="2514600"/>
                <a:gridCol w="1371600"/>
                <a:gridCol w="1371600"/>
                <a:gridCol w="1371600"/>
                <a:gridCol w="1295400"/>
              </a:tblGrid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đã cho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Thêm 6 đơn vị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Gấp 6 lần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0" name="Text Box 56"/>
          <p:cNvSpPr txBox="1">
            <a:spLocks noChangeArrowheads="1"/>
          </p:cNvSpPr>
          <p:nvPr/>
        </p:nvSpPr>
        <p:spPr bwMode="auto">
          <a:xfrm>
            <a:off x="6689725" y="605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3276600" y="4433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119</a:t>
            </a: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352800" y="5257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678</a:t>
            </a:r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4648200" y="43576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1021</a:t>
            </a: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4648200" y="51958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6090</a:t>
            </a: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6019800" y="43576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1113</a:t>
            </a: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6019800" y="5195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6642</a:t>
            </a: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7315200" y="4433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1015</a:t>
            </a: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7315200" y="51958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6054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/>
      <p:bldP spid="5177" grpId="0"/>
      <p:bldP spid="5178" grpId="0"/>
      <p:bldP spid="5179" grpId="0"/>
      <p:bldP spid="5180" grpId="0"/>
      <p:bldP spid="5181" grpId="0"/>
      <p:bldP spid="5182" grpId="0"/>
      <p:bldP spid="5183" grpId="0"/>
      <p:bldP spid="51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657600" y="3810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Luyện tập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Viết thành phép nhân và ghi kết quả : 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2286000" y="1447800"/>
            <a:ext cx="1066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Số 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3352800" y="1447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381000" y="23764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Viết số thích hợp vào ô trống (theo mẫu ) :</a:t>
            </a:r>
          </a:p>
        </p:txBody>
      </p:sp>
      <p:sp>
        <p:nvSpPr>
          <p:cNvPr id="5127" name="Text Box 36"/>
          <p:cNvSpPr txBox="1">
            <a:spLocks noChangeArrowheads="1"/>
          </p:cNvSpPr>
          <p:nvPr/>
        </p:nvSpPr>
        <p:spPr bwMode="auto">
          <a:xfrm>
            <a:off x="6689725" y="605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8" name="AutoShape 46"/>
          <p:cNvSpPr>
            <a:spLocks noChangeArrowheads="1"/>
          </p:cNvSpPr>
          <p:nvPr/>
        </p:nvSpPr>
        <p:spPr bwMode="auto">
          <a:xfrm>
            <a:off x="381000" y="2971800"/>
            <a:ext cx="8382000" cy="762000"/>
          </a:xfrm>
          <a:prstGeom prst="cloudCallout">
            <a:avLst>
              <a:gd name="adj1" fmla="val -26250"/>
              <a:gd name="adj2" fmla="val 1250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>
                <a:solidFill>
                  <a:srgbClr val="0000CC"/>
                </a:solidFill>
              </a:rPr>
              <a:t>Củng cố - dặn dò :</a:t>
            </a:r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1447800" y="4419600"/>
            <a:ext cx="18288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1025 </a:t>
            </a:r>
          </a:p>
          <a:p>
            <a:pPr algn="ctr"/>
            <a:r>
              <a:rPr lang="en-US" sz="2800"/>
              <a:t>     3</a:t>
            </a:r>
          </a:p>
          <a:p>
            <a:pPr algn="ctr"/>
            <a:endParaRPr lang="en-US" sz="2800"/>
          </a:p>
        </p:txBody>
      </p:sp>
      <p:sp>
        <p:nvSpPr>
          <p:cNvPr id="7216" name="Line 48"/>
          <p:cNvSpPr>
            <a:spLocks noChangeShapeType="1"/>
          </p:cNvSpPr>
          <p:nvPr/>
        </p:nvSpPr>
        <p:spPr bwMode="auto">
          <a:xfrm>
            <a:off x="1828800" y="5257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1524000" y="45100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2438400" y="5195888"/>
            <a:ext cx="30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1752600" y="5181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209800" y="518160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981200" y="51958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4495800" y="4419600"/>
            <a:ext cx="18288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4302 </a:t>
            </a:r>
          </a:p>
          <a:p>
            <a:pPr algn="ctr"/>
            <a:r>
              <a:rPr lang="en-US" sz="2800"/>
              <a:t>     4</a:t>
            </a:r>
          </a:p>
          <a:p>
            <a:pPr algn="ctr"/>
            <a:endParaRPr lang="en-US" sz="2800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4876800" y="5257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4648200" y="4586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5486400" y="51958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5257800" y="51958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5029200" y="5195888"/>
            <a:ext cx="396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32" name="Text Box 64"/>
          <p:cNvSpPr txBox="1">
            <a:spLocks noChangeArrowheads="1"/>
          </p:cNvSpPr>
          <p:nvPr/>
        </p:nvSpPr>
        <p:spPr bwMode="auto">
          <a:xfrm>
            <a:off x="4800600" y="5195888"/>
            <a:ext cx="549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1066800" y="57150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Xem bài : Nhân số có bốn chữ số với số có một chữ số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6" grpId="0" animBg="1"/>
      <p:bldP spid="7217" grpId="0"/>
      <p:bldP spid="7219" grpId="0"/>
      <p:bldP spid="7222" grpId="0"/>
      <p:bldP spid="7223" grpId="0"/>
      <p:bldP spid="7226" grpId="0" animBg="1"/>
      <p:bldP spid="7227" grpId="0"/>
      <p:bldP spid="7228" grpId="0"/>
      <p:bldP spid="7229" grpId="0"/>
      <p:bldP spid="7230" grpId="0"/>
      <p:bldP spid="7232" grpId="0"/>
      <p:bldP spid="723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274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tay</dc:creator>
  <cp:lastModifiedBy>CSTeam</cp:lastModifiedBy>
  <cp:revision>49</cp:revision>
  <dcterms:created xsi:type="dcterms:W3CDTF">2050-04-19T17:24:58Z</dcterms:created>
  <dcterms:modified xsi:type="dcterms:W3CDTF">2016-06-29T10:30:08Z</dcterms:modified>
</cp:coreProperties>
</file>