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sldIdLst>
    <p:sldId id="279" r:id="rId2"/>
    <p:sldId id="288" r:id="rId3"/>
    <p:sldId id="287" r:id="rId4"/>
    <p:sldId id="291" r:id="rId5"/>
    <p:sldId id="29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66"/>
    <a:srgbClr val="FF3300"/>
    <a:srgbClr val="66FF99"/>
    <a:srgbClr val="0066FF"/>
    <a:srgbClr val="3333FF"/>
    <a:srgbClr val="0000FF"/>
    <a:srgbClr val="66FF66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699" autoAdjust="0"/>
    <p:restoredTop sz="99513" autoAdjust="0"/>
  </p:normalViewPr>
  <p:slideViewPr>
    <p:cSldViewPr>
      <p:cViewPr>
        <p:scale>
          <a:sx n="66" d="100"/>
          <a:sy n="66" d="100"/>
        </p:scale>
        <p:origin x="-5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59ECB0-ABB3-4B40-8EA1-ACC385C6F3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180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180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47978-481E-4935-9DF7-8B8DC73740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12731-ED7C-4C90-A2AF-28C0EB4835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F8988-817B-41E1-BDAE-94EF925FD7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B3796-6CA4-4695-BD9B-5C597FEDF0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70A84-1D1C-479B-8AF7-44510C42BC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E19C0-9D39-4B7B-87FE-7B8E61ED19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56590-FAE2-4DCF-BCB0-A48C1F1B71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E70AE-FC5C-4FE4-B954-D7AB98AFBF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18FA5-23CD-4B5A-88DC-62D1E836D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EBCA7-60F4-4FF2-A316-65A0C588D5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0E734-C4A4-4084-8692-87B04AD07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6077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77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77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77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077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077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078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6078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6078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A59EF526-5F0E-4DD1-B53E-0D4D0DF4D3D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95" descr="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</p:spPr>
      </p:pic>
      <p:sp>
        <p:nvSpPr>
          <p:cNvPr id="105627" name="Text Box 155"/>
          <p:cNvSpPr txBox="1">
            <a:spLocks noChangeArrowheads="1"/>
          </p:cNvSpPr>
          <p:nvPr/>
        </p:nvSpPr>
        <p:spPr bwMode="auto">
          <a:xfrm>
            <a:off x="1885950" y="895350"/>
            <a:ext cx="1638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b="1" u="sng">
                <a:solidFill>
                  <a:srgbClr val="00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106009" name="Text Box 537"/>
          <p:cNvSpPr txBox="1">
            <a:spLocks noChangeArrowheads="1"/>
          </p:cNvSpPr>
          <p:nvPr/>
        </p:nvSpPr>
        <p:spPr bwMode="auto">
          <a:xfrm>
            <a:off x="1466850" y="19431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Bài 1/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Đặt tính rồi tính :</a:t>
            </a:r>
          </a:p>
        </p:txBody>
      </p:sp>
      <p:sp>
        <p:nvSpPr>
          <p:cNvPr id="106010" name="Text Box 538"/>
          <p:cNvSpPr txBox="1">
            <a:spLocks noChangeArrowheads="1"/>
          </p:cNvSpPr>
          <p:nvPr/>
        </p:nvSpPr>
        <p:spPr bwMode="auto">
          <a:xfrm>
            <a:off x="1924050" y="2743200"/>
            <a:ext cx="1828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a) 1324 x 2  </a:t>
            </a:r>
          </a:p>
        </p:txBody>
      </p:sp>
      <p:sp>
        <p:nvSpPr>
          <p:cNvPr id="106011" name="Text Box 539"/>
          <p:cNvSpPr txBox="1">
            <a:spLocks noChangeArrowheads="1"/>
          </p:cNvSpPr>
          <p:nvPr/>
        </p:nvSpPr>
        <p:spPr bwMode="auto">
          <a:xfrm>
            <a:off x="5848350" y="2743200"/>
            <a:ext cx="1905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b) 2308 x 3 </a:t>
            </a:r>
          </a:p>
        </p:txBody>
      </p:sp>
      <p:sp>
        <p:nvSpPr>
          <p:cNvPr id="106012" name="Text Box 540"/>
          <p:cNvSpPr txBox="1">
            <a:spLocks noChangeArrowheads="1"/>
          </p:cNvSpPr>
          <p:nvPr/>
        </p:nvSpPr>
        <p:spPr bwMode="auto">
          <a:xfrm>
            <a:off x="2343150" y="31623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1719 x 4</a:t>
            </a:r>
          </a:p>
        </p:txBody>
      </p:sp>
      <p:sp>
        <p:nvSpPr>
          <p:cNvPr id="106042" name="Text Box 570"/>
          <p:cNvSpPr txBox="1">
            <a:spLocks noChangeArrowheads="1"/>
          </p:cNvSpPr>
          <p:nvPr/>
        </p:nvSpPr>
        <p:spPr bwMode="auto">
          <a:xfrm>
            <a:off x="6248400" y="3162300"/>
            <a:ext cx="1562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1206 x 5</a:t>
            </a:r>
          </a:p>
        </p:txBody>
      </p:sp>
      <p:grpSp>
        <p:nvGrpSpPr>
          <p:cNvPr id="2" name="Group 591"/>
          <p:cNvGrpSpPr>
            <a:grpSpLocks/>
          </p:cNvGrpSpPr>
          <p:nvPr/>
        </p:nvGrpSpPr>
        <p:grpSpPr bwMode="auto">
          <a:xfrm>
            <a:off x="1905000" y="4419600"/>
            <a:ext cx="1219200" cy="1851025"/>
            <a:chOff x="384" y="1968"/>
            <a:chExt cx="768" cy="1166"/>
          </a:xfrm>
        </p:grpSpPr>
        <p:sp>
          <p:nvSpPr>
            <p:cNvPr id="13342" name="Text Box 571"/>
            <p:cNvSpPr txBox="1">
              <a:spLocks noChangeArrowheads="1"/>
            </p:cNvSpPr>
            <p:nvPr/>
          </p:nvSpPr>
          <p:spPr bwMode="auto">
            <a:xfrm>
              <a:off x="552" y="1968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1324</a:t>
              </a:r>
            </a:p>
          </p:txBody>
        </p:sp>
        <p:sp>
          <p:nvSpPr>
            <p:cNvPr id="13343" name="Rectangle 572"/>
            <p:cNvSpPr>
              <a:spLocks noChangeArrowheads="1"/>
            </p:cNvSpPr>
            <p:nvPr/>
          </p:nvSpPr>
          <p:spPr bwMode="auto">
            <a:xfrm>
              <a:off x="384" y="2160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</a:p>
          </p:txBody>
        </p:sp>
        <p:sp>
          <p:nvSpPr>
            <p:cNvPr id="13344" name="Rectangle 573"/>
            <p:cNvSpPr>
              <a:spLocks noChangeArrowheads="1"/>
            </p:cNvSpPr>
            <p:nvPr/>
          </p:nvSpPr>
          <p:spPr bwMode="auto">
            <a:xfrm>
              <a:off x="892" y="2256"/>
              <a:ext cx="196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3345" name="Line 574"/>
            <p:cNvSpPr>
              <a:spLocks noChangeShapeType="1"/>
            </p:cNvSpPr>
            <p:nvPr/>
          </p:nvSpPr>
          <p:spPr bwMode="auto">
            <a:xfrm>
              <a:off x="576" y="2544"/>
              <a:ext cx="5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Text Box 575"/>
            <p:cNvSpPr txBox="1">
              <a:spLocks noChangeArrowheads="1"/>
            </p:cNvSpPr>
            <p:nvPr/>
          </p:nvSpPr>
          <p:spPr bwMode="auto">
            <a:xfrm>
              <a:off x="552" y="2533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FF9900"/>
                  </a:solidFill>
                </a:rPr>
                <a:t>2648</a:t>
              </a:r>
            </a:p>
          </p:txBody>
        </p:sp>
      </p:grpSp>
      <p:grpSp>
        <p:nvGrpSpPr>
          <p:cNvPr id="3" name="Group 592"/>
          <p:cNvGrpSpPr>
            <a:grpSpLocks/>
          </p:cNvGrpSpPr>
          <p:nvPr/>
        </p:nvGrpSpPr>
        <p:grpSpPr bwMode="auto">
          <a:xfrm>
            <a:off x="3695700" y="4419600"/>
            <a:ext cx="1219200" cy="1851025"/>
            <a:chOff x="1728" y="1968"/>
            <a:chExt cx="768" cy="1166"/>
          </a:xfrm>
        </p:grpSpPr>
        <p:sp>
          <p:nvSpPr>
            <p:cNvPr id="13337" name="Text Box 576"/>
            <p:cNvSpPr txBox="1">
              <a:spLocks noChangeArrowheads="1"/>
            </p:cNvSpPr>
            <p:nvPr/>
          </p:nvSpPr>
          <p:spPr bwMode="auto">
            <a:xfrm>
              <a:off x="1896" y="1968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1719</a:t>
              </a:r>
            </a:p>
          </p:txBody>
        </p:sp>
        <p:sp>
          <p:nvSpPr>
            <p:cNvPr id="13338" name="Rectangle 577"/>
            <p:cNvSpPr>
              <a:spLocks noChangeArrowheads="1"/>
            </p:cNvSpPr>
            <p:nvPr/>
          </p:nvSpPr>
          <p:spPr bwMode="auto">
            <a:xfrm>
              <a:off x="1728" y="2160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</a:p>
          </p:txBody>
        </p:sp>
        <p:sp>
          <p:nvSpPr>
            <p:cNvPr id="13339" name="Rectangle 578"/>
            <p:cNvSpPr>
              <a:spLocks noChangeArrowheads="1"/>
            </p:cNvSpPr>
            <p:nvPr/>
          </p:nvSpPr>
          <p:spPr bwMode="auto">
            <a:xfrm>
              <a:off x="2236" y="2256"/>
              <a:ext cx="196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4</a:t>
              </a:r>
            </a:p>
          </p:txBody>
        </p:sp>
        <p:sp>
          <p:nvSpPr>
            <p:cNvPr id="13340" name="Line 579"/>
            <p:cNvSpPr>
              <a:spLocks noChangeShapeType="1"/>
            </p:cNvSpPr>
            <p:nvPr/>
          </p:nvSpPr>
          <p:spPr bwMode="auto">
            <a:xfrm>
              <a:off x="1920" y="2544"/>
              <a:ext cx="5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Text Box 580"/>
            <p:cNvSpPr txBox="1">
              <a:spLocks noChangeArrowheads="1"/>
            </p:cNvSpPr>
            <p:nvPr/>
          </p:nvSpPr>
          <p:spPr bwMode="auto">
            <a:xfrm>
              <a:off x="1896" y="2533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FF9900"/>
                  </a:solidFill>
                </a:rPr>
                <a:t>6876</a:t>
              </a:r>
            </a:p>
          </p:txBody>
        </p:sp>
      </p:grpSp>
      <p:grpSp>
        <p:nvGrpSpPr>
          <p:cNvPr id="4" name="Group 593"/>
          <p:cNvGrpSpPr>
            <a:grpSpLocks/>
          </p:cNvGrpSpPr>
          <p:nvPr/>
        </p:nvGrpSpPr>
        <p:grpSpPr bwMode="auto">
          <a:xfrm>
            <a:off x="5562600" y="4419600"/>
            <a:ext cx="1219200" cy="1851025"/>
            <a:chOff x="3216" y="1968"/>
            <a:chExt cx="768" cy="1166"/>
          </a:xfrm>
        </p:grpSpPr>
        <p:sp>
          <p:nvSpPr>
            <p:cNvPr id="13332" name="Text Box 581"/>
            <p:cNvSpPr txBox="1">
              <a:spLocks noChangeArrowheads="1"/>
            </p:cNvSpPr>
            <p:nvPr/>
          </p:nvSpPr>
          <p:spPr bwMode="auto">
            <a:xfrm>
              <a:off x="3384" y="1968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2308</a:t>
              </a:r>
            </a:p>
          </p:txBody>
        </p:sp>
        <p:sp>
          <p:nvSpPr>
            <p:cNvPr id="13333" name="Rectangle 582"/>
            <p:cNvSpPr>
              <a:spLocks noChangeArrowheads="1"/>
            </p:cNvSpPr>
            <p:nvPr/>
          </p:nvSpPr>
          <p:spPr bwMode="auto">
            <a:xfrm>
              <a:off x="3216" y="2160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</a:p>
          </p:txBody>
        </p:sp>
        <p:sp>
          <p:nvSpPr>
            <p:cNvPr id="13334" name="Rectangle 583"/>
            <p:cNvSpPr>
              <a:spLocks noChangeArrowheads="1"/>
            </p:cNvSpPr>
            <p:nvPr/>
          </p:nvSpPr>
          <p:spPr bwMode="auto">
            <a:xfrm>
              <a:off x="3724" y="2256"/>
              <a:ext cx="196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3</a:t>
              </a:r>
            </a:p>
          </p:txBody>
        </p:sp>
        <p:sp>
          <p:nvSpPr>
            <p:cNvPr id="13335" name="Line 584"/>
            <p:cNvSpPr>
              <a:spLocks noChangeShapeType="1"/>
            </p:cNvSpPr>
            <p:nvPr/>
          </p:nvSpPr>
          <p:spPr bwMode="auto">
            <a:xfrm>
              <a:off x="3408" y="2544"/>
              <a:ext cx="5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Text Box 585"/>
            <p:cNvSpPr txBox="1">
              <a:spLocks noChangeArrowheads="1"/>
            </p:cNvSpPr>
            <p:nvPr/>
          </p:nvSpPr>
          <p:spPr bwMode="auto">
            <a:xfrm>
              <a:off x="3384" y="2533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FF9900"/>
                  </a:solidFill>
                </a:rPr>
                <a:t>6924</a:t>
              </a:r>
            </a:p>
          </p:txBody>
        </p:sp>
      </p:grpSp>
      <p:grpSp>
        <p:nvGrpSpPr>
          <p:cNvPr id="5" name="Group 594"/>
          <p:cNvGrpSpPr>
            <a:grpSpLocks/>
          </p:cNvGrpSpPr>
          <p:nvPr/>
        </p:nvGrpSpPr>
        <p:grpSpPr bwMode="auto">
          <a:xfrm>
            <a:off x="7315200" y="4419600"/>
            <a:ext cx="1219200" cy="1851025"/>
            <a:chOff x="4464" y="1968"/>
            <a:chExt cx="768" cy="1166"/>
          </a:xfrm>
        </p:grpSpPr>
        <p:sp>
          <p:nvSpPr>
            <p:cNvPr id="13327" name="Text Box 586"/>
            <p:cNvSpPr txBox="1">
              <a:spLocks noChangeArrowheads="1"/>
            </p:cNvSpPr>
            <p:nvPr/>
          </p:nvSpPr>
          <p:spPr bwMode="auto">
            <a:xfrm>
              <a:off x="4632" y="1968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1206</a:t>
              </a:r>
            </a:p>
          </p:txBody>
        </p:sp>
        <p:sp>
          <p:nvSpPr>
            <p:cNvPr id="13328" name="Rectangle 587"/>
            <p:cNvSpPr>
              <a:spLocks noChangeArrowheads="1"/>
            </p:cNvSpPr>
            <p:nvPr/>
          </p:nvSpPr>
          <p:spPr bwMode="auto">
            <a:xfrm>
              <a:off x="4464" y="2160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</a:p>
          </p:txBody>
        </p:sp>
        <p:sp>
          <p:nvSpPr>
            <p:cNvPr id="13329" name="Rectangle 588"/>
            <p:cNvSpPr>
              <a:spLocks noChangeArrowheads="1"/>
            </p:cNvSpPr>
            <p:nvPr/>
          </p:nvSpPr>
          <p:spPr bwMode="auto">
            <a:xfrm>
              <a:off x="4972" y="2256"/>
              <a:ext cx="196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/>
                <a:t>5</a:t>
              </a:r>
            </a:p>
          </p:txBody>
        </p:sp>
        <p:sp>
          <p:nvSpPr>
            <p:cNvPr id="13330" name="Line 589"/>
            <p:cNvSpPr>
              <a:spLocks noChangeShapeType="1"/>
            </p:cNvSpPr>
            <p:nvPr/>
          </p:nvSpPr>
          <p:spPr bwMode="auto">
            <a:xfrm>
              <a:off x="4656" y="2544"/>
              <a:ext cx="5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Text Box 590"/>
            <p:cNvSpPr txBox="1">
              <a:spLocks noChangeArrowheads="1"/>
            </p:cNvSpPr>
            <p:nvPr/>
          </p:nvSpPr>
          <p:spPr bwMode="auto">
            <a:xfrm>
              <a:off x="4632" y="2533"/>
              <a:ext cx="60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FF9900"/>
                  </a:solidFill>
                </a:rPr>
                <a:t>6030</a:t>
              </a:r>
            </a:p>
          </p:txBody>
        </p:sp>
      </p:grpSp>
      <p:sp>
        <p:nvSpPr>
          <p:cNvPr id="106068" name="Text Box 596"/>
          <p:cNvSpPr txBox="1">
            <a:spLocks noChangeArrowheads="1"/>
          </p:cNvSpPr>
          <p:nvPr/>
        </p:nvSpPr>
        <p:spPr bwMode="auto">
          <a:xfrm>
            <a:off x="3638550" y="882650"/>
            <a:ext cx="352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LUYỆN TẬP</a:t>
            </a:r>
          </a:p>
        </p:txBody>
      </p:sp>
      <p:sp>
        <p:nvSpPr>
          <p:cNvPr id="106069" name="AutoShape 597"/>
          <p:cNvSpPr>
            <a:spLocks noChangeArrowheads="1"/>
          </p:cNvSpPr>
          <p:nvPr/>
        </p:nvSpPr>
        <p:spPr bwMode="auto">
          <a:xfrm>
            <a:off x="3276600" y="3657600"/>
            <a:ext cx="2971800" cy="24384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FF66"/>
                </a:solidFill>
              </a:rPr>
              <a:t>Bảng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60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0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60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6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60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60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60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5" dur="500"/>
                                        <p:tgtEl>
                                          <p:spTgt spid="106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009" grpId="0"/>
      <p:bldP spid="106010" grpId="0"/>
      <p:bldP spid="106011" grpId="0"/>
      <p:bldP spid="106012" grpId="0"/>
      <p:bldP spid="106042" grpId="0"/>
      <p:bldP spid="106069" grpId="0" animBg="1"/>
      <p:bldP spid="10606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714500" y="1428750"/>
            <a:ext cx="3252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Bài 2/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9006" name="Text Box 222"/>
          <p:cNvSpPr txBox="1">
            <a:spLocks noChangeArrowheads="1"/>
          </p:cNvSpPr>
          <p:nvPr/>
        </p:nvSpPr>
        <p:spPr bwMode="auto">
          <a:xfrm>
            <a:off x="1352550" y="2016125"/>
            <a:ext cx="7486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An mua  3 cái bút, mỗi cái bút giá 2500 </a:t>
            </a:r>
            <a:r>
              <a:rPr lang="vi-VN" sz="2400" b="1"/>
              <a:t>đ</a:t>
            </a:r>
            <a:r>
              <a:rPr lang="en-US" sz="2400" b="1"/>
              <a:t>ồng. An </a:t>
            </a:r>
            <a:r>
              <a:rPr lang="vi-VN" sz="2400" b="1"/>
              <a:t>đư</a:t>
            </a:r>
            <a:r>
              <a:rPr lang="en-US" sz="2400" b="1"/>
              <a:t>a cho cô bán hàng 8000 </a:t>
            </a:r>
            <a:r>
              <a:rPr lang="vi-VN" sz="2400" b="1"/>
              <a:t>đ</a:t>
            </a:r>
            <a:r>
              <a:rPr lang="en-US" sz="2400" b="1"/>
              <a:t>ồng. Hỏi cô bán hàng phải trả lại cho An bao nhiêu tiền ? </a:t>
            </a:r>
          </a:p>
        </p:txBody>
      </p:sp>
      <p:pic>
        <p:nvPicPr>
          <p:cNvPr id="14340" name="Picture 293" descr="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2400"/>
            <a:ext cx="9144000" cy="6858000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</p:spPr>
      </p:pic>
      <p:sp>
        <p:nvSpPr>
          <p:cNvPr id="119081" name="Text Box 297"/>
          <p:cNvSpPr txBox="1">
            <a:spLocks noChangeArrowheads="1"/>
          </p:cNvSpPr>
          <p:nvPr/>
        </p:nvSpPr>
        <p:spPr bwMode="auto">
          <a:xfrm>
            <a:off x="3867150" y="876300"/>
            <a:ext cx="337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LUYỆN TẬP</a:t>
            </a:r>
          </a:p>
        </p:txBody>
      </p:sp>
      <p:sp>
        <p:nvSpPr>
          <p:cNvPr id="119082" name="Text Box 298"/>
          <p:cNvSpPr txBox="1">
            <a:spLocks noChangeArrowheads="1"/>
          </p:cNvSpPr>
          <p:nvPr/>
        </p:nvSpPr>
        <p:spPr bwMode="auto">
          <a:xfrm>
            <a:off x="1885950" y="876300"/>
            <a:ext cx="1638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b="1" u="sng">
                <a:solidFill>
                  <a:srgbClr val="00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119083" name="Text Box 299"/>
          <p:cNvSpPr txBox="1">
            <a:spLocks noChangeArrowheads="1"/>
          </p:cNvSpPr>
          <p:nvPr/>
        </p:nvSpPr>
        <p:spPr bwMode="auto">
          <a:xfrm>
            <a:off x="1238250" y="3367088"/>
            <a:ext cx="190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i="1" u="sng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Tóm tắt :</a:t>
            </a:r>
          </a:p>
        </p:txBody>
      </p:sp>
      <p:sp>
        <p:nvSpPr>
          <p:cNvPr id="119084" name="Text Box 300"/>
          <p:cNvSpPr txBox="1">
            <a:spLocks noChangeArrowheads="1"/>
          </p:cNvSpPr>
          <p:nvPr/>
        </p:nvSpPr>
        <p:spPr bwMode="auto">
          <a:xfrm>
            <a:off x="914400" y="4098925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</a:rPr>
              <a:t>Mua 3 bút</a:t>
            </a:r>
          </a:p>
        </p:txBody>
      </p:sp>
      <p:sp>
        <p:nvSpPr>
          <p:cNvPr id="119085" name="Text Box 301"/>
          <p:cNvSpPr txBox="1">
            <a:spLocks noChangeArrowheads="1"/>
          </p:cNvSpPr>
          <p:nvPr/>
        </p:nvSpPr>
        <p:spPr bwMode="auto">
          <a:xfrm>
            <a:off x="4972050" y="3363913"/>
            <a:ext cx="190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i="1" u="sng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Bài giải :</a:t>
            </a:r>
          </a:p>
        </p:txBody>
      </p:sp>
      <p:grpSp>
        <p:nvGrpSpPr>
          <p:cNvPr id="2" name="Group 316"/>
          <p:cNvGrpSpPr>
            <a:grpSpLocks/>
          </p:cNvGrpSpPr>
          <p:nvPr/>
        </p:nvGrpSpPr>
        <p:grpSpPr bwMode="auto">
          <a:xfrm>
            <a:off x="3429000" y="4114800"/>
            <a:ext cx="5715000" cy="2149475"/>
            <a:chOff x="2160" y="2592"/>
            <a:chExt cx="3600" cy="1354"/>
          </a:xfrm>
        </p:grpSpPr>
        <p:sp>
          <p:nvSpPr>
            <p:cNvPr id="14354" name="Text Box 302"/>
            <p:cNvSpPr txBox="1">
              <a:spLocks noChangeArrowheads="1"/>
            </p:cNvSpPr>
            <p:nvPr/>
          </p:nvSpPr>
          <p:spPr bwMode="auto">
            <a:xfrm>
              <a:off x="2160" y="2592"/>
              <a:ext cx="36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/>
                <a:t>Số tiền An phải trả cho ba cái bút là :</a:t>
              </a:r>
            </a:p>
          </p:txBody>
        </p:sp>
        <p:sp>
          <p:nvSpPr>
            <p:cNvPr id="14355" name="Text Box 303"/>
            <p:cNvSpPr txBox="1">
              <a:spLocks noChangeArrowheads="1"/>
            </p:cNvSpPr>
            <p:nvPr/>
          </p:nvSpPr>
          <p:spPr bwMode="auto">
            <a:xfrm>
              <a:off x="2304" y="2856"/>
              <a:ext cx="32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/>
                <a:t>2500 x 3 = 7500 </a:t>
              </a:r>
              <a:r>
                <a:rPr lang="en-US" sz="2000" b="1" i="1"/>
                <a:t>(</a:t>
              </a:r>
              <a:r>
                <a:rPr lang="vi-VN" sz="2000" b="1" i="1"/>
                <a:t>đ</a:t>
              </a:r>
              <a:r>
                <a:rPr lang="en-US" sz="2000" b="1" i="1"/>
                <a:t>ồng)</a:t>
              </a:r>
            </a:p>
          </p:txBody>
        </p:sp>
        <p:sp>
          <p:nvSpPr>
            <p:cNvPr id="14356" name="Text Box 304"/>
            <p:cNvSpPr txBox="1">
              <a:spLocks noChangeArrowheads="1"/>
            </p:cNvSpPr>
            <p:nvPr/>
          </p:nvSpPr>
          <p:spPr bwMode="auto">
            <a:xfrm>
              <a:off x="2208" y="3120"/>
              <a:ext cx="35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/>
                <a:t>Số tiền cô bán hàng phải trả lại cho An là :</a:t>
              </a:r>
            </a:p>
          </p:txBody>
        </p:sp>
        <p:sp>
          <p:nvSpPr>
            <p:cNvPr id="14357" name="Text Box 305"/>
            <p:cNvSpPr txBox="1">
              <a:spLocks noChangeArrowheads="1"/>
            </p:cNvSpPr>
            <p:nvPr/>
          </p:nvSpPr>
          <p:spPr bwMode="auto">
            <a:xfrm>
              <a:off x="2784" y="3360"/>
              <a:ext cx="24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/>
                <a:t>8000 - 7500 = 500 </a:t>
              </a:r>
              <a:r>
                <a:rPr lang="en-US" sz="2000" b="1" i="1"/>
                <a:t>(</a:t>
              </a:r>
              <a:r>
                <a:rPr lang="vi-VN" sz="2000" b="1" i="1"/>
                <a:t>đ</a:t>
              </a:r>
              <a:r>
                <a:rPr lang="en-US" sz="2000" b="1" i="1"/>
                <a:t>ồng)</a:t>
              </a:r>
            </a:p>
          </p:txBody>
        </p:sp>
        <p:sp>
          <p:nvSpPr>
            <p:cNvPr id="14358" name="Text Box 306"/>
            <p:cNvSpPr txBox="1">
              <a:spLocks noChangeArrowheads="1"/>
            </p:cNvSpPr>
            <p:nvPr/>
          </p:nvSpPr>
          <p:spPr bwMode="auto">
            <a:xfrm>
              <a:off x="3372" y="3696"/>
              <a:ext cx="2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/>
                <a:t>Đáp số : 500 </a:t>
              </a:r>
              <a:r>
                <a:rPr lang="en-US" sz="2000" b="1" i="1"/>
                <a:t>(</a:t>
              </a:r>
              <a:r>
                <a:rPr lang="vi-VN" sz="2000" b="1" i="1"/>
                <a:t>đ</a:t>
              </a:r>
              <a:r>
                <a:rPr lang="en-US" sz="2000" b="1" i="1"/>
                <a:t>ồng)</a:t>
              </a:r>
            </a:p>
          </p:txBody>
        </p:sp>
      </p:grpSp>
      <p:sp>
        <p:nvSpPr>
          <p:cNvPr id="119091" name="Line 307"/>
          <p:cNvSpPr>
            <a:spLocks noChangeShapeType="1"/>
          </p:cNvSpPr>
          <p:nvPr/>
        </p:nvSpPr>
        <p:spPr bwMode="auto">
          <a:xfrm>
            <a:off x="1943100" y="2390775"/>
            <a:ext cx="2039938" cy="158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092" name="Line 308"/>
          <p:cNvSpPr>
            <a:spLocks noChangeShapeType="1"/>
          </p:cNvSpPr>
          <p:nvPr/>
        </p:nvSpPr>
        <p:spPr bwMode="auto">
          <a:xfrm>
            <a:off x="4229100" y="2390775"/>
            <a:ext cx="3694113" cy="158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093" name="Line 309"/>
          <p:cNvSpPr>
            <a:spLocks noChangeShapeType="1"/>
          </p:cNvSpPr>
          <p:nvPr/>
        </p:nvSpPr>
        <p:spPr bwMode="auto">
          <a:xfrm>
            <a:off x="1524000" y="2747963"/>
            <a:ext cx="4778375" cy="1587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094" name="Line 310"/>
          <p:cNvSpPr>
            <a:spLocks noChangeShapeType="1"/>
          </p:cNvSpPr>
          <p:nvPr/>
        </p:nvSpPr>
        <p:spPr bwMode="auto">
          <a:xfrm>
            <a:off x="2305050" y="3133725"/>
            <a:ext cx="5010150" cy="158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095" name="Rectangle 311"/>
          <p:cNvSpPr>
            <a:spLocks noChangeArrowheads="1"/>
          </p:cNvSpPr>
          <p:nvPr/>
        </p:nvSpPr>
        <p:spPr bwMode="auto">
          <a:xfrm>
            <a:off x="914400" y="4598988"/>
            <a:ext cx="2693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</a:rPr>
              <a:t>Giá 1 bút</a:t>
            </a:r>
            <a:r>
              <a:rPr lang="en-US" sz="2000">
                <a:solidFill>
                  <a:srgbClr val="66FF66"/>
                </a:solidFill>
              </a:rPr>
              <a:t> : 2500 </a:t>
            </a:r>
            <a:r>
              <a:rPr lang="vi-VN" sz="2000">
                <a:solidFill>
                  <a:srgbClr val="66FF66"/>
                </a:solidFill>
              </a:rPr>
              <a:t>đ</a:t>
            </a:r>
            <a:r>
              <a:rPr lang="en-US" sz="2000">
                <a:solidFill>
                  <a:srgbClr val="66FF66"/>
                </a:solidFill>
              </a:rPr>
              <a:t>ồng</a:t>
            </a:r>
          </a:p>
        </p:txBody>
      </p:sp>
      <p:sp>
        <p:nvSpPr>
          <p:cNvPr id="119097" name="Rectangle 313"/>
          <p:cNvSpPr>
            <a:spLocks noChangeArrowheads="1"/>
          </p:cNvSpPr>
          <p:nvPr/>
        </p:nvSpPr>
        <p:spPr bwMode="auto">
          <a:xfrm>
            <a:off x="914400" y="5562600"/>
            <a:ext cx="2751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</a:rPr>
              <a:t>Trả lại</a:t>
            </a:r>
            <a:r>
              <a:rPr lang="en-US" sz="2000">
                <a:solidFill>
                  <a:srgbClr val="66FF66"/>
                </a:solidFill>
              </a:rPr>
              <a:t>     :  …  </a:t>
            </a:r>
            <a:r>
              <a:rPr lang="vi-VN" sz="2000">
                <a:solidFill>
                  <a:srgbClr val="66FF66"/>
                </a:solidFill>
              </a:rPr>
              <a:t>đ</a:t>
            </a:r>
            <a:r>
              <a:rPr lang="en-US" sz="2000">
                <a:solidFill>
                  <a:srgbClr val="66FF66"/>
                </a:solidFill>
              </a:rPr>
              <a:t>ồng ?</a:t>
            </a:r>
            <a:r>
              <a:rPr lang="en-US" sz="2000"/>
              <a:t> </a:t>
            </a:r>
          </a:p>
        </p:txBody>
      </p:sp>
      <p:sp>
        <p:nvSpPr>
          <p:cNvPr id="119098" name="Text Box 314"/>
          <p:cNvSpPr txBox="1">
            <a:spLocks noChangeArrowheads="1"/>
          </p:cNvSpPr>
          <p:nvPr/>
        </p:nvSpPr>
        <p:spPr bwMode="auto">
          <a:xfrm>
            <a:off x="914400" y="5040313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</a:rPr>
              <a:t>Đ</a:t>
            </a:r>
            <a:r>
              <a:rPr lang="vi-VN" sz="2000">
                <a:solidFill>
                  <a:srgbClr val="FF9900"/>
                </a:solidFill>
              </a:rPr>
              <a:t>ư</a:t>
            </a:r>
            <a:r>
              <a:rPr lang="en-US" sz="2000">
                <a:solidFill>
                  <a:srgbClr val="FF9900"/>
                </a:solidFill>
              </a:rPr>
              <a:t>a</a:t>
            </a:r>
            <a:r>
              <a:rPr lang="en-US" sz="2000">
                <a:solidFill>
                  <a:srgbClr val="66FF66"/>
                </a:solidFill>
              </a:rPr>
              <a:t>         : 8000 </a:t>
            </a:r>
            <a:r>
              <a:rPr lang="vi-VN" sz="2000">
                <a:solidFill>
                  <a:srgbClr val="66FF66"/>
                </a:solidFill>
              </a:rPr>
              <a:t>đ</a:t>
            </a:r>
            <a:r>
              <a:rPr lang="en-US" sz="2000">
                <a:solidFill>
                  <a:srgbClr val="66FF66"/>
                </a:solidFill>
              </a:rPr>
              <a:t>ồng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190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190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19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1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19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1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1190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/>
      <p:bldP spid="119006" grpId="0"/>
      <p:bldP spid="119083" grpId="0"/>
      <p:bldP spid="119084" grpId="0"/>
      <p:bldP spid="119085" grpId="0"/>
      <p:bldP spid="119091" grpId="0" animBg="1"/>
      <p:bldP spid="119092" grpId="0" animBg="1"/>
      <p:bldP spid="119093" grpId="0" animBg="1"/>
      <p:bldP spid="119094" grpId="0" animBg="1"/>
      <p:bldP spid="119095" grpId="0"/>
      <p:bldP spid="119097" grpId="0"/>
      <p:bldP spid="119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73" name="Text Box 413"/>
          <p:cNvSpPr txBox="1">
            <a:spLocks noChangeArrowheads="1"/>
          </p:cNvSpPr>
          <p:nvPr/>
        </p:nvSpPr>
        <p:spPr bwMode="auto">
          <a:xfrm>
            <a:off x="1485900" y="257175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Bài 3/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Tìm x :</a:t>
            </a:r>
          </a:p>
        </p:txBody>
      </p:sp>
      <p:sp>
        <p:nvSpPr>
          <p:cNvPr id="118220" name="Text Box 460"/>
          <p:cNvSpPr txBox="1">
            <a:spLocks noChangeArrowheads="1"/>
          </p:cNvSpPr>
          <p:nvPr/>
        </p:nvSpPr>
        <p:spPr bwMode="auto">
          <a:xfrm>
            <a:off x="3867150" y="1276350"/>
            <a:ext cx="337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LUYỆN TẬP</a:t>
            </a:r>
          </a:p>
        </p:txBody>
      </p:sp>
      <p:sp>
        <p:nvSpPr>
          <p:cNvPr id="118221" name="Text Box 461"/>
          <p:cNvSpPr txBox="1">
            <a:spLocks noChangeArrowheads="1"/>
          </p:cNvSpPr>
          <p:nvPr/>
        </p:nvSpPr>
        <p:spPr bwMode="auto">
          <a:xfrm>
            <a:off x="1885950" y="1276350"/>
            <a:ext cx="1638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b="1" u="sng">
                <a:solidFill>
                  <a:srgbClr val="00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118223" name="Text Box 463"/>
          <p:cNvSpPr txBox="1">
            <a:spLocks noChangeArrowheads="1"/>
          </p:cNvSpPr>
          <p:nvPr/>
        </p:nvSpPr>
        <p:spPr bwMode="auto">
          <a:xfrm>
            <a:off x="2000250" y="34671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a,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</a:t>
            </a:r>
            <a:r>
              <a:rPr lang="en-US" sz="2800" b="1" i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x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: 3 = 1527</a:t>
            </a:r>
          </a:p>
        </p:txBody>
      </p:sp>
      <p:sp>
        <p:nvSpPr>
          <p:cNvPr id="118224" name="Text Box 464"/>
          <p:cNvSpPr txBox="1">
            <a:spLocks noChangeArrowheads="1"/>
          </p:cNvSpPr>
          <p:nvPr/>
        </p:nvSpPr>
        <p:spPr bwMode="auto">
          <a:xfrm>
            <a:off x="5372100" y="34671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b,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x : 4 = 1823</a:t>
            </a:r>
          </a:p>
        </p:txBody>
      </p:sp>
      <p:sp>
        <p:nvSpPr>
          <p:cNvPr id="118225" name="Text Box 465"/>
          <p:cNvSpPr txBox="1">
            <a:spLocks noChangeArrowheads="1"/>
          </p:cNvSpPr>
          <p:nvPr/>
        </p:nvSpPr>
        <p:spPr bwMode="auto">
          <a:xfrm>
            <a:off x="2933700" y="4038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x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= 1527 x 3</a:t>
            </a:r>
          </a:p>
        </p:txBody>
      </p:sp>
      <p:sp>
        <p:nvSpPr>
          <p:cNvPr id="118226" name="Text Box 466"/>
          <p:cNvSpPr txBox="1">
            <a:spLocks noChangeArrowheads="1"/>
          </p:cNvSpPr>
          <p:nvPr/>
        </p:nvSpPr>
        <p:spPr bwMode="auto">
          <a:xfrm>
            <a:off x="2933700" y="459105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x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= 4581</a:t>
            </a:r>
          </a:p>
        </p:txBody>
      </p:sp>
      <p:sp>
        <p:nvSpPr>
          <p:cNvPr id="118227" name="Text Box 467"/>
          <p:cNvSpPr txBox="1">
            <a:spLocks noChangeArrowheads="1"/>
          </p:cNvSpPr>
          <p:nvPr/>
        </p:nvSpPr>
        <p:spPr bwMode="auto">
          <a:xfrm>
            <a:off x="6305550" y="4038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x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= 1823 x 4</a:t>
            </a:r>
          </a:p>
        </p:txBody>
      </p:sp>
      <p:sp>
        <p:nvSpPr>
          <p:cNvPr id="118228" name="Text Box 468"/>
          <p:cNvSpPr txBox="1">
            <a:spLocks noChangeArrowheads="1"/>
          </p:cNvSpPr>
          <p:nvPr/>
        </p:nvSpPr>
        <p:spPr bwMode="auto">
          <a:xfrm>
            <a:off x="6324600" y="459105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x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= 7292</a:t>
            </a:r>
          </a:p>
        </p:txBody>
      </p:sp>
      <p:pic>
        <p:nvPicPr>
          <p:cNvPr id="15371" name="Picture 469" descr="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8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8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8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8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8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8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8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8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8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8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8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8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18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18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18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173" grpId="0"/>
      <p:bldP spid="118223" grpId="0"/>
      <p:bldP spid="118224" grpId="0"/>
      <p:bldP spid="118225" grpId="0"/>
      <p:bldP spid="118226" grpId="0"/>
      <p:bldP spid="118227" grpId="0"/>
      <p:bldP spid="1182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3867150" y="895350"/>
            <a:ext cx="337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LUYỆN TẬP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1885950" y="895350"/>
            <a:ext cx="1638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b="1" u="sng">
                <a:solidFill>
                  <a:srgbClr val="00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1524000" y="16764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Bài 4/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Viết số thích hợp nào vào mỗi chỗ chấm?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695950" y="2647950"/>
            <a:ext cx="2667000" cy="1371600"/>
            <a:chOff x="3414" y="1584"/>
            <a:chExt cx="1680" cy="864"/>
          </a:xfrm>
        </p:grpSpPr>
        <p:sp>
          <p:nvSpPr>
            <p:cNvPr id="16428" name="Rectangle 35"/>
            <p:cNvSpPr>
              <a:spLocks noChangeArrowheads="1"/>
            </p:cNvSpPr>
            <p:nvPr/>
          </p:nvSpPr>
          <p:spPr bwMode="auto">
            <a:xfrm>
              <a:off x="3744" y="1584"/>
              <a:ext cx="678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9" name="Rectangle 36"/>
            <p:cNvSpPr>
              <a:spLocks noChangeArrowheads="1"/>
            </p:cNvSpPr>
            <p:nvPr/>
          </p:nvSpPr>
          <p:spPr bwMode="auto">
            <a:xfrm>
              <a:off x="4422" y="2160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30" name="Group 37"/>
            <p:cNvGrpSpPr>
              <a:grpSpLocks/>
            </p:cNvGrpSpPr>
            <p:nvPr/>
          </p:nvGrpSpPr>
          <p:grpSpPr bwMode="auto">
            <a:xfrm>
              <a:off x="3414" y="1584"/>
              <a:ext cx="1680" cy="864"/>
              <a:chOff x="3600" y="1632"/>
              <a:chExt cx="1680" cy="864"/>
            </a:xfrm>
          </p:grpSpPr>
          <p:sp>
            <p:nvSpPr>
              <p:cNvPr id="16432" name="Rectangle 38"/>
              <p:cNvSpPr>
                <a:spLocks noChangeArrowheads="1"/>
              </p:cNvSpPr>
              <p:nvPr/>
            </p:nvSpPr>
            <p:spPr bwMode="auto">
              <a:xfrm>
                <a:off x="3600" y="1632"/>
                <a:ext cx="1680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3" name="Line 39"/>
              <p:cNvSpPr>
                <a:spLocks noChangeShapeType="1"/>
              </p:cNvSpPr>
              <p:nvPr/>
            </p:nvSpPr>
            <p:spPr bwMode="auto">
              <a:xfrm>
                <a:off x="3600" y="1920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4" name="Line 40"/>
              <p:cNvSpPr>
                <a:spLocks noChangeShapeType="1"/>
              </p:cNvSpPr>
              <p:nvPr/>
            </p:nvSpPr>
            <p:spPr bwMode="auto">
              <a:xfrm>
                <a:off x="3600" y="2208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5" name="Line 41"/>
              <p:cNvSpPr>
                <a:spLocks noChangeShapeType="1"/>
              </p:cNvSpPr>
              <p:nvPr/>
            </p:nvSpPr>
            <p:spPr bwMode="auto">
              <a:xfrm>
                <a:off x="4272" y="1632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6" name="Line 42"/>
              <p:cNvSpPr>
                <a:spLocks noChangeShapeType="1"/>
              </p:cNvSpPr>
              <p:nvPr/>
            </p:nvSpPr>
            <p:spPr bwMode="auto">
              <a:xfrm>
                <a:off x="4608" y="1632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Line 43"/>
              <p:cNvSpPr>
                <a:spLocks noChangeShapeType="1"/>
              </p:cNvSpPr>
              <p:nvPr/>
            </p:nvSpPr>
            <p:spPr bwMode="auto">
              <a:xfrm>
                <a:off x="3930" y="1632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8" name="Line 44"/>
              <p:cNvSpPr>
                <a:spLocks noChangeShapeType="1"/>
              </p:cNvSpPr>
              <p:nvPr/>
            </p:nvSpPr>
            <p:spPr bwMode="auto">
              <a:xfrm>
                <a:off x="4944" y="1632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31" name="Rectangle 45"/>
            <p:cNvSpPr>
              <a:spLocks noChangeArrowheads="1"/>
            </p:cNvSpPr>
            <p:nvPr/>
          </p:nvSpPr>
          <p:spPr bwMode="auto">
            <a:xfrm>
              <a:off x="4758" y="2160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89" name="Text Box 49"/>
          <p:cNvSpPr txBox="1">
            <a:spLocks noChangeArrowheads="1"/>
          </p:cNvSpPr>
          <p:nvPr/>
        </p:nvSpPr>
        <p:spPr bwMode="auto">
          <a:xfrm>
            <a:off x="2667000" y="207645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a)</a:t>
            </a:r>
            <a:endParaRPr lang="en-US" sz="2400" b="1"/>
          </a:p>
        </p:txBody>
      </p:sp>
      <p:sp>
        <p:nvSpPr>
          <p:cNvPr id="163890" name="Text Box 50"/>
          <p:cNvSpPr txBox="1">
            <a:spLocks noChangeArrowheads="1"/>
          </p:cNvSpPr>
          <p:nvPr/>
        </p:nvSpPr>
        <p:spPr bwMode="auto">
          <a:xfrm>
            <a:off x="6572250" y="207645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b)</a:t>
            </a:r>
            <a:endParaRPr lang="en-US" sz="2400" b="1"/>
          </a:p>
        </p:txBody>
      </p:sp>
      <p:sp>
        <p:nvSpPr>
          <p:cNvPr id="163891" name="Text Box 51"/>
          <p:cNvSpPr txBox="1">
            <a:spLocks noChangeArrowheads="1"/>
          </p:cNvSpPr>
          <p:nvPr/>
        </p:nvSpPr>
        <p:spPr bwMode="auto">
          <a:xfrm>
            <a:off x="1295400" y="4210050"/>
            <a:ext cx="3505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- Có     ô vuông </a:t>
            </a:r>
            <a:r>
              <a:rPr lang="vi-VN" sz="2000" b="1">
                <a:solidFill>
                  <a:srgbClr val="FFFF00"/>
                </a:solidFill>
              </a:rPr>
              <a:t>đ</a:t>
            </a:r>
            <a:r>
              <a:rPr lang="en-US" sz="2000" b="1">
                <a:solidFill>
                  <a:srgbClr val="FFFF00"/>
                </a:solidFill>
              </a:rPr>
              <a:t>ã tô màu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trong hình.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66"/>
                </a:solidFill>
              </a:rPr>
              <a:t>- Tô màu thêm     ô vuông.</a:t>
            </a:r>
          </a:p>
          <a:p>
            <a:pPr eaLnBrk="0" hangingPunct="0">
              <a:spcBef>
                <a:spcPct val="50000"/>
              </a:spcBef>
            </a:pPr>
            <a:r>
              <a:rPr lang="vi-VN" sz="2000" b="1">
                <a:solidFill>
                  <a:srgbClr val="FFFF66"/>
                </a:solidFill>
              </a:rPr>
              <a:t>đ</a:t>
            </a:r>
            <a:r>
              <a:rPr lang="en-US" sz="2000" b="1">
                <a:solidFill>
                  <a:srgbClr val="FFFF66"/>
                </a:solidFill>
              </a:rPr>
              <a:t>ể thành một hình vuông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66"/>
                </a:solidFill>
              </a:rPr>
              <a:t>có tất cả 9 ô vuông.</a:t>
            </a:r>
          </a:p>
        </p:txBody>
      </p:sp>
      <p:sp>
        <p:nvSpPr>
          <p:cNvPr id="163893" name="Text Box 53"/>
          <p:cNvSpPr txBox="1">
            <a:spLocks noChangeArrowheads="1"/>
          </p:cNvSpPr>
          <p:nvPr/>
        </p:nvSpPr>
        <p:spPr bwMode="auto">
          <a:xfrm>
            <a:off x="5257800" y="4210050"/>
            <a:ext cx="3886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- Có     ô vuông </a:t>
            </a:r>
            <a:r>
              <a:rPr lang="vi-VN" sz="2000" b="1">
                <a:solidFill>
                  <a:srgbClr val="FFFF00"/>
                </a:solidFill>
              </a:rPr>
              <a:t>đ</a:t>
            </a:r>
            <a:r>
              <a:rPr lang="en-US" sz="2000" b="1">
                <a:solidFill>
                  <a:srgbClr val="FFFF00"/>
                </a:solidFill>
              </a:rPr>
              <a:t>ã tô màu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trong hình.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- Tô màu thêm     ô vuông.</a:t>
            </a:r>
          </a:p>
          <a:p>
            <a:pPr eaLnBrk="0" hangingPunct="0">
              <a:spcBef>
                <a:spcPct val="50000"/>
              </a:spcBef>
            </a:pPr>
            <a:r>
              <a:rPr lang="vi-VN" sz="2000" b="1">
                <a:solidFill>
                  <a:srgbClr val="FFFF00"/>
                </a:solidFill>
              </a:rPr>
              <a:t>đ</a:t>
            </a:r>
            <a:r>
              <a:rPr lang="en-US" sz="2000" b="1">
                <a:solidFill>
                  <a:srgbClr val="FFFF00"/>
                </a:solidFill>
              </a:rPr>
              <a:t>ể thành một hình chữ nhật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 có tất cả 12 ô vuông.</a:t>
            </a:r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1873250" y="4224338"/>
            <a:ext cx="5613400" cy="1281112"/>
            <a:chOff x="1180" y="2661"/>
            <a:chExt cx="3536" cy="807"/>
          </a:xfrm>
        </p:grpSpPr>
        <p:sp>
          <p:nvSpPr>
            <p:cNvPr id="16424" name="Rectangle 54"/>
            <p:cNvSpPr>
              <a:spLocks noChangeArrowheads="1"/>
            </p:cNvSpPr>
            <p:nvPr/>
          </p:nvSpPr>
          <p:spPr bwMode="auto">
            <a:xfrm>
              <a:off x="1180" y="266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00"/>
                  </a:solidFill>
                </a:rPr>
                <a:t>…</a:t>
              </a:r>
            </a:p>
          </p:txBody>
        </p:sp>
        <p:sp>
          <p:nvSpPr>
            <p:cNvPr id="16425" name="Rectangle 55"/>
            <p:cNvSpPr>
              <a:spLocks noChangeArrowheads="1"/>
            </p:cNvSpPr>
            <p:nvPr/>
          </p:nvSpPr>
          <p:spPr bwMode="auto">
            <a:xfrm>
              <a:off x="3676" y="2664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00"/>
                  </a:solidFill>
                </a:rPr>
                <a:t>…</a:t>
              </a:r>
            </a:p>
          </p:txBody>
        </p:sp>
        <p:sp>
          <p:nvSpPr>
            <p:cNvPr id="16426" name="Rectangle 56"/>
            <p:cNvSpPr>
              <a:spLocks noChangeArrowheads="1"/>
            </p:cNvSpPr>
            <p:nvPr/>
          </p:nvSpPr>
          <p:spPr bwMode="auto">
            <a:xfrm>
              <a:off x="1968" y="323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00"/>
                  </a:solidFill>
                </a:rPr>
                <a:t>…</a:t>
              </a:r>
            </a:p>
          </p:txBody>
        </p:sp>
        <p:sp>
          <p:nvSpPr>
            <p:cNvPr id="16427" name="Rectangle 57"/>
            <p:cNvSpPr>
              <a:spLocks noChangeArrowheads="1"/>
            </p:cNvSpPr>
            <p:nvPr/>
          </p:nvSpPr>
          <p:spPr bwMode="auto">
            <a:xfrm>
              <a:off x="4456" y="323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00"/>
                  </a:solidFill>
                </a:rPr>
                <a:t>…</a:t>
              </a:r>
            </a:p>
          </p:txBody>
        </p:sp>
      </p:grpSp>
      <p:sp>
        <p:nvSpPr>
          <p:cNvPr id="163900" name="Text Box 60"/>
          <p:cNvSpPr txBox="1">
            <a:spLocks noChangeArrowheads="1"/>
          </p:cNvSpPr>
          <p:nvPr/>
        </p:nvSpPr>
        <p:spPr bwMode="auto">
          <a:xfrm>
            <a:off x="1924050" y="409575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66FF66"/>
                </a:solidFill>
              </a:rPr>
              <a:t>7</a:t>
            </a:r>
          </a:p>
        </p:txBody>
      </p:sp>
      <p:sp>
        <p:nvSpPr>
          <p:cNvPr id="163901" name="Text Box 61"/>
          <p:cNvSpPr txBox="1">
            <a:spLocks noChangeArrowheads="1"/>
          </p:cNvSpPr>
          <p:nvPr/>
        </p:nvSpPr>
        <p:spPr bwMode="auto">
          <a:xfrm>
            <a:off x="3143250" y="501015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66FF66"/>
                </a:solidFill>
              </a:rPr>
              <a:t>2</a:t>
            </a:r>
          </a:p>
        </p:txBody>
      </p:sp>
      <p:sp>
        <p:nvSpPr>
          <p:cNvPr id="163902" name="Rectangle 62"/>
          <p:cNvSpPr>
            <a:spLocks noChangeArrowheads="1"/>
          </p:cNvSpPr>
          <p:nvPr/>
        </p:nvSpPr>
        <p:spPr bwMode="auto">
          <a:xfrm>
            <a:off x="3438525" y="310515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3" name="Rectangle 63"/>
          <p:cNvSpPr>
            <a:spLocks noChangeArrowheads="1"/>
          </p:cNvSpPr>
          <p:nvPr/>
        </p:nvSpPr>
        <p:spPr bwMode="auto">
          <a:xfrm>
            <a:off x="3438525" y="264795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4" name="Text Box 64"/>
          <p:cNvSpPr txBox="1">
            <a:spLocks noChangeArrowheads="1"/>
          </p:cNvSpPr>
          <p:nvPr/>
        </p:nvSpPr>
        <p:spPr bwMode="auto">
          <a:xfrm>
            <a:off x="5848350" y="40957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66FF66"/>
                </a:solidFill>
              </a:rPr>
              <a:t>8</a:t>
            </a:r>
          </a:p>
        </p:txBody>
      </p:sp>
      <p:sp>
        <p:nvSpPr>
          <p:cNvPr id="163905" name="Text Box 65"/>
          <p:cNvSpPr txBox="1">
            <a:spLocks noChangeArrowheads="1"/>
          </p:cNvSpPr>
          <p:nvPr/>
        </p:nvSpPr>
        <p:spPr bwMode="auto">
          <a:xfrm>
            <a:off x="7086600" y="50053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66FF66"/>
                </a:solidFill>
              </a:rPr>
              <a:t>4</a:t>
            </a:r>
          </a:p>
        </p:txBody>
      </p:sp>
      <p:sp>
        <p:nvSpPr>
          <p:cNvPr id="163906" name="Rectangle 66"/>
          <p:cNvSpPr>
            <a:spLocks noChangeArrowheads="1"/>
          </p:cNvSpPr>
          <p:nvPr/>
        </p:nvSpPr>
        <p:spPr bwMode="auto">
          <a:xfrm>
            <a:off x="7296150" y="310515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7" name="Rectangle 67"/>
          <p:cNvSpPr>
            <a:spLocks noChangeArrowheads="1"/>
          </p:cNvSpPr>
          <p:nvPr/>
        </p:nvSpPr>
        <p:spPr bwMode="auto">
          <a:xfrm>
            <a:off x="7296150" y="2647950"/>
            <a:ext cx="54292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8" name="Rectangle 68"/>
          <p:cNvSpPr>
            <a:spLocks noChangeArrowheads="1"/>
          </p:cNvSpPr>
          <p:nvPr/>
        </p:nvSpPr>
        <p:spPr bwMode="auto">
          <a:xfrm>
            <a:off x="7829550" y="264795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9" name="Rectangle 69"/>
          <p:cNvSpPr>
            <a:spLocks noChangeArrowheads="1"/>
          </p:cNvSpPr>
          <p:nvPr/>
        </p:nvSpPr>
        <p:spPr bwMode="auto">
          <a:xfrm>
            <a:off x="7829550" y="310515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0" name="Rectangle 70"/>
          <p:cNvSpPr>
            <a:spLocks noChangeArrowheads="1"/>
          </p:cNvSpPr>
          <p:nvPr/>
        </p:nvSpPr>
        <p:spPr bwMode="auto">
          <a:xfrm>
            <a:off x="1828800" y="356235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1" name="Rectangle 71"/>
          <p:cNvSpPr>
            <a:spLocks noChangeArrowheads="1"/>
          </p:cNvSpPr>
          <p:nvPr/>
        </p:nvSpPr>
        <p:spPr bwMode="auto">
          <a:xfrm>
            <a:off x="1828800" y="310515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1828800" y="2647950"/>
            <a:ext cx="2143125" cy="1371600"/>
            <a:chOff x="1152" y="1668"/>
            <a:chExt cx="1350" cy="864"/>
          </a:xfrm>
        </p:grpSpPr>
        <p:sp>
          <p:nvSpPr>
            <p:cNvPr id="16414" name="Rectangle 24"/>
            <p:cNvSpPr>
              <a:spLocks noChangeArrowheads="1"/>
            </p:cNvSpPr>
            <p:nvPr/>
          </p:nvSpPr>
          <p:spPr bwMode="auto">
            <a:xfrm>
              <a:off x="2166" y="2244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15" name="Group 74"/>
            <p:cNvGrpSpPr>
              <a:grpSpLocks/>
            </p:cNvGrpSpPr>
            <p:nvPr/>
          </p:nvGrpSpPr>
          <p:grpSpPr bwMode="auto">
            <a:xfrm>
              <a:off x="1152" y="1668"/>
              <a:ext cx="1350" cy="864"/>
              <a:chOff x="1152" y="1668"/>
              <a:chExt cx="1350" cy="864"/>
            </a:xfrm>
          </p:grpSpPr>
          <p:sp>
            <p:nvSpPr>
              <p:cNvPr id="16416" name="Rectangle 15"/>
              <p:cNvSpPr>
                <a:spLocks noChangeArrowheads="1"/>
              </p:cNvSpPr>
              <p:nvPr/>
            </p:nvSpPr>
            <p:spPr bwMode="auto">
              <a:xfrm>
                <a:off x="1488" y="1668"/>
                <a:ext cx="678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417" name="Group 73"/>
              <p:cNvGrpSpPr>
                <a:grpSpLocks/>
              </p:cNvGrpSpPr>
              <p:nvPr/>
            </p:nvGrpSpPr>
            <p:grpSpPr bwMode="auto">
              <a:xfrm>
                <a:off x="1152" y="1668"/>
                <a:ext cx="1350" cy="864"/>
                <a:chOff x="1152" y="1668"/>
                <a:chExt cx="1350" cy="864"/>
              </a:xfrm>
            </p:grpSpPr>
            <p:sp>
              <p:nvSpPr>
                <p:cNvPr id="16418" name="Rectangle 18"/>
                <p:cNvSpPr>
                  <a:spLocks noChangeArrowheads="1"/>
                </p:cNvSpPr>
                <p:nvPr/>
              </p:nvSpPr>
              <p:spPr bwMode="auto">
                <a:xfrm>
                  <a:off x="1152" y="1668"/>
                  <a:ext cx="1350" cy="86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19" name="Line 20"/>
                <p:cNvSpPr>
                  <a:spLocks noChangeShapeType="1"/>
                </p:cNvSpPr>
                <p:nvPr/>
              </p:nvSpPr>
              <p:spPr bwMode="auto">
                <a:xfrm>
                  <a:off x="1152" y="2244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0" name="Line 21"/>
                <p:cNvSpPr>
                  <a:spLocks noChangeShapeType="1"/>
                </p:cNvSpPr>
                <p:nvPr/>
              </p:nvSpPr>
              <p:spPr bwMode="auto">
                <a:xfrm>
                  <a:off x="1830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1" name="Line 22"/>
                <p:cNvSpPr>
                  <a:spLocks noChangeShapeType="1"/>
                </p:cNvSpPr>
                <p:nvPr/>
              </p:nvSpPr>
              <p:spPr bwMode="auto">
                <a:xfrm>
                  <a:off x="2166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2" name="Line 23"/>
                <p:cNvSpPr>
                  <a:spLocks noChangeShapeType="1"/>
                </p:cNvSpPr>
                <p:nvPr/>
              </p:nvSpPr>
              <p:spPr bwMode="auto">
                <a:xfrm>
                  <a:off x="1488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3" name="Line 72"/>
                <p:cNvSpPr>
                  <a:spLocks noChangeShapeType="1"/>
                </p:cNvSpPr>
                <p:nvPr/>
              </p:nvSpPr>
              <p:spPr bwMode="auto">
                <a:xfrm>
                  <a:off x="1152" y="1956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63915" name="Rectangle 75"/>
          <p:cNvSpPr>
            <a:spLocks noChangeArrowheads="1"/>
          </p:cNvSpPr>
          <p:nvPr/>
        </p:nvSpPr>
        <p:spPr bwMode="auto">
          <a:xfrm>
            <a:off x="5695950" y="2647950"/>
            <a:ext cx="54292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6" name="Rectangle 76"/>
          <p:cNvSpPr>
            <a:spLocks noChangeArrowheads="1"/>
          </p:cNvSpPr>
          <p:nvPr/>
        </p:nvSpPr>
        <p:spPr bwMode="auto">
          <a:xfrm>
            <a:off x="5695950" y="3105150"/>
            <a:ext cx="54292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7" name="Rectangle 77"/>
          <p:cNvSpPr>
            <a:spLocks noChangeArrowheads="1"/>
          </p:cNvSpPr>
          <p:nvPr/>
        </p:nvSpPr>
        <p:spPr bwMode="auto">
          <a:xfrm>
            <a:off x="5695950" y="3562350"/>
            <a:ext cx="54292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3919" name="Picture 79" descr="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</p:spPr>
      </p:pic>
      <p:pic>
        <p:nvPicPr>
          <p:cNvPr id="16412" name="Picture 80" descr="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</p:spPr>
      </p:pic>
      <p:sp>
        <p:nvSpPr>
          <p:cNvPr id="163921" name="AutoShape 81"/>
          <p:cNvSpPr>
            <a:spLocks noChangeArrowheads="1"/>
          </p:cNvSpPr>
          <p:nvPr/>
        </p:nvSpPr>
        <p:spPr bwMode="auto">
          <a:xfrm>
            <a:off x="3276600" y="3657600"/>
            <a:ext cx="2971800" cy="24384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FF66"/>
                </a:solidFill>
              </a:rPr>
              <a:t>Nhóm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163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6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6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16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639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163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500"/>
                                        <p:tgtEl>
                                          <p:spTgt spid="163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5" dur="500"/>
                                        <p:tgtEl>
                                          <p:spTgt spid="16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500"/>
                                        <p:tgtEl>
                                          <p:spTgt spid="16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500"/>
                                        <p:tgtEl>
                                          <p:spTgt spid="16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8" dur="500"/>
                                        <p:tgtEl>
                                          <p:spTgt spid="163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3" dur="500"/>
                                        <p:tgtEl>
                                          <p:spTgt spid="16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8" dur="1000"/>
                                        <p:tgtEl>
                                          <p:spTgt spid="16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83" dur="1000"/>
                                        <p:tgtEl>
                                          <p:spTgt spid="16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88" dur="1000"/>
                                        <p:tgtEl>
                                          <p:spTgt spid="16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3" dur="1000"/>
                                        <p:tgtEl>
                                          <p:spTgt spid="16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7" dur="500"/>
                                        <p:tgtEl>
                                          <p:spTgt spid="163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00" dur="500"/>
                                        <p:tgtEl>
                                          <p:spTgt spid="163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6" dur="1000"/>
                                        <p:tgtEl>
                                          <p:spTgt spid="16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1" dur="1000"/>
                                        <p:tgtEl>
                                          <p:spTgt spid="16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15" dur="500"/>
                                        <p:tgtEl>
                                          <p:spTgt spid="163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18" dur="500"/>
                                        <p:tgtEl>
                                          <p:spTgt spid="163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6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6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1" dur="500"/>
                                        <p:tgtEl>
                                          <p:spTgt spid="163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4" dur="500"/>
                                        <p:tgtEl>
                                          <p:spTgt spid="163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7" dur="500"/>
                                        <p:tgtEl>
                                          <p:spTgt spid="163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43" dur="1000"/>
                                        <p:tgtEl>
                                          <p:spTgt spid="16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48" dur="1000"/>
                                        <p:tgtEl>
                                          <p:spTgt spid="16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3" dur="1000"/>
                                        <p:tgtEl>
                                          <p:spTgt spid="16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7" dur="500"/>
                                        <p:tgtEl>
                                          <p:spTgt spid="163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0" dur="500"/>
                                        <p:tgtEl>
                                          <p:spTgt spid="163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3" dur="500"/>
                                        <p:tgtEl>
                                          <p:spTgt spid="163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16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16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16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8" dur="500"/>
                                        <p:tgtEl>
                                          <p:spTgt spid="16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8" grpId="0"/>
      <p:bldP spid="163889" grpId="0"/>
      <p:bldP spid="163890" grpId="0"/>
      <p:bldP spid="163891" grpId="0"/>
      <p:bldP spid="163893" grpId="0"/>
      <p:bldP spid="163900" grpId="0"/>
      <p:bldP spid="163901" grpId="0"/>
      <p:bldP spid="163902" grpId="0" animBg="1"/>
      <p:bldP spid="163902" grpId="1" animBg="1"/>
      <p:bldP spid="163902" grpId="2" animBg="1"/>
      <p:bldP spid="163903" grpId="0" animBg="1"/>
      <p:bldP spid="163903" grpId="1" animBg="1"/>
      <p:bldP spid="163903" grpId="2" animBg="1"/>
      <p:bldP spid="163904" grpId="0"/>
      <p:bldP spid="163905" grpId="0"/>
      <p:bldP spid="163906" grpId="0" animBg="1"/>
      <p:bldP spid="163906" grpId="1" animBg="1"/>
      <p:bldP spid="163906" grpId="2" animBg="1"/>
      <p:bldP spid="163907" grpId="0" animBg="1"/>
      <p:bldP spid="163908" grpId="0" animBg="1"/>
      <p:bldP spid="163908" grpId="1" animBg="1"/>
      <p:bldP spid="163908" grpId="2" animBg="1"/>
      <p:bldP spid="163909" grpId="0" animBg="1"/>
      <p:bldP spid="163909" grpId="1" animBg="1"/>
      <p:bldP spid="163909" grpId="2" animBg="1"/>
      <p:bldP spid="163910" grpId="0" animBg="1"/>
      <p:bldP spid="163910" grpId="1" animBg="1"/>
      <p:bldP spid="163911" grpId="0" animBg="1"/>
      <p:bldP spid="163911" grpId="1" animBg="1"/>
      <p:bldP spid="163915" grpId="0" animBg="1"/>
      <p:bldP spid="163915" grpId="1" animBg="1"/>
      <p:bldP spid="163916" grpId="0" animBg="1"/>
      <p:bldP spid="163916" grpId="1" animBg="1"/>
      <p:bldP spid="163917" grpId="0" animBg="1"/>
      <p:bldP spid="163917" grpId="1" animBg="1"/>
      <p:bldP spid="163921" grpId="0" animBg="1"/>
      <p:bldP spid="1639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1885950" y="457200"/>
            <a:ext cx="1638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b="1" u="sng">
                <a:solidFill>
                  <a:srgbClr val="00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TOÁN: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1466850" y="9906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Bài 1/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Đặt tính rồi tính :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1924050" y="1790700"/>
            <a:ext cx="1828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a) 1324 x 2  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5848350" y="1790700"/>
            <a:ext cx="1905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b) 2308 x 3 </a:t>
            </a:r>
          </a:p>
        </p:txBody>
      </p:sp>
      <p:sp>
        <p:nvSpPr>
          <p:cNvPr id="164873" name="Text Box 9"/>
          <p:cNvSpPr txBox="1">
            <a:spLocks noChangeArrowheads="1"/>
          </p:cNvSpPr>
          <p:nvPr/>
        </p:nvSpPr>
        <p:spPr bwMode="auto">
          <a:xfrm>
            <a:off x="2343150" y="2209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1719 x 4</a:t>
            </a:r>
          </a:p>
        </p:txBody>
      </p: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6248400" y="2209800"/>
            <a:ext cx="1562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66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1206 x 5</a:t>
            </a:r>
          </a:p>
        </p:txBody>
      </p:sp>
      <p:sp>
        <p:nvSpPr>
          <p:cNvPr id="164875" name="Text Box 11"/>
          <p:cNvSpPr txBox="1">
            <a:spLocks noChangeArrowheads="1"/>
          </p:cNvSpPr>
          <p:nvPr/>
        </p:nvSpPr>
        <p:spPr bwMode="auto">
          <a:xfrm>
            <a:off x="1466850" y="2740025"/>
            <a:ext cx="3252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Bài 2/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1447800" y="3308350"/>
            <a:ext cx="7486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An mua  3 cái bút, mỗi cái bút giá 2500 </a:t>
            </a:r>
            <a:r>
              <a:rPr lang="vi-VN" sz="2400" b="1"/>
              <a:t>đ</a:t>
            </a:r>
            <a:r>
              <a:rPr lang="en-US" sz="2400" b="1"/>
              <a:t>ồng. An </a:t>
            </a:r>
            <a:r>
              <a:rPr lang="vi-VN" sz="2400" b="1"/>
              <a:t>đư</a:t>
            </a:r>
            <a:r>
              <a:rPr lang="en-US" sz="2400" b="1"/>
              <a:t>a cho cô bán hàng 8000 </a:t>
            </a:r>
            <a:r>
              <a:rPr lang="vi-VN" sz="2400" b="1"/>
              <a:t>đ</a:t>
            </a:r>
            <a:r>
              <a:rPr lang="en-US" sz="2400" b="1"/>
              <a:t>ồng. Hỏi cô bán hàng phải trả lại cho An bao nhiêu tiền ? </a:t>
            </a:r>
          </a:p>
        </p:txBody>
      </p:sp>
      <p:sp>
        <p:nvSpPr>
          <p:cNvPr id="164877" name="Text Box 13"/>
          <p:cNvSpPr txBox="1">
            <a:spLocks noChangeArrowheads="1"/>
          </p:cNvSpPr>
          <p:nvPr/>
        </p:nvSpPr>
        <p:spPr bwMode="auto">
          <a:xfrm>
            <a:off x="1485900" y="441483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Bài 3/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Tìm x :</a:t>
            </a:r>
          </a:p>
        </p:txBody>
      </p:sp>
      <p:sp>
        <p:nvSpPr>
          <p:cNvPr id="164878" name="Text Box 14"/>
          <p:cNvSpPr txBox="1">
            <a:spLocks noChangeArrowheads="1"/>
          </p:cNvSpPr>
          <p:nvPr/>
        </p:nvSpPr>
        <p:spPr bwMode="auto">
          <a:xfrm>
            <a:off x="2324100" y="504348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a,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</a:t>
            </a:r>
            <a:r>
              <a:rPr lang="en-US" sz="2800" b="1" i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x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: 3 = 1527</a:t>
            </a:r>
          </a:p>
        </p:txBody>
      </p:sp>
      <p:sp>
        <p:nvSpPr>
          <p:cNvPr id="164879" name="Text Box 15"/>
          <p:cNvSpPr txBox="1">
            <a:spLocks noChangeArrowheads="1"/>
          </p:cNvSpPr>
          <p:nvPr/>
        </p:nvSpPr>
        <p:spPr bwMode="auto">
          <a:xfrm>
            <a:off x="5695950" y="504348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b,</a:t>
            </a:r>
            <a:r>
              <a:rPr lang="en-US" sz="28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x : 4 = 1823</a:t>
            </a:r>
          </a:p>
        </p:txBody>
      </p:sp>
      <p:sp>
        <p:nvSpPr>
          <p:cNvPr id="164883" name="Text Box 19"/>
          <p:cNvSpPr txBox="1">
            <a:spLocks noChangeArrowheads="1"/>
          </p:cNvSpPr>
          <p:nvPr/>
        </p:nvSpPr>
        <p:spPr bwMode="auto">
          <a:xfrm>
            <a:off x="1524000" y="57150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Bài 4/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Viết số thích hợp nào vào mỗi chỗ chấm?</a:t>
            </a:r>
          </a:p>
        </p:txBody>
      </p:sp>
      <p:sp>
        <p:nvSpPr>
          <p:cNvPr id="164884" name="Text Box 20"/>
          <p:cNvSpPr txBox="1">
            <a:spLocks noChangeArrowheads="1"/>
          </p:cNvSpPr>
          <p:nvPr/>
        </p:nvSpPr>
        <p:spPr bwMode="auto">
          <a:xfrm>
            <a:off x="3810000" y="457200"/>
            <a:ext cx="337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LUYỆN TẬP</a:t>
            </a:r>
          </a:p>
        </p:txBody>
      </p:sp>
      <p:pic>
        <p:nvPicPr>
          <p:cNvPr id="17423" name="Picture 21" descr="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2227</TotalTime>
  <Words>408</Words>
  <Application>Microsoft Office PowerPoint</Application>
  <PresentationFormat>On-screen Show (4:3)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Orbit</vt:lpstr>
      <vt:lpstr>Slide 1</vt:lpstr>
      <vt:lpstr>Slide 2</vt:lpstr>
      <vt:lpstr>Slide 3</vt:lpstr>
      <vt:lpstr>Slide 4</vt:lpstr>
      <vt:lpstr>Slide 5</vt:lpstr>
    </vt:vector>
  </TitlesOfParts>
  <Company>THAI BINH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THUY HANG</dc:creator>
  <cp:lastModifiedBy>CSTeam</cp:lastModifiedBy>
  <cp:revision>238</cp:revision>
  <dcterms:created xsi:type="dcterms:W3CDTF">2002-01-12T08:17:37Z</dcterms:created>
  <dcterms:modified xsi:type="dcterms:W3CDTF">2016-06-29T10:30:10Z</dcterms:modified>
</cp:coreProperties>
</file>