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60" r:id="rId2"/>
    <p:sldId id="259" r:id="rId3"/>
    <p:sldId id="262" r:id="rId4"/>
    <p:sldId id="263" r:id="rId5"/>
    <p:sldId id="258" r:id="rId6"/>
    <p:sldId id="257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CC"/>
    <a:srgbClr val="000099"/>
    <a:srgbClr val="FFFF00"/>
    <a:srgbClr val="FF6600"/>
    <a:srgbClr val="FF3300"/>
    <a:srgbClr val="FF0000"/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466E0D-63C9-47F5-A173-4937D8250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81971A-1D45-4F19-B6F0-64F7AB1734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473F04-9337-4714-86CC-44772E3F83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260D9-A7C8-4B8A-9367-31853D4D63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903AE2-4BA5-40A4-AC8B-A65CAACF2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336813-E2A9-4BBF-AA70-EAB678E098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F7CF8-5FF2-4737-9E2B-CAC4E4263A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585DB-3411-445B-BE57-65733CB1E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0B3410-5FF7-4056-96CB-148EF32350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2DACAF-DCBE-481C-B2C6-8719E917E4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F9F0F-2D72-4578-8F3C-3B8B0ECDF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F8A706-78CD-453D-BF79-4DA4A583AD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165475" y="180975"/>
            <a:ext cx="1866900" cy="94615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</a:rPr>
              <a:t>Toán</a:t>
            </a:r>
          </a:p>
          <a:p>
            <a:pPr algn="ctr"/>
            <a:r>
              <a:rPr lang="en-US" sz="2800" b="1">
                <a:solidFill>
                  <a:srgbClr val="000099"/>
                </a:solidFill>
              </a:rPr>
              <a:t>Luyện tập</a:t>
            </a: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441325" y="1639888"/>
            <a:ext cx="3462338" cy="830262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Bài 1: Đặt tính rồi tính.</a:t>
            </a:r>
          </a:p>
          <a:p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1050925" y="2114550"/>
            <a:ext cx="1728788" cy="9794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lphaLcParenR"/>
            </a:pPr>
            <a:r>
              <a:rPr lang="en-US" sz="2400">
                <a:solidFill>
                  <a:srgbClr val="0000FF"/>
                </a:solidFill>
              </a:rPr>
              <a:t>1608 : 4 </a:t>
            </a:r>
          </a:p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 2105 : 3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3429000" y="2154238"/>
            <a:ext cx="1643063" cy="979487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lphaLcParenR" startAt="2"/>
            </a:pPr>
            <a:r>
              <a:rPr lang="en-US" sz="2400">
                <a:solidFill>
                  <a:srgbClr val="0000FF"/>
                </a:solidFill>
              </a:rPr>
              <a:t>2035 : 5</a:t>
            </a:r>
          </a:p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 2413 : 4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5943600" y="2154238"/>
            <a:ext cx="1643063" cy="979487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lphaLcParenR" startAt="3"/>
            </a:pPr>
            <a:r>
              <a:rPr lang="en-US" sz="2400">
                <a:solidFill>
                  <a:srgbClr val="0000FF"/>
                </a:solidFill>
              </a:rPr>
              <a:t>4218 : 6</a:t>
            </a:r>
          </a:p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 3052 :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/>
      <p:bldP spid="169988" grpId="0"/>
      <p:bldP spid="169989" grpId="0"/>
      <p:bldP spid="1699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3462338" cy="83026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Bài 1: Đặt tính rồi tính.</a:t>
            </a:r>
          </a:p>
          <a:p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1728788" cy="9794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lphaLcParenR"/>
            </a:pPr>
            <a:r>
              <a:rPr lang="en-US" sz="2400">
                <a:solidFill>
                  <a:srgbClr val="0000FF"/>
                </a:solidFill>
              </a:rPr>
              <a:t>1608 : 4 </a:t>
            </a:r>
          </a:p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 2105 : 3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019800" y="2971800"/>
            <a:ext cx="609600" cy="914400"/>
            <a:chOff x="1248" y="2016"/>
            <a:chExt cx="384" cy="576"/>
          </a:xfrm>
        </p:grpSpPr>
        <p:sp>
          <p:nvSpPr>
            <p:cNvPr id="4134" name="Line 12"/>
            <p:cNvSpPr>
              <a:spLocks noChangeShapeType="1"/>
            </p:cNvSpPr>
            <p:nvPr/>
          </p:nvSpPr>
          <p:spPr bwMode="auto">
            <a:xfrm>
              <a:off x="1248" y="2016"/>
              <a:ext cx="0" cy="576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135" name="Line 13"/>
            <p:cNvSpPr>
              <a:spLocks noChangeShapeType="1"/>
            </p:cNvSpPr>
            <p:nvPr/>
          </p:nvSpPr>
          <p:spPr bwMode="auto">
            <a:xfrm>
              <a:off x="1248" y="2304"/>
              <a:ext cx="384" cy="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057400" y="2895600"/>
            <a:ext cx="609600" cy="914400"/>
            <a:chOff x="1248" y="2016"/>
            <a:chExt cx="384" cy="576"/>
          </a:xfrm>
        </p:grpSpPr>
        <p:sp>
          <p:nvSpPr>
            <p:cNvPr id="4132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576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133" name="Line 9"/>
            <p:cNvSpPr>
              <a:spLocks noChangeShapeType="1"/>
            </p:cNvSpPr>
            <p:nvPr/>
          </p:nvSpPr>
          <p:spPr bwMode="auto">
            <a:xfrm>
              <a:off x="1248" y="2304"/>
              <a:ext cx="384" cy="0"/>
            </a:xfrm>
            <a:prstGeom prst="line">
              <a:avLst/>
            </a:prstGeom>
            <a:noFill/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171022" name="Text Box 14"/>
          <p:cNvSpPr txBox="1">
            <a:spLocks noChangeArrowheads="1"/>
          </p:cNvSpPr>
          <p:nvPr/>
        </p:nvSpPr>
        <p:spPr bwMode="auto">
          <a:xfrm>
            <a:off x="2057400" y="29718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4</a:t>
            </a:r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2057400" y="33528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4</a:t>
            </a:r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1219200" y="33528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sp>
        <p:nvSpPr>
          <p:cNvPr id="171027" name="Text Box 19"/>
          <p:cNvSpPr txBox="1">
            <a:spLocks noChangeArrowheads="1"/>
          </p:cNvSpPr>
          <p:nvPr/>
        </p:nvSpPr>
        <p:spPr bwMode="auto">
          <a:xfrm>
            <a:off x="1447800" y="29718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sp>
        <p:nvSpPr>
          <p:cNvPr id="171028" name="Text Box 20"/>
          <p:cNvSpPr txBox="1">
            <a:spLocks noChangeArrowheads="1"/>
          </p:cNvSpPr>
          <p:nvPr/>
        </p:nvSpPr>
        <p:spPr bwMode="auto">
          <a:xfrm>
            <a:off x="2286000" y="3352800"/>
            <a:ext cx="228600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sp>
        <p:nvSpPr>
          <p:cNvPr id="171030" name="Text Box 22"/>
          <p:cNvSpPr txBox="1">
            <a:spLocks noChangeArrowheads="1"/>
          </p:cNvSpPr>
          <p:nvPr/>
        </p:nvSpPr>
        <p:spPr bwMode="auto">
          <a:xfrm>
            <a:off x="2438400" y="3352800"/>
            <a:ext cx="381000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2</a:t>
            </a:r>
          </a:p>
        </p:txBody>
      </p:sp>
      <p:sp>
        <p:nvSpPr>
          <p:cNvPr id="171031" name="Text Box 23"/>
          <p:cNvSpPr txBox="1">
            <a:spLocks noChangeArrowheads="1"/>
          </p:cNvSpPr>
          <p:nvPr/>
        </p:nvSpPr>
        <p:spPr bwMode="auto">
          <a:xfrm>
            <a:off x="1447800" y="36576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grpSp>
        <p:nvGrpSpPr>
          <p:cNvPr id="4" name="Group 59"/>
          <p:cNvGrpSpPr>
            <a:grpSpLocks/>
          </p:cNvGrpSpPr>
          <p:nvPr/>
        </p:nvGrpSpPr>
        <p:grpSpPr bwMode="auto">
          <a:xfrm>
            <a:off x="990600" y="2971800"/>
            <a:ext cx="1047750" cy="457200"/>
            <a:chOff x="624" y="1872"/>
            <a:chExt cx="660" cy="288"/>
          </a:xfrm>
        </p:grpSpPr>
        <p:sp>
          <p:nvSpPr>
            <p:cNvPr id="4128" name="Text Box 25"/>
            <p:cNvSpPr txBox="1">
              <a:spLocks noChangeArrowheads="1"/>
            </p:cNvSpPr>
            <p:nvPr/>
          </p:nvSpPr>
          <p:spPr bwMode="auto">
            <a:xfrm>
              <a:off x="768" y="1872"/>
              <a:ext cx="223" cy="288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9900CC"/>
                  </a:solidFill>
                </a:rPr>
                <a:t>6</a:t>
              </a:r>
            </a:p>
          </p:txBody>
        </p:sp>
        <p:sp>
          <p:nvSpPr>
            <p:cNvPr id="4129" name="Text Box 26"/>
            <p:cNvSpPr txBox="1">
              <a:spLocks noChangeArrowheads="1"/>
            </p:cNvSpPr>
            <p:nvPr/>
          </p:nvSpPr>
          <p:spPr bwMode="auto">
            <a:xfrm>
              <a:off x="624" y="1872"/>
              <a:ext cx="223" cy="288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9900CC"/>
                  </a:solidFill>
                </a:rPr>
                <a:t>1</a:t>
              </a:r>
            </a:p>
          </p:txBody>
        </p:sp>
        <p:sp>
          <p:nvSpPr>
            <p:cNvPr id="4130" name="Text Box 27"/>
            <p:cNvSpPr txBox="1">
              <a:spLocks noChangeArrowheads="1"/>
            </p:cNvSpPr>
            <p:nvPr/>
          </p:nvSpPr>
          <p:spPr bwMode="auto">
            <a:xfrm flipH="1">
              <a:off x="912" y="1872"/>
              <a:ext cx="144" cy="288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9900CC"/>
                  </a:solidFill>
                </a:rPr>
                <a:t>0</a:t>
              </a:r>
            </a:p>
          </p:txBody>
        </p:sp>
        <p:sp>
          <p:nvSpPr>
            <p:cNvPr id="4131" name="Text Box 28"/>
            <p:cNvSpPr txBox="1">
              <a:spLocks noChangeArrowheads="1"/>
            </p:cNvSpPr>
            <p:nvPr/>
          </p:nvSpPr>
          <p:spPr bwMode="auto">
            <a:xfrm>
              <a:off x="1008" y="1872"/>
              <a:ext cx="276" cy="288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9900CC"/>
                  </a:solidFill>
                </a:rPr>
                <a:t> 8</a:t>
              </a:r>
            </a:p>
          </p:txBody>
        </p:sp>
      </p:grpSp>
      <p:sp>
        <p:nvSpPr>
          <p:cNvPr id="171038" name="Text Box 30"/>
          <p:cNvSpPr txBox="1">
            <a:spLocks noChangeArrowheads="1"/>
          </p:cNvSpPr>
          <p:nvPr/>
        </p:nvSpPr>
        <p:spPr bwMode="auto">
          <a:xfrm>
            <a:off x="1676400" y="39624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sp>
        <p:nvSpPr>
          <p:cNvPr id="171040" name="Text Box 32"/>
          <p:cNvSpPr txBox="1">
            <a:spLocks noChangeArrowheads="1"/>
          </p:cNvSpPr>
          <p:nvPr/>
        </p:nvSpPr>
        <p:spPr bwMode="auto">
          <a:xfrm>
            <a:off x="1676400" y="29718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8</a:t>
            </a:r>
          </a:p>
        </p:txBody>
      </p:sp>
      <p:sp>
        <p:nvSpPr>
          <p:cNvPr id="4112" name="Text Box 35"/>
          <p:cNvSpPr txBox="1">
            <a:spLocks noChangeArrowheads="1"/>
          </p:cNvSpPr>
          <p:nvPr/>
        </p:nvSpPr>
        <p:spPr bwMode="auto">
          <a:xfrm>
            <a:off x="3200400" y="0"/>
            <a:ext cx="1866900" cy="94615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</a:rPr>
              <a:t>Toán</a:t>
            </a:r>
          </a:p>
          <a:p>
            <a:pPr algn="ctr"/>
            <a:r>
              <a:rPr lang="en-US" sz="2800" b="1">
                <a:solidFill>
                  <a:srgbClr val="000099"/>
                </a:solidFill>
              </a:rPr>
              <a:t>Luyện tập</a:t>
            </a: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4876800" y="3048000"/>
            <a:ext cx="1047750" cy="457200"/>
            <a:chOff x="3072" y="1920"/>
            <a:chExt cx="660" cy="288"/>
          </a:xfrm>
        </p:grpSpPr>
        <p:grpSp>
          <p:nvGrpSpPr>
            <p:cNvPr id="4123" name="Group 43"/>
            <p:cNvGrpSpPr>
              <a:grpSpLocks/>
            </p:cNvGrpSpPr>
            <p:nvPr/>
          </p:nvGrpSpPr>
          <p:grpSpPr bwMode="auto">
            <a:xfrm>
              <a:off x="3072" y="1920"/>
              <a:ext cx="432" cy="288"/>
              <a:chOff x="3072" y="1920"/>
              <a:chExt cx="432" cy="288"/>
            </a:xfrm>
          </p:grpSpPr>
          <p:sp>
            <p:nvSpPr>
              <p:cNvPr id="4125" name="Text Box 39"/>
              <p:cNvSpPr txBox="1">
                <a:spLocks noChangeArrowheads="1"/>
              </p:cNvSpPr>
              <p:nvPr/>
            </p:nvSpPr>
            <p:spPr bwMode="auto">
              <a:xfrm>
                <a:off x="3216" y="1920"/>
                <a:ext cx="223" cy="288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CC"/>
                    </a:solidFill>
                  </a:rPr>
                  <a:t>1</a:t>
                </a:r>
              </a:p>
            </p:txBody>
          </p:sp>
          <p:sp>
            <p:nvSpPr>
              <p:cNvPr id="4126" name="Text Box 40"/>
              <p:cNvSpPr txBox="1">
                <a:spLocks noChangeArrowheads="1"/>
              </p:cNvSpPr>
              <p:nvPr/>
            </p:nvSpPr>
            <p:spPr bwMode="auto">
              <a:xfrm>
                <a:off x="3072" y="1920"/>
                <a:ext cx="223" cy="288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9900CC"/>
                    </a:solidFill>
                  </a:rPr>
                  <a:t>2</a:t>
                </a:r>
              </a:p>
            </p:txBody>
          </p:sp>
          <p:sp>
            <p:nvSpPr>
              <p:cNvPr id="4127" name="Text Box 41"/>
              <p:cNvSpPr txBox="1">
                <a:spLocks noChangeArrowheads="1"/>
              </p:cNvSpPr>
              <p:nvPr/>
            </p:nvSpPr>
            <p:spPr bwMode="auto">
              <a:xfrm flipH="1">
                <a:off x="3360" y="1920"/>
                <a:ext cx="144" cy="288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>
                    <a:solidFill>
                      <a:srgbClr val="9900CC"/>
                    </a:solidFill>
                  </a:rPr>
                  <a:t>0</a:t>
                </a:r>
              </a:p>
            </p:txBody>
          </p:sp>
        </p:grpSp>
        <p:sp>
          <p:nvSpPr>
            <p:cNvPr id="4124" name="Text Box 42"/>
            <p:cNvSpPr txBox="1">
              <a:spLocks noChangeArrowheads="1"/>
            </p:cNvSpPr>
            <p:nvPr/>
          </p:nvSpPr>
          <p:spPr bwMode="auto">
            <a:xfrm>
              <a:off x="3456" y="1920"/>
              <a:ext cx="276" cy="288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9900CC"/>
                  </a:solidFill>
                </a:rPr>
                <a:t> 5</a:t>
              </a:r>
            </a:p>
          </p:txBody>
        </p:sp>
      </p:grpSp>
      <p:sp>
        <p:nvSpPr>
          <p:cNvPr id="171053" name="Text Box 45"/>
          <p:cNvSpPr txBox="1">
            <a:spLocks noChangeArrowheads="1"/>
          </p:cNvSpPr>
          <p:nvPr/>
        </p:nvSpPr>
        <p:spPr bwMode="auto">
          <a:xfrm>
            <a:off x="6096000" y="29718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3</a:t>
            </a:r>
          </a:p>
        </p:txBody>
      </p:sp>
      <p:sp>
        <p:nvSpPr>
          <p:cNvPr id="171054" name="Text Box 46"/>
          <p:cNvSpPr txBox="1">
            <a:spLocks noChangeArrowheads="1"/>
          </p:cNvSpPr>
          <p:nvPr/>
        </p:nvSpPr>
        <p:spPr bwMode="auto">
          <a:xfrm>
            <a:off x="6096000" y="35052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7</a:t>
            </a:r>
          </a:p>
        </p:txBody>
      </p:sp>
      <p:sp>
        <p:nvSpPr>
          <p:cNvPr id="171055" name="Text Box 47"/>
          <p:cNvSpPr txBox="1">
            <a:spLocks noChangeArrowheads="1"/>
          </p:cNvSpPr>
          <p:nvPr/>
        </p:nvSpPr>
        <p:spPr bwMode="auto">
          <a:xfrm>
            <a:off x="4876800" y="3429000"/>
            <a:ext cx="606425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   0</a:t>
            </a:r>
          </a:p>
        </p:txBody>
      </p:sp>
      <p:sp>
        <p:nvSpPr>
          <p:cNvPr id="171058" name="Text Box 50"/>
          <p:cNvSpPr txBox="1">
            <a:spLocks noChangeArrowheads="1"/>
          </p:cNvSpPr>
          <p:nvPr/>
        </p:nvSpPr>
        <p:spPr bwMode="auto">
          <a:xfrm flipH="1">
            <a:off x="5334000" y="3048000"/>
            <a:ext cx="228600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sp>
        <p:nvSpPr>
          <p:cNvPr id="171059" name="Text Box 51"/>
          <p:cNvSpPr txBox="1">
            <a:spLocks noChangeArrowheads="1"/>
          </p:cNvSpPr>
          <p:nvPr/>
        </p:nvSpPr>
        <p:spPr bwMode="auto">
          <a:xfrm>
            <a:off x="6248400" y="3505200"/>
            <a:ext cx="228600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sp>
        <p:nvSpPr>
          <p:cNvPr id="171062" name="Text Box 54"/>
          <p:cNvSpPr txBox="1">
            <a:spLocks noChangeArrowheads="1"/>
          </p:cNvSpPr>
          <p:nvPr/>
        </p:nvSpPr>
        <p:spPr bwMode="auto">
          <a:xfrm>
            <a:off x="5562600" y="30480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5</a:t>
            </a:r>
          </a:p>
        </p:txBody>
      </p:sp>
      <p:sp>
        <p:nvSpPr>
          <p:cNvPr id="171065" name="Text Box 57"/>
          <p:cNvSpPr txBox="1">
            <a:spLocks noChangeArrowheads="1"/>
          </p:cNvSpPr>
          <p:nvPr/>
        </p:nvSpPr>
        <p:spPr bwMode="auto">
          <a:xfrm>
            <a:off x="5638800" y="41910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5</a:t>
            </a:r>
          </a:p>
        </p:txBody>
      </p:sp>
      <p:sp>
        <p:nvSpPr>
          <p:cNvPr id="171066" name="Text Box 58"/>
          <p:cNvSpPr txBox="1">
            <a:spLocks noChangeArrowheads="1"/>
          </p:cNvSpPr>
          <p:nvPr/>
        </p:nvSpPr>
        <p:spPr bwMode="auto">
          <a:xfrm>
            <a:off x="6400800" y="3505200"/>
            <a:ext cx="354013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0</a:t>
            </a:r>
          </a:p>
        </p:txBody>
      </p:sp>
      <p:sp>
        <p:nvSpPr>
          <p:cNvPr id="171069" name="Text Box 61"/>
          <p:cNvSpPr txBox="1">
            <a:spLocks noChangeArrowheads="1"/>
          </p:cNvSpPr>
          <p:nvPr/>
        </p:nvSpPr>
        <p:spPr bwMode="auto">
          <a:xfrm>
            <a:off x="5105400" y="3810000"/>
            <a:ext cx="606425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9900CC"/>
                </a:solidFill>
              </a:rPr>
              <a:t>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7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7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71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7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0026 0.0555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7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7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0026 0.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71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7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7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7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1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1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7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7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7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17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7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7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17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1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1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17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00417 0.05555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171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71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1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17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6" dur="10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22222E-6 L 0.00573 0.1111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171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71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71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17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71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71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17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2" grpId="0"/>
      <p:bldP spid="171023" grpId="0"/>
      <p:bldP spid="171024" grpId="0"/>
      <p:bldP spid="171027" grpId="0"/>
      <p:bldP spid="171027" grpId="1"/>
      <p:bldP spid="171028" grpId="0"/>
      <p:bldP spid="171030" grpId="0"/>
      <p:bldP spid="171031" grpId="0"/>
      <p:bldP spid="171038" grpId="0"/>
      <p:bldP spid="171040" grpId="0"/>
      <p:bldP spid="171040" grpId="1"/>
      <p:bldP spid="171053" grpId="0"/>
      <p:bldP spid="171054" grpId="0"/>
      <p:bldP spid="171055" grpId="0"/>
      <p:bldP spid="171058" grpId="0"/>
      <p:bldP spid="171058" grpId="1"/>
      <p:bldP spid="171059" grpId="0"/>
      <p:bldP spid="171062" grpId="0"/>
      <p:bldP spid="171062" grpId="1"/>
      <p:bldP spid="171065" grpId="0"/>
      <p:bldP spid="171066" grpId="0"/>
      <p:bldP spid="1710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3462338" cy="83026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Bài 1: Đặt tính rồi tính.</a:t>
            </a:r>
          </a:p>
          <a:p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524000" y="1600200"/>
            <a:ext cx="1643063" cy="9794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lphaLcParenR" startAt="2"/>
            </a:pPr>
            <a:r>
              <a:rPr lang="en-US" sz="2400">
                <a:solidFill>
                  <a:srgbClr val="0000FF"/>
                </a:solidFill>
              </a:rPr>
              <a:t>2035 : 5</a:t>
            </a:r>
          </a:p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 2413 : 4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200400" y="0"/>
            <a:ext cx="1866900" cy="94615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</a:rPr>
              <a:t>Toán</a:t>
            </a:r>
          </a:p>
          <a:p>
            <a:pPr algn="ctr"/>
            <a:r>
              <a:rPr lang="en-US" sz="2800" b="1">
                <a:solidFill>
                  <a:srgbClr val="000099"/>
                </a:solidFill>
              </a:rPr>
              <a:t>Luyện tập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95400" y="2895600"/>
            <a:ext cx="1041400" cy="534988"/>
            <a:chOff x="816" y="1824"/>
            <a:chExt cx="656" cy="337"/>
          </a:xfrm>
        </p:grpSpPr>
        <p:grpSp>
          <p:nvGrpSpPr>
            <p:cNvPr id="5155" name="Group 23"/>
            <p:cNvGrpSpPr>
              <a:grpSpLocks/>
            </p:cNvGrpSpPr>
            <p:nvPr/>
          </p:nvGrpSpPr>
          <p:grpSpPr bwMode="auto">
            <a:xfrm>
              <a:off x="816" y="1824"/>
              <a:ext cx="512" cy="337"/>
              <a:chOff x="816" y="1824"/>
              <a:chExt cx="512" cy="337"/>
            </a:xfrm>
          </p:grpSpPr>
          <p:sp>
            <p:nvSpPr>
              <p:cNvPr id="5157" name="Text Box 7"/>
              <p:cNvSpPr txBox="1">
                <a:spLocks noChangeArrowheads="1"/>
              </p:cNvSpPr>
              <p:nvPr/>
            </p:nvSpPr>
            <p:spPr bwMode="auto">
              <a:xfrm>
                <a:off x="816" y="1824"/>
                <a:ext cx="224" cy="337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</a:pPr>
                <a:r>
                  <a:rPr lang="en-US" sz="240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5158" name="Text Box 8"/>
              <p:cNvSpPr txBox="1">
                <a:spLocks noChangeArrowheads="1"/>
              </p:cNvSpPr>
              <p:nvPr/>
            </p:nvSpPr>
            <p:spPr bwMode="auto">
              <a:xfrm>
                <a:off x="960" y="1824"/>
                <a:ext cx="224" cy="337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</a:pPr>
                <a:r>
                  <a:rPr lang="en-US" sz="2400">
                    <a:solidFill>
                      <a:srgbClr val="0000FF"/>
                    </a:solidFill>
                  </a:rPr>
                  <a:t>0</a:t>
                </a:r>
              </a:p>
            </p:txBody>
          </p:sp>
          <p:sp>
            <p:nvSpPr>
              <p:cNvPr id="5159" name="Text Box 9"/>
              <p:cNvSpPr txBox="1">
                <a:spLocks noChangeArrowheads="1"/>
              </p:cNvSpPr>
              <p:nvPr/>
            </p:nvSpPr>
            <p:spPr bwMode="auto">
              <a:xfrm>
                <a:off x="1104" y="1824"/>
                <a:ext cx="224" cy="337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</a:pPr>
                <a:r>
                  <a:rPr lang="en-US" sz="2400">
                    <a:solidFill>
                      <a:srgbClr val="0000FF"/>
                    </a:solidFill>
                  </a:rPr>
                  <a:t>3</a:t>
                </a:r>
              </a:p>
            </p:txBody>
          </p:sp>
        </p:grpSp>
        <p:sp>
          <p:nvSpPr>
            <p:cNvPr id="5156" name="Text Box 10"/>
            <p:cNvSpPr txBox="1">
              <a:spLocks noChangeArrowheads="1"/>
            </p:cNvSpPr>
            <p:nvPr/>
          </p:nvSpPr>
          <p:spPr bwMode="auto">
            <a:xfrm>
              <a:off x="1248" y="1824"/>
              <a:ext cx="224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5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638800" y="2819400"/>
            <a:ext cx="609600" cy="914400"/>
            <a:chOff x="1248" y="2016"/>
            <a:chExt cx="384" cy="576"/>
          </a:xfrm>
        </p:grpSpPr>
        <p:sp>
          <p:nvSpPr>
            <p:cNvPr id="5153" name="Line 12"/>
            <p:cNvSpPr>
              <a:spLocks noChangeShapeType="1"/>
            </p:cNvSpPr>
            <p:nvPr/>
          </p:nvSpPr>
          <p:spPr bwMode="auto">
            <a:xfrm>
              <a:off x="1248" y="2016"/>
              <a:ext cx="0" cy="57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154" name="Line 13"/>
            <p:cNvSpPr>
              <a:spLocks noChangeShapeType="1"/>
            </p:cNvSpPr>
            <p:nvPr/>
          </p:nvSpPr>
          <p:spPr bwMode="auto">
            <a:xfrm>
              <a:off x="1248" y="2304"/>
              <a:ext cx="38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2362200" y="2743200"/>
            <a:ext cx="609600" cy="914400"/>
            <a:chOff x="1248" y="2016"/>
            <a:chExt cx="384" cy="576"/>
          </a:xfrm>
        </p:grpSpPr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1248" y="2016"/>
              <a:ext cx="0" cy="57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152" name="Line 16"/>
            <p:cNvSpPr>
              <a:spLocks noChangeShapeType="1"/>
            </p:cNvSpPr>
            <p:nvPr/>
          </p:nvSpPr>
          <p:spPr bwMode="auto">
            <a:xfrm>
              <a:off x="1248" y="2304"/>
              <a:ext cx="38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1752600" y="28956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80245" name="Text Box 21"/>
          <p:cNvSpPr txBox="1">
            <a:spLocks noChangeArrowheads="1"/>
          </p:cNvSpPr>
          <p:nvPr/>
        </p:nvSpPr>
        <p:spPr bwMode="auto">
          <a:xfrm>
            <a:off x="1981200" y="28956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2362200" y="27432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80249" name="Text Box 25"/>
          <p:cNvSpPr txBox="1">
            <a:spLocks noChangeArrowheads="1"/>
          </p:cNvSpPr>
          <p:nvPr/>
        </p:nvSpPr>
        <p:spPr bwMode="auto">
          <a:xfrm>
            <a:off x="1371600" y="3276600"/>
            <a:ext cx="525463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0</a:t>
            </a:r>
          </a:p>
        </p:txBody>
      </p:sp>
      <p:sp>
        <p:nvSpPr>
          <p:cNvPr id="180250" name="Text Box 26"/>
          <p:cNvSpPr txBox="1">
            <a:spLocks noChangeArrowheads="1"/>
          </p:cNvSpPr>
          <p:nvPr/>
        </p:nvSpPr>
        <p:spPr bwMode="auto">
          <a:xfrm>
            <a:off x="2362200" y="32004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80252" name="Text Box 28"/>
          <p:cNvSpPr txBox="1">
            <a:spLocks noChangeArrowheads="1"/>
          </p:cNvSpPr>
          <p:nvPr/>
        </p:nvSpPr>
        <p:spPr bwMode="auto">
          <a:xfrm>
            <a:off x="2590800" y="32004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0254" name="Text Box 30"/>
          <p:cNvSpPr txBox="1">
            <a:spLocks noChangeArrowheads="1"/>
          </p:cNvSpPr>
          <p:nvPr/>
        </p:nvSpPr>
        <p:spPr bwMode="auto">
          <a:xfrm>
            <a:off x="1752600" y="37338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80255" name="Text Box 31"/>
          <p:cNvSpPr txBox="1">
            <a:spLocks noChangeArrowheads="1"/>
          </p:cNvSpPr>
          <p:nvPr/>
        </p:nvSpPr>
        <p:spPr bwMode="auto">
          <a:xfrm>
            <a:off x="2819400" y="32004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80257" name="Text Box 33"/>
          <p:cNvSpPr txBox="1">
            <a:spLocks noChangeArrowheads="1"/>
          </p:cNvSpPr>
          <p:nvPr/>
        </p:nvSpPr>
        <p:spPr bwMode="auto">
          <a:xfrm>
            <a:off x="1981200" y="41148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4495800" y="2971800"/>
            <a:ext cx="1041400" cy="534988"/>
            <a:chOff x="2832" y="1872"/>
            <a:chExt cx="656" cy="337"/>
          </a:xfrm>
        </p:grpSpPr>
        <p:sp>
          <p:nvSpPr>
            <p:cNvPr id="5147" name="Text Box 34"/>
            <p:cNvSpPr txBox="1">
              <a:spLocks noChangeArrowheads="1"/>
            </p:cNvSpPr>
            <p:nvPr/>
          </p:nvSpPr>
          <p:spPr bwMode="auto">
            <a:xfrm>
              <a:off x="2832" y="1872"/>
              <a:ext cx="224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5148" name="Text Box 35"/>
            <p:cNvSpPr txBox="1">
              <a:spLocks noChangeArrowheads="1"/>
            </p:cNvSpPr>
            <p:nvPr/>
          </p:nvSpPr>
          <p:spPr bwMode="auto">
            <a:xfrm>
              <a:off x="2976" y="1872"/>
              <a:ext cx="224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5149" name="Text Box 36"/>
            <p:cNvSpPr txBox="1">
              <a:spLocks noChangeArrowheads="1"/>
            </p:cNvSpPr>
            <p:nvPr/>
          </p:nvSpPr>
          <p:spPr bwMode="auto">
            <a:xfrm>
              <a:off x="3120" y="1872"/>
              <a:ext cx="224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5150" name="Text Box 37"/>
            <p:cNvSpPr txBox="1">
              <a:spLocks noChangeArrowheads="1"/>
            </p:cNvSpPr>
            <p:nvPr/>
          </p:nvSpPr>
          <p:spPr bwMode="auto">
            <a:xfrm>
              <a:off x="3264" y="1872"/>
              <a:ext cx="224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3</a:t>
              </a:r>
            </a:p>
          </p:txBody>
        </p:sp>
      </p:grpSp>
      <p:sp>
        <p:nvSpPr>
          <p:cNvPr id="180263" name="Text Box 39"/>
          <p:cNvSpPr txBox="1">
            <a:spLocks noChangeArrowheads="1"/>
          </p:cNvSpPr>
          <p:nvPr/>
        </p:nvSpPr>
        <p:spPr bwMode="auto">
          <a:xfrm>
            <a:off x="5181600" y="29718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80264" name="Text Box 40"/>
          <p:cNvSpPr txBox="1">
            <a:spLocks noChangeArrowheads="1"/>
          </p:cNvSpPr>
          <p:nvPr/>
        </p:nvSpPr>
        <p:spPr bwMode="auto">
          <a:xfrm>
            <a:off x="4953000" y="29718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80265" name="Text Box 41"/>
          <p:cNvSpPr txBox="1">
            <a:spLocks noChangeArrowheads="1"/>
          </p:cNvSpPr>
          <p:nvPr/>
        </p:nvSpPr>
        <p:spPr bwMode="auto">
          <a:xfrm>
            <a:off x="5638800" y="27432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80266" name="Text Box 42"/>
          <p:cNvSpPr txBox="1">
            <a:spLocks noChangeArrowheads="1"/>
          </p:cNvSpPr>
          <p:nvPr/>
        </p:nvSpPr>
        <p:spPr bwMode="auto">
          <a:xfrm>
            <a:off x="5638800" y="32766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80267" name="Text Box 43"/>
          <p:cNvSpPr txBox="1">
            <a:spLocks noChangeArrowheads="1"/>
          </p:cNvSpPr>
          <p:nvPr/>
        </p:nvSpPr>
        <p:spPr bwMode="auto">
          <a:xfrm>
            <a:off x="4495800" y="3429000"/>
            <a:ext cx="611188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0</a:t>
            </a:r>
          </a:p>
        </p:txBody>
      </p:sp>
      <p:sp>
        <p:nvSpPr>
          <p:cNvPr id="180272" name="Text Box 48"/>
          <p:cNvSpPr txBox="1">
            <a:spLocks noChangeArrowheads="1"/>
          </p:cNvSpPr>
          <p:nvPr/>
        </p:nvSpPr>
        <p:spPr bwMode="auto">
          <a:xfrm>
            <a:off x="5867400" y="32766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0273" name="Text Box 49"/>
          <p:cNvSpPr txBox="1">
            <a:spLocks noChangeArrowheads="1"/>
          </p:cNvSpPr>
          <p:nvPr/>
        </p:nvSpPr>
        <p:spPr bwMode="auto">
          <a:xfrm>
            <a:off x="4953000" y="37338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80275" name="Text Box 51"/>
          <p:cNvSpPr txBox="1">
            <a:spLocks noChangeArrowheads="1"/>
          </p:cNvSpPr>
          <p:nvPr/>
        </p:nvSpPr>
        <p:spPr bwMode="auto">
          <a:xfrm>
            <a:off x="6096000" y="3276600"/>
            <a:ext cx="355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80277" name="Text Box 53"/>
          <p:cNvSpPr txBox="1">
            <a:spLocks noChangeArrowheads="1"/>
          </p:cNvSpPr>
          <p:nvPr/>
        </p:nvSpPr>
        <p:spPr bwMode="auto">
          <a:xfrm>
            <a:off x="5181600" y="41148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8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8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8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8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-0.00261 0.0613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8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8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7 L -0.00261 0.1280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8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8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8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8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18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18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0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0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18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00261 0.06134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180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80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0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18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80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80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6" dur="1000"/>
                                        <p:tgtEl>
                                          <p:spTgt spid="18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-0.00261 0.1169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180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80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80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18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80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80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18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4" grpId="0"/>
      <p:bldP spid="180244" grpId="1"/>
      <p:bldP spid="180245" grpId="0"/>
      <p:bldP spid="180245" grpId="1"/>
      <p:bldP spid="180246" grpId="0"/>
      <p:bldP spid="180249" grpId="0"/>
      <p:bldP spid="180250" grpId="0"/>
      <p:bldP spid="180252" grpId="0"/>
      <p:bldP spid="180254" grpId="0"/>
      <p:bldP spid="180255" grpId="0"/>
      <p:bldP spid="180257" grpId="0"/>
      <p:bldP spid="180263" grpId="0"/>
      <p:bldP spid="180263" grpId="1"/>
      <p:bldP spid="180264" grpId="0"/>
      <p:bldP spid="180264" grpId="1"/>
      <p:bldP spid="180265" grpId="0"/>
      <p:bldP spid="180266" grpId="0"/>
      <p:bldP spid="180267" grpId="0"/>
      <p:bldP spid="180272" grpId="0"/>
      <p:bldP spid="180273" grpId="0"/>
      <p:bldP spid="180275" grpId="0"/>
      <p:bldP spid="1802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00400" y="0"/>
            <a:ext cx="1866900" cy="94615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</a:rPr>
              <a:t>Toán</a:t>
            </a:r>
          </a:p>
          <a:p>
            <a:pPr algn="ctr"/>
            <a:r>
              <a:rPr lang="en-US" sz="2800" b="1">
                <a:solidFill>
                  <a:srgbClr val="000099"/>
                </a:solidFill>
              </a:rPr>
              <a:t>Luyện tập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457200" y="1143000"/>
            <a:ext cx="3462338" cy="83026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Bài 1: Đặt tính rồi tính.</a:t>
            </a:r>
          </a:p>
          <a:p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1066800" y="1752600"/>
            <a:ext cx="1643063" cy="9794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120000"/>
              </a:lnSpc>
              <a:buFontTx/>
              <a:buAutoNum type="alphaLcParenR" startAt="3"/>
            </a:pPr>
            <a:r>
              <a:rPr lang="en-US" sz="2400">
                <a:solidFill>
                  <a:srgbClr val="0000FF"/>
                </a:solidFill>
              </a:rPr>
              <a:t>4218 : 6</a:t>
            </a:r>
          </a:p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 3052 : 5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33600" y="2819400"/>
            <a:ext cx="609600" cy="914400"/>
            <a:chOff x="1248" y="2016"/>
            <a:chExt cx="384" cy="576"/>
          </a:xfrm>
        </p:grpSpPr>
        <p:sp>
          <p:nvSpPr>
            <p:cNvPr id="6182" name="Line 8"/>
            <p:cNvSpPr>
              <a:spLocks noChangeShapeType="1"/>
            </p:cNvSpPr>
            <p:nvPr/>
          </p:nvSpPr>
          <p:spPr bwMode="auto">
            <a:xfrm>
              <a:off x="1248" y="2016"/>
              <a:ext cx="0" cy="5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183" name="Line 9"/>
            <p:cNvSpPr>
              <a:spLocks noChangeShapeType="1"/>
            </p:cNvSpPr>
            <p:nvPr/>
          </p:nvSpPr>
          <p:spPr bwMode="auto">
            <a:xfrm>
              <a:off x="1248" y="2304"/>
              <a:ext cx="384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715000" y="2819400"/>
            <a:ext cx="609600" cy="914400"/>
            <a:chOff x="1248" y="2016"/>
            <a:chExt cx="384" cy="576"/>
          </a:xfrm>
        </p:grpSpPr>
        <p:sp>
          <p:nvSpPr>
            <p:cNvPr id="6180" name="Line 17"/>
            <p:cNvSpPr>
              <a:spLocks noChangeShapeType="1"/>
            </p:cNvSpPr>
            <p:nvPr/>
          </p:nvSpPr>
          <p:spPr bwMode="auto">
            <a:xfrm>
              <a:off x="1248" y="2016"/>
              <a:ext cx="0" cy="576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181" name="Line 18"/>
            <p:cNvSpPr>
              <a:spLocks noChangeShapeType="1"/>
            </p:cNvSpPr>
            <p:nvPr/>
          </p:nvSpPr>
          <p:spPr bwMode="auto">
            <a:xfrm>
              <a:off x="1248" y="2304"/>
              <a:ext cx="384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181273" name="Text Box 25"/>
          <p:cNvSpPr txBox="1">
            <a:spLocks noChangeArrowheads="1"/>
          </p:cNvSpPr>
          <p:nvPr/>
        </p:nvSpPr>
        <p:spPr bwMode="auto">
          <a:xfrm>
            <a:off x="2209800" y="28194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6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990600" y="2971800"/>
            <a:ext cx="1066800" cy="534988"/>
            <a:chOff x="624" y="1872"/>
            <a:chExt cx="672" cy="337"/>
          </a:xfrm>
        </p:grpSpPr>
        <p:sp>
          <p:nvSpPr>
            <p:cNvPr id="6175" name="Text Box 23"/>
            <p:cNvSpPr txBox="1">
              <a:spLocks noChangeArrowheads="1"/>
            </p:cNvSpPr>
            <p:nvPr/>
          </p:nvSpPr>
          <p:spPr bwMode="auto">
            <a:xfrm>
              <a:off x="1056" y="1872"/>
              <a:ext cx="240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8</a:t>
              </a:r>
            </a:p>
          </p:txBody>
        </p:sp>
        <p:grpSp>
          <p:nvGrpSpPr>
            <p:cNvPr id="6176" name="Group 30"/>
            <p:cNvGrpSpPr>
              <a:grpSpLocks/>
            </p:cNvGrpSpPr>
            <p:nvPr/>
          </p:nvGrpSpPr>
          <p:grpSpPr bwMode="auto">
            <a:xfrm>
              <a:off x="624" y="1872"/>
              <a:ext cx="528" cy="337"/>
              <a:chOff x="624" y="1872"/>
              <a:chExt cx="528" cy="337"/>
            </a:xfrm>
          </p:grpSpPr>
          <p:sp>
            <p:nvSpPr>
              <p:cNvPr id="6177" name="Text Box 24"/>
              <p:cNvSpPr txBox="1">
                <a:spLocks noChangeArrowheads="1"/>
              </p:cNvSpPr>
              <p:nvPr/>
            </p:nvSpPr>
            <p:spPr bwMode="auto">
              <a:xfrm>
                <a:off x="912" y="1872"/>
                <a:ext cx="240" cy="337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</a:pPr>
                <a:r>
                  <a:rPr lang="en-US" sz="2400">
                    <a:solidFill>
                      <a:srgbClr val="0000FF"/>
                    </a:solidFill>
                  </a:rPr>
                  <a:t>1</a:t>
                </a:r>
              </a:p>
            </p:txBody>
          </p:sp>
          <p:sp>
            <p:nvSpPr>
              <p:cNvPr id="6178" name="Text Box 26"/>
              <p:cNvSpPr txBox="1">
                <a:spLocks noChangeArrowheads="1"/>
              </p:cNvSpPr>
              <p:nvPr/>
            </p:nvSpPr>
            <p:spPr bwMode="auto">
              <a:xfrm>
                <a:off x="768" y="1872"/>
                <a:ext cx="240" cy="337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</a:pPr>
                <a:r>
                  <a:rPr lang="en-US" sz="2400">
                    <a:solidFill>
                      <a:srgbClr val="0000FF"/>
                    </a:solidFill>
                  </a:rPr>
                  <a:t>2</a:t>
                </a:r>
              </a:p>
            </p:txBody>
          </p:sp>
          <p:sp>
            <p:nvSpPr>
              <p:cNvPr id="6179" name="Text Box 27"/>
              <p:cNvSpPr txBox="1">
                <a:spLocks noChangeArrowheads="1"/>
              </p:cNvSpPr>
              <p:nvPr/>
            </p:nvSpPr>
            <p:spPr bwMode="auto">
              <a:xfrm>
                <a:off x="624" y="1872"/>
                <a:ext cx="240" cy="337"/>
              </a:xfrm>
              <a:prstGeom prst="rect">
                <a:avLst/>
              </a:prstGeom>
              <a:noFill/>
              <a:ln w="762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</a:pPr>
                <a:r>
                  <a:rPr lang="en-US" sz="2400">
                    <a:solidFill>
                      <a:srgbClr val="0000FF"/>
                    </a:solidFill>
                  </a:rPr>
                  <a:t>4</a:t>
                </a:r>
              </a:p>
            </p:txBody>
          </p:sp>
        </p:grpSp>
      </p:grpSp>
      <p:sp>
        <p:nvSpPr>
          <p:cNvPr id="181276" name="Text Box 28"/>
          <p:cNvSpPr txBox="1">
            <a:spLocks noChangeArrowheads="1"/>
          </p:cNvSpPr>
          <p:nvPr/>
        </p:nvSpPr>
        <p:spPr bwMode="auto">
          <a:xfrm>
            <a:off x="1447800" y="29718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81277" name="Text Box 29"/>
          <p:cNvSpPr txBox="1">
            <a:spLocks noChangeArrowheads="1"/>
          </p:cNvSpPr>
          <p:nvPr/>
        </p:nvSpPr>
        <p:spPr bwMode="auto">
          <a:xfrm>
            <a:off x="1676400" y="29718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181281" name="Text Box 33"/>
          <p:cNvSpPr txBox="1">
            <a:spLocks noChangeArrowheads="1"/>
          </p:cNvSpPr>
          <p:nvPr/>
        </p:nvSpPr>
        <p:spPr bwMode="auto">
          <a:xfrm>
            <a:off x="2209800" y="32004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181282" name="Text Box 34"/>
          <p:cNvSpPr txBox="1">
            <a:spLocks noChangeArrowheads="1"/>
          </p:cNvSpPr>
          <p:nvPr/>
        </p:nvSpPr>
        <p:spPr bwMode="auto">
          <a:xfrm>
            <a:off x="1219200" y="3352800"/>
            <a:ext cx="3048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1284" name="Text Box 36"/>
          <p:cNvSpPr txBox="1">
            <a:spLocks noChangeArrowheads="1"/>
          </p:cNvSpPr>
          <p:nvPr/>
        </p:nvSpPr>
        <p:spPr bwMode="auto">
          <a:xfrm>
            <a:off x="2362200" y="32004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1286" name="Text Box 38"/>
          <p:cNvSpPr txBox="1">
            <a:spLocks noChangeArrowheads="1"/>
          </p:cNvSpPr>
          <p:nvPr/>
        </p:nvSpPr>
        <p:spPr bwMode="auto">
          <a:xfrm>
            <a:off x="1447800" y="36576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81287" name="Text Box 39"/>
          <p:cNvSpPr txBox="1">
            <a:spLocks noChangeArrowheads="1"/>
          </p:cNvSpPr>
          <p:nvPr/>
        </p:nvSpPr>
        <p:spPr bwMode="auto">
          <a:xfrm>
            <a:off x="2590800" y="32004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181289" name="Text Box 41"/>
          <p:cNvSpPr txBox="1">
            <a:spLocks noChangeArrowheads="1"/>
          </p:cNvSpPr>
          <p:nvPr/>
        </p:nvSpPr>
        <p:spPr bwMode="auto">
          <a:xfrm>
            <a:off x="1676400" y="40386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4572000" y="2895600"/>
            <a:ext cx="1066800" cy="534988"/>
            <a:chOff x="2880" y="1872"/>
            <a:chExt cx="672" cy="337"/>
          </a:xfrm>
        </p:grpSpPr>
        <p:sp>
          <p:nvSpPr>
            <p:cNvPr id="6171" name="Text Box 43"/>
            <p:cNvSpPr txBox="1">
              <a:spLocks noChangeArrowheads="1"/>
            </p:cNvSpPr>
            <p:nvPr/>
          </p:nvSpPr>
          <p:spPr bwMode="auto">
            <a:xfrm>
              <a:off x="3168" y="1872"/>
              <a:ext cx="240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6172" name="Text Box 44"/>
            <p:cNvSpPr txBox="1">
              <a:spLocks noChangeArrowheads="1"/>
            </p:cNvSpPr>
            <p:nvPr/>
          </p:nvSpPr>
          <p:spPr bwMode="auto">
            <a:xfrm>
              <a:off x="3312" y="1872"/>
              <a:ext cx="240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6173" name="Text Box 45"/>
            <p:cNvSpPr txBox="1">
              <a:spLocks noChangeArrowheads="1"/>
            </p:cNvSpPr>
            <p:nvPr/>
          </p:nvSpPr>
          <p:spPr bwMode="auto">
            <a:xfrm>
              <a:off x="3024" y="1872"/>
              <a:ext cx="240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6174" name="Text Box 46"/>
            <p:cNvSpPr txBox="1">
              <a:spLocks noChangeArrowheads="1"/>
            </p:cNvSpPr>
            <p:nvPr/>
          </p:nvSpPr>
          <p:spPr bwMode="auto">
            <a:xfrm>
              <a:off x="2880" y="1872"/>
              <a:ext cx="240" cy="337"/>
            </a:xfrm>
            <a:prstGeom prst="rect">
              <a:avLst/>
            </a:prstGeom>
            <a:noFill/>
            <a:ln w="762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lnSpc>
                  <a:spcPct val="120000"/>
                </a:lnSpc>
              </a:pPr>
              <a:r>
                <a:rPr lang="en-US" sz="2400">
                  <a:solidFill>
                    <a:srgbClr val="0000FF"/>
                  </a:solidFill>
                </a:rPr>
                <a:t>3</a:t>
              </a:r>
            </a:p>
          </p:txBody>
        </p:sp>
      </p:grpSp>
      <p:sp>
        <p:nvSpPr>
          <p:cNvPr id="181295" name="Text Box 47"/>
          <p:cNvSpPr txBox="1">
            <a:spLocks noChangeArrowheads="1"/>
          </p:cNvSpPr>
          <p:nvPr/>
        </p:nvSpPr>
        <p:spPr bwMode="auto">
          <a:xfrm>
            <a:off x="5029200" y="28956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81296" name="Text Box 48"/>
          <p:cNvSpPr txBox="1">
            <a:spLocks noChangeArrowheads="1"/>
          </p:cNvSpPr>
          <p:nvPr/>
        </p:nvSpPr>
        <p:spPr bwMode="auto">
          <a:xfrm>
            <a:off x="5715000" y="32766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81298" name="Text Box 50"/>
          <p:cNvSpPr txBox="1">
            <a:spLocks noChangeArrowheads="1"/>
          </p:cNvSpPr>
          <p:nvPr/>
        </p:nvSpPr>
        <p:spPr bwMode="auto">
          <a:xfrm>
            <a:off x="5715000" y="27432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181299" name="Text Box 51"/>
          <p:cNvSpPr txBox="1">
            <a:spLocks noChangeArrowheads="1"/>
          </p:cNvSpPr>
          <p:nvPr/>
        </p:nvSpPr>
        <p:spPr bwMode="auto">
          <a:xfrm>
            <a:off x="4572000" y="3352800"/>
            <a:ext cx="6096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  0</a:t>
            </a:r>
          </a:p>
        </p:txBody>
      </p:sp>
      <p:sp>
        <p:nvSpPr>
          <p:cNvPr id="181301" name="Text Box 53"/>
          <p:cNvSpPr txBox="1">
            <a:spLocks noChangeArrowheads="1"/>
          </p:cNvSpPr>
          <p:nvPr/>
        </p:nvSpPr>
        <p:spPr bwMode="auto">
          <a:xfrm>
            <a:off x="5943600" y="32766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81303" name="Text Box 55"/>
          <p:cNvSpPr txBox="1">
            <a:spLocks noChangeArrowheads="1"/>
          </p:cNvSpPr>
          <p:nvPr/>
        </p:nvSpPr>
        <p:spPr bwMode="auto">
          <a:xfrm>
            <a:off x="4953000" y="3657600"/>
            <a:ext cx="8382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 0</a:t>
            </a:r>
          </a:p>
        </p:txBody>
      </p:sp>
      <p:sp>
        <p:nvSpPr>
          <p:cNvPr id="181304" name="Text Box 56"/>
          <p:cNvSpPr txBox="1">
            <a:spLocks noChangeArrowheads="1"/>
          </p:cNvSpPr>
          <p:nvPr/>
        </p:nvSpPr>
        <p:spPr bwMode="auto">
          <a:xfrm>
            <a:off x="5257800" y="28956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181305" name="Text Box 57"/>
          <p:cNvSpPr txBox="1">
            <a:spLocks noChangeArrowheads="1"/>
          </p:cNvSpPr>
          <p:nvPr/>
        </p:nvSpPr>
        <p:spPr bwMode="auto">
          <a:xfrm>
            <a:off x="6172200" y="32766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81309" name="Text Box 61"/>
          <p:cNvSpPr txBox="1">
            <a:spLocks noChangeArrowheads="1"/>
          </p:cNvSpPr>
          <p:nvPr/>
        </p:nvSpPr>
        <p:spPr bwMode="auto">
          <a:xfrm>
            <a:off x="5257800" y="4114800"/>
            <a:ext cx="38100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sz="240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8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8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8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8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8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00417 0.06134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81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8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8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-0.00417 0.10579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81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1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1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18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8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8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8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18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8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18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81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81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18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8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8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18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0416 0.07245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181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8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18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8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8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18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0.00416 0.1169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181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81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81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18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81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81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9" dur="1000"/>
                                        <p:tgtEl>
                                          <p:spTgt spid="18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73" grpId="0"/>
      <p:bldP spid="181276" grpId="0"/>
      <p:bldP spid="181276" grpId="1"/>
      <p:bldP spid="181277" grpId="0"/>
      <p:bldP spid="181277" grpId="1"/>
      <p:bldP spid="181281" grpId="0"/>
      <p:bldP spid="181282" grpId="0"/>
      <p:bldP spid="181284" grpId="0"/>
      <p:bldP spid="181286" grpId="0"/>
      <p:bldP spid="181287" grpId="0"/>
      <p:bldP spid="181289" grpId="0"/>
      <p:bldP spid="181295" grpId="0"/>
      <p:bldP spid="181295" grpId="1"/>
      <p:bldP spid="181296" grpId="0"/>
      <p:bldP spid="181298" grpId="0"/>
      <p:bldP spid="181299" grpId="0"/>
      <p:bldP spid="181301" grpId="0"/>
      <p:bldP spid="181303" grpId="0"/>
      <p:bldP spid="181304" grpId="0"/>
      <p:bldP spid="181304" grpId="1"/>
      <p:bldP spid="181305" grpId="0"/>
      <p:bldP spid="1813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ext Box 2"/>
          <p:cNvSpPr txBox="1">
            <a:spLocks noChangeArrowheads="1"/>
          </p:cNvSpPr>
          <p:nvPr/>
        </p:nvSpPr>
        <p:spPr bwMode="auto">
          <a:xfrm>
            <a:off x="441325" y="1541463"/>
            <a:ext cx="1966913" cy="954087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Bài 2: Tìm </a:t>
            </a:r>
            <a:r>
              <a:rPr lang="en-US" sz="3200" b="1" i="1">
                <a:solidFill>
                  <a:srgbClr val="0000FF"/>
                </a:solidFill>
              </a:rPr>
              <a:t>x</a:t>
            </a:r>
          </a:p>
          <a:p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172035" name="Text Box 3"/>
          <p:cNvSpPr txBox="1">
            <a:spLocks noChangeArrowheads="1"/>
          </p:cNvSpPr>
          <p:nvPr/>
        </p:nvSpPr>
        <p:spPr bwMode="auto">
          <a:xfrm>
            <a:off x="822325" y="2130425"/>
            <a:ext cx="2573338" cy="523875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a) </a:t>
            </a:r>
            <a:r>
              <a:rPr lang="en-US" sz="2800" i="1">
                <a:solidFill>
                  <a:srgbClr val="0000FF"/>
                </a:solidFill>
              </a:rPr>
              <a:t>x</a:t>
            </a:r>
            <a:r>
              <a:rPr lang="en-US" sz="2800">
                <a:solidFill>
                  <a:srgbClr val="0000FF"/>
                </a:solidFill>
              </a:rPr>
              <a:t> x 7 = 2107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5334000" y="2170113"/>
            <a:ext cx="2671763" cy="523875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b)  8 x </a:t>
            </a:r>
            <a:r>
              <a:rPr lang="en-US" sz="2800" i="1">
                <a:solidFill>
                  <a:srgbClr val="0000FF"/>
                </a:solidFill>
              </a:rPr>
              <a:t>x</a:t>
            </a:r>
            <a:r>
              <a:rPr lang="en-US" sz="2800">
                <a:solidFill>
                  <a:srgbClr val="0000FF"/>
                </a:solidFill>
              </a:rPr>
              <a:t> = 1640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165475" y="180975"/>
            <a:ext cx="1866900" cy="94615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</a:rPr>
              <a:t>Toán</a:t>
            </a:r>
          </a:p>
          <a:p>
            <a:pPr algn="ctr"/>
            <a:r>
              <a:rPr lang="en-US" sz="2800" b="1">
                <a:solidFill>
                  <a:srgbClr val="000099"/>
                </a:solidFill>
              </a:rPr>
              <a:t>Luyện tập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600200" y="2819400"/>
            <a:ext cx="2286000" cy="116046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0099"/>
                </a:solidFill>
              </a:rPr>
              <a:t>x</a:t>
            </a:r>
            <a:r>
              <a:rPr lang="en-US" sz="2800">
                <a:solidFill>
                  <a:srgbClr val="000099"/>
                </a:solidFill>
              </a:rPr>
              <a:t>  = 2107 : 7</a:t>
            </a:r>
          </a:p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0099"/>
                </a:solidFill>
              </a:rPr>
              <a:t>x</a:t>
            </a:r>
            <a:r>
              <a:rPr lang="en-US" sz="2800">
                <a:solidFill>
                  <a:srgbClr val="000099"/>
                </a:solidFill>
              </a:rPr>
              <a:t>  = 701</a:t>
            </a:r>
          </a:p>
        </p:txBody>
      </p:sp>
      <p:sp>
        <p:nvSpPr>
          <p:cNvPr id="172039" name="Text Box 7"/>
          <p:cNvSpPr txBox="1">
            <a:spLocks noChangeArrowheads="1"/>
          </p:cNvSpPr>
          <p:nvPr/>
        </p:nvSpPr>
        <p:spPr bwMode="auto">
          <a:xfrm>
            <a:off x="6324600" y="2895600"/>
            <a:ext cx="2187575" cy="116046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0099"/>
                </a:solidFill>
              </a:rPr>
              <a:t>x</a:t>
            </a:r>
            <a:r>
              <a:rPr lang="en-US" sz="2800">
                <a:solidFill>
                  <a:srgbClr val="000099"/>
                </a:solidFill>
              </a:rPr>
              <a:t> = 1640 : 8</a:t>
            </a:r>
          </a:p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0099"/>
                </a:solidFill>
              </a:rPr>
              <a:t>x</a:t>
            </a:r>
            <a:r>
              <a:rPr lang="en-US" sz="2800">
                <a:solidFill>
                  <a:srgbClr val="000099"/>
                </a:solidFill>
              </a:rPr>
              <a:t> = 205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2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2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72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/>
      <p:bldP spid="172035" grpId="0"/>
      <p:bldP spid="172036" grpId="0"/>
      <p:bldP spid="172038" grpId="0"/>
      <p:bldP spid="1720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ext Box 2"/>
          <p:cNvSpPr txBox="1">
            <a:spLocks noChangeArrowheads="1"/>
          </p:cNvSpPr>
          <p:nvPr/>
        </p:nvSpPr>
        <p:spPr bwMode="auto">
          <a:xfrm>
            <a:off x="381000" y="1676400"/>
            <a:ext cx="8383588" cy="14224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/>
              <a:t>Bài 3:</a:t>
            </a:r>
            <a:r>
              <a:rPr lang="en-US" sz="2400"/>
              <a:t> Một cửa hàng có 2024 kg gạo, cửa hàng đó đã bán   </a:t>
            </a:r>
          </a:p>
          <a:p>
            <a:pPr>
              <a:lnSpc>
                <a:spcPct val="120000"/>
              </a:lnSpc>
            </a:pPr>
            <a:r>
              <a:rPr lang="en-US" sz="2400"/>
              <a:t>số gạo đó. Hỏi cửa hàng còn lại bao nhiêu ki-lô-gam gạo?</a:t>
            </a:r>
            <a:endParaRPr lang="en-US" sz="3200" i="1"/>
          </a:p>
          <a:p>
            <a:pPr>
              <a:lnSpc>
                <a:spcPct val="120000"/>
              </a:lnSpc>
            </a:pPr>
            <a:endParaRPr lang="en-US" sz="2400" b="1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3059" name="Object 3"/>
          <p:cNvGraphicFramePr>
            <a:graphicFrameLocks noChangeAspect="1"/>
          </p:cNvGraphicFramePr>
          <p:nvPr/>
        </p:nvGraphicFramePr>
        <p:xfrm>
          <a:off x="8382000" y="1600200"/>
          <a:ext cx="285750" cy="685800"/>
        </p:xfrm>
        <a:graphic>
          <a:graphicData uri="http://schemas.openxmlformats.org/presentationml/2006/ole">
            <p:oleObj spid="_x0000_s1026" name="Equation" r:id="rId3" imgW="152334" imgH="393529" progId="Equation.3">
              <p:embed/>
            </p:oleObj>
          </a:graphicData>
        </a:graphic>
      </p:graphicFrame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5562600" y="2819400"/>
            <a:ext cx="1352550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/>
              <a:t>Bài giải</a:t>
            </a: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3581400" y="3429000"/>
            <a:ext cx="5365750" cy="2684463"/>
          </a:xfrm>
          <a:prstGeom prst="rect">
            <a:avLst/>
          </a:prstGeom>
          <a:noFill/>
          <a:ln w="28575" algn="ctr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/>
              <a:t>Số kg gạo đã bán là :</a:t>
            </a:r>
          </a:p>
          <a:p>
            <a:pPr>
              <a:lnSpc>
                <a:spcPct val="120000"/>
              </a:lnSpc>
            </a:pPr>
            <a:r>
              <a:rPr lang="en-US" sz="2800"/>
              <a:t>     2024 : 4 = 506 (kg)</a:t>
            </a:r>
          </a:p>
          <a:p>
            <a:pPr>
              <a:lnSpc>
                <a:spcPct val="120000"/>
              </a:lnSpc>
            </a:pPr>
            <a:r>
              <a:rPr lang="en-US" sz="2800"/>
              <a:t>Số kg gạo còn lại là :</a:t>
            </a:r>
          </a:p>
          <a:p>
            <a:pPr>
              <a:lnSpc>
                <a:spcPct val="120000"/>
              </a:lnSpc>
            </a:pPr>
            <a:r>
              <a:rPr lang="en-US" sz="2800"/>
              <a:t>     2024 – 506 = 1518 (kg)</a:t>
            </a:r>
          </a:p>
          <a:p>
            <a:pPr>
              <a:lnSpc>
                <a:spcPct val="120000"/>
              </a:lnSpc>
            </a:pPr>
            <a:r>
              <a:rPr lang="en-US" sz="2800"/>
              <a:t>                          Đáp số: 1518 kg</a:t>
            </a: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3165475" y="180975"/>
            <a:ext cx="1866900" cy="94615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</a:rPr>
              <a:t>Toán</a:t>
            </a:r>
          </a:p>
          <a:p>
            <a:pPr algn="ctr"/>
            <a:r>
              <a:rPr lang="en-US" sz="2800" b="1">
                <a:solidFill>
                  <a:srgbClr val="000099"/>
                </a:solidFill>
              </a:rPr>
              <a:t>Luyện tập</a:t>
            </a:r>
          </a:p>
        </p:txBody>
      </p:sp>
      <p:sp>
        <p:nvSpPr>
          <p:cNvPr id="173064" name="Text Box 8"/>
          <p:cNvSpPr txBox="1">
            <a:spLocks noChangeArrowheads="1"/>
          </p:cNvSpPr>
          <p:nvPr/>
        </p:nvSpPr>
        <p:spPr bwMode="auto">
          <a:xfrm>
            <a:off x="152400" y="4114800"/>
            <a:ext cx="1022350" cy="3667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Tóm tắt:</a:t>
            </a:r>
          </a:p>
        </p:txBody>
      </p: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1447800" y="3505200"/>
            <a:ext cx="2065338" cy="147796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/>
              <a:t>Có: 2024 kg gạo</a:t>
            </a:r>
          </a:p>
          <a:p>
            <a:pPr>
              <a:lnSpc>
                <a:spcPct val="150000"/>
              </a:lnSpc>
            </a:pPr>
            <a:r>
              <a:rPr lang="en-US" sz="2000"/>
              <a:t>Đã bán: </a:t>
            </a:r>
          </a:p>
          <a:p>
            <a:pPr>
              <a:lnSpc>
                <a:spcPct val="150000"/>
              </a:lnSpc>
            </a:pPr>
            <a:r>
              <a:rPr lang="en-US" sz="2000"/>
              <a:t>Còn: ….kg</a:t>
            </a:r>
          </a:p>
        </p:txBody>
      </p:sp>
      <p:graphicFrame>
        <p:nvGraphicFramePr>
          <p:cNvPr id="173066" name="Object 10"/>
          <p:cNvGraphicFramePr>
            <a:graphicFrameLocks noChangeAspect="1"/>
          </p:cNvGraphicFramePr>
          <p:nvPr/>
        </p:nvGraphicFramePr>
        <p:xfrm>
          <a:off x="2438400" y="4038600"/>
          <a:ext cx="254000" cy="609600"/>
        </p:xfrm>
        <a:graphic>
          <a:graphicData uri="http://schemas.openxmlformats.org/presentationml/2006/ole">
            <p:oleObj spid="_x0000_s1027" name="Equation" r:id="rId4" imgW="152334" imgH="393529" progId="Equation.3">
              <p:embed/>
            </p:oleObj>
          </a:graphicData>
        </a:graphic>
      </p:graphicFrame>
      <p:sp>
        <p:nvSpPr>
          <p:cNvPr id="173067" name="AutoShape 11"/>
          <p:cNvSpPr>
            <a:spLocks/>
          </p:cNvSpPr>
          <p:nvPr/>
        </p:nvSpPr>
        <p:spPr bwMode="auto">
          <a:xfrm>
            <a:off x="1219200" y="3810000"/>
            <a:ext cx="228600" cy="1066800"/>
          </a:xfrm>
          <a:prstGeom prst="leftBrace">
            <a:avLst>
              <a:gd name="adj1" fmla="val 38889"/>
              <a:gd name="adj2" fmla="val 50000"/>
            </a:avLst>
          </a:prstGeom>
          <a:noFill/>
          <a:ln w="317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7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73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7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7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73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/>
      <p:bldP spid="173061" grpId="0"/>
      <p:bldP spid="173062" grpId="0" animBg="1"/>
      <p:bldP spid="173064" grpId="0"/>
      <p:bldP spid="173065" grpId="0"/>
      <p:bldP spid="1730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441325" y="1639888"/>
            <a:ext cx="2660650" cy="830262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Bài 4: Tính nhẩm</a:t>
            </a:r>
            <a:endParaRPr lang="en-US" sz="3200" b="1" i="1">
              <a:solidFill>
                <a:srgbClr val="0000FF"/>
              </a:solidFill>
            </a:endParaRPr>
          </a:p>
          <a:p>
            <a:endParaRPr lang="en-US" sz="2400" b="1">
              <a:solidFill>
                <a:srgbClr val="0000FF"/>
              </a:solidFill>
            </a:endParaRP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304800" y="2286000"/>
            <a:ext cx="4646613" cy="1668463"/>
          </a:xfrm>
          <a:prstGeom prst="rect">
            <a:avLst/>
          </a:prstGeom>
          <a:solidFill>
            <a:srgbClr val="CCFFFF">
              <a:alpha val="50195"/>
            </a:srgbClr>
          </a:solidFill>
          <a:ln w="38100" algn="ctr">
            <a:solidFill>
              <a:srgbClr val="0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/>
              <a:t>                  </a:t>
            </a:r>
            <a:r>
              <a:rPr lang="en-US" sz="2800">
                <a:solidFill>
                  <a:srgbClr val="9900CC"/>
                </a:solidFill>
              </a:rPr>
              <a:t>6000 : 3 = ?</a:t>
            </a:r>
          </a:p>
          <a:p>
            <a:pPr>
              <a:lnSpc>
                <a:spcPct val="120000"/>
              </a:lnSpc>
            </a:pPr>
            <a:r>
              <a:rPr lang="en-US" sz="2800">
                <a:solidFill>
                  <a:srgbClr val="9900CC"/>
                </a:solidFill>
              </a:rPr>
              <a:t>Nhẩm: 6 nghìn : 3 = 2 nghìn</a:t>
            </a:r>
          </a:p>
          <a:p>
            <a:pPr>
              <a:lnSpc>
                <a:spcPct val="120000"/>
              </a:lnSpc>
            </a:pPr>
            <a:r>
              <a:rPr lang="en-US" sz="2800">
                <a:solidFill>
                  <a:srgbClr val="9900CC"/>
                </a:solidFill>
              </a:rPr>
              <a:t>Vậy:     6000 : 3 = 2000</a:t>
            </a:r>
          </a:p>
        </p:txBody>
      </p:sp>
      <p:sp>
        <p:nvSpPr>
          <p:cNvPr id="174086" name="Text Box 6"/>
          <p:cNvSpPr txBox="1">
            <a:spLocks noChangeArrowheads="1"/>
          </p:cNvSpPr>
          <p:nvPr/>
        </p:nvSpPr>
        <p:spPr bwMode="auto">
          <a:xfrm>
            <a:off x="5410200" y="2209800"/>
            <a:ext cx="1897063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6000 : 2 = </a:t>
            </a:r>
          </a:p>
        </p:txBody>
      </p:sp>
      <p:sp>
        <p:nvSpPr>
          <p:cNvPr id="174087" name="Text Box 7"/>
          <p:cNvSpPr txBox="1">
            <a:spLocks noChangeArrowheads="1"/>
          </p:cNvSpPr>
          <p:nvPr/>
        </p:nvSpPr>
        <p:spPr bwMode="auto">
          <a:xfrm>
            <a:off x="5410200" y="2895600"/>
            <a:ext cx="1897063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8000 : 4 = </a:t>
            </a:r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5410200" y="3581400"/>
            <a:ext cx="1897063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000099"/>
                </a:solidFill>
              </a:rPr>
              <a:t>9000 : 3 = </a:t>
            </a:r>
          </a:p>
        </p:txBody>
      </p:sp>
      <p:sp>
        <p:nvSpPr>
          <p:cNvPr id="174089" name="Text Box 9"/>
          <p:cNvSpPr txBox="1">
            <a:spLocks noChangeArrowheads="1"/>
          </p:cNvSpPr>
          <p:nvPr/>
        </p:nvSpPr>
        <p:spPr bwMode="auto">
          <a:xfrm>
            <a:off x="7162800" y="2209800"/>
            <a:ext cx="977900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3000</a:t>
            </a:r>
          </a:p>
        </p:txBody>
      </p:sp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7162800" y="2895600"/>
            <a:ext cx="977900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2000</a:t>
            </a:r>
          </a:p>
        </p:txBody>
      </p:sp>
      <p:sp>
        <p:nvSpPr>
          <p:cNvPr id="174091" name="Text Box 11"/>
          <p:cNvSpPr txBox="1">
            <a:spLocks noChangeArrowheads="1"/>
          </p:cNvSpPr>
          <p:nvPr/>
        </p:nvSpPr>
        <p:spPr bwMode="auto">
          <a:xfrm>
            <a:off x="7162800" y="3581400"/>
            <a:ext cx="977900" cy="51911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3000</a:t>
            </a: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3165475" y="180975"/>
            <a:ext cx="1866900" cy="94615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000099"/>
                </a:solidFill>
              </a:rPr>
              <a:t>Toán</a:t>
            </a:r>
          </a:p>
          <a:p>
            <a:pPr algn="ctr"/>
            <a:r>
              <a:rPr lang="en-US" sz="2800" b="1">
                <a:solidFill>
                  <a:srgbClr val="000099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74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74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74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74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17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7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/>
      <p:bldP spid="174085" grpId="0" animBg="1"/>
      <p:bldP spid="174086" grpId="0"/>
      <p:bldP spid="174087" grpId="0"/>
      <p:bldP spid="174088" grpId="0"/>
      <p:bldP spid="174089" grpId="0"/>
      <p:bldP spid="174090" grpId="0"/>
      <p:bldP spid="17409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568</TotalTime>
  <Words>343</Words>
  <Application>Microsoft PowerPoint</Application>
  <PresentationFormat>On-screen Show (4:3)</PresentationFormat>
  <Paragraphs>137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41</cp:revision>
  <cp:lastPrinted>1601-01-01T00:00:00Z</cp:lastPrinted>
  <dcterms:created xsi:type="dcterms:W3CDTF">1601-01-01T00:00:00Z</dcterms:created>
  <dcterms:modified xsi:type="dcterms:W3CDTF">2016-06-29T10:30:12Z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