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990033"/>
    <a:srgbClr val="FF0000"/>
    <a:srgbClr val="0000FF"/>
    <a:srgbClr val="FFFF99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61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D0889FC-89C3-4348-A0DF-FE0FEB9B9AC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8B554E-8681-458A-B916-57D36C7F7A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623CC6-D514-490C-999E-4173AC6BE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8ED06C-5341-44B0-857E-D1AD6C6B29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4283B7-2651-4687-AF34-58E888C88C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22ABB5-169A-4BA0-BCE0-B08ED1E858D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EDC1AF-0AED-4367-95D1-D3D166FC50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59F8F0-0F43-4097-8950-04A33C139E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4A1AD7-13D3-46F0-9496-A619BFA6D5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97D8E9-59A4-4F03-B68B-581FB85E15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68D808-F4BB-4EA7-B9AE-5A5AC35407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4E432B-2608-4204-A2FF-3AE23452DE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B7B24B3-14B4-4501-B58C-AF1B117C1D0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0" y="1952625"/>
            <a:ext cx="5257800" cy="838200"/>
            <a:chOff x="240" y="1344"/>
            <a:chExt cx="3312" cy="528"/>
          </a:xfrm>
        </p:grpSpPr>
        <p:sp>
          <p:nvSpPr>
            <p:cNvPr id="2091" name="Text Box 6"/>
            <p:cNvSpPr txBox="1">
              <a:spLocks noChangeArrowheads="1"/>
            </p:cNvSpPr>
            <p:nvPr/>
          </p:nvSpPr>
          <p:spPr bwMode="auto">
            <a:xfrm>
              <a:off x="1152" y="1392"/>
              <a:ext cx="240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</a:rPr>
                <a:t>Đặt tính rồi tính :</a:t>
              </a:r>
            </a:p>
          </p:txBody>
        </p:sp>
        <p:sp>
          <p:nvSpPr>
            <p:cNvPr id="2092" name="Oval 8"/>
            <p:cNvSpPr>
              <a:spLocks noChangeArrowheads="1"/>
            </p:cNvSpPr>
            <p:nvPr/>
          </p:nvSpPr>
          <p:spPr bwMode="auto">
            <a:xfrm>
              <a:off x="240" y="1344"/>
              <a:ext cx="768" cy="528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b="1"/>
                <a:t>1</a:t>
              </a:r>
            </a:p>
          </p:txBody>
        </p:sp>
      </p:grp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381000" y="1374775"/>
            <a:ext cx="243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Thực hành :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2628900" y="917575"/>
            <a:ext cx="3810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Luyện tập chung </a:t>
            </a: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>
            <a:off x="44450" y="2803525"/>
            <a:ext cx="8915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/>
              <a:t>a) 821 x 4       b) 1012 x 5          c) 308 x 7           d) 1230 x 6</a:t>
            </a:r>
          </a:p>
          <a:p>
            <a:r>
              <a:rPr lang="en-US" sz="2400" b="1"/>
              <a:t>  3284 : 4            5060 : 5              2156 : 7                7380 : 6</a:t>
            </a:r>
          </a:p>
        </p:txBody>
      </p:sp>
      <p:grpSp>
        <p:nvGrpSpPr>
          <p:cNvPr id="3" name="Group 94"/>
          <p:cNvGrpSpPr>
            <a:grpSpLocks/>
          </p:cNvGrpSpPr>
          <p:nvPr/>
        </p:nvGrpSpPr>
        <p:grpSpPr bwMode="auto">
          <a:xfrm>
            <a:off x="0" y="2971800"/>
            <a:ext cx="2209800" cy="3733800"/>
            <a:chOff x="144" y="1776"/>
            <a:chExt cx="1440" cy="2352"/>
          </a:xfrm>
        </p:grpSpPr>
        <p:sp>
          <p:nvSpPr>
            <p:cNvPr id="2083" name="Rectangle 95"/>
            <p:cNvSpPr>
              <a:spLocks noChangeArrowheads="1"/>
            </p:cNvSpPr>
            <p:nvPr/>
          </p:nvSpPr>
          <p:spPr bwMode="auto">
            <a:xfrm>
              <a:off x="192" y="1776"/>
              <a:ext cx="1392" cy="2352"/>
            </a:xfrm>
            <a:prstGeom prst="rect">
              <a:avLst/>
            </a:prstGeom>
            <a:gradFill rotWithShape="1">
              <a:gsLst>
                <a:gs pos="0">
                  <a:srgbClr val="D7EBD7"/>
                </a:gs>
                <a:gs pos="100000">
                  <a:srgbClr val="008000"/>
                </a:gs>
              </a:gsLst>
              <a:lin ang="5400000" scaled="1"/>
            </a:gra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grpSp>
          <p:nvGrpSpPr>
            <p:cNvPr id="2084" name="Group 96"/>
            <p:cNvGrpSpPr>
              <a:grpSpLocks/>
            </p:cNvGrpSpPr>
            <p:nvPr/>
          </p:nvGrpSpPr>
          <p:grpSpPr bwMode="auto">
            <a:xfrm>
              <a:off x="144" y="1890"/>
              <a:ext cx="1400" cy="1901"/>
              <a:chOff x="2880" y="1824"/>
              <a:chExt cx="1400" cy="1901"/>
            </a:xfrm>
          </p:grpSpPr>
          <p:grpSp>
            <p:nvGrpSpPr>
              <p:cNvPr id="2085" name="Group 97"/>
              <p:cNvGrpSpPr>
                <a:grpSpLocks/>
              </p:cNvGrpSpPr>
              <p:nvPr/>
            </p:nvGrpSpPr>
            <p:grpSpPr bwMode="auto">
              <a:xfrm>
                <a:off x="2880" y="1824"/>
                <a:ext cx="854" cy="756"/>
                <a:chOff x="240" y="2256"/>
                <a:chExt cx="816" cy="756"/>
              </a:xfrm>
            </p:grpSpPr>
            <p:sp>
              <p:nvSpPr>
                <p:cNvPr id="2089" name="Text Box 98"/>
                <p:cNvSpPr txBox="1">
                  <a:spLocks noChangeArrowheads="1"/>
                </p:cNvSpPr>
                <p:nvPr/>
              </p:nvSpPr>
              <p:spPr bwMode="auto">
                <a:xfrm>
                  <a:off x="240" y="2256"/>
                  <a:ext cx="816" cy="75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2400" b="1">
                      <a:solidFill>
                        <a:srgbClr val="FF0000"/>
                      </a:solidFill>
                    </a:rPr>
                    <a:t>a) 821</a:t>
                  </a:r>
                </a:p>
                <a:p>
                  <a:r>
                    <a:rPr lang="en-US" sz="2400" b="1">
                      <a:solidFill>
                        <a:srgbClr val="FF0000"/>
                      </a:solidFill>
                    </a:rPr>
                    <a:t>    </a:t>
                  </a:r>
                  <a:r>
                    <a:rPr lang="en-US" sz="2400" b="1" u="sng">
                      <a:solidFill>
                        <a:srgbClr val="FF0000"/>
                      </a:solidFill>
                    </a:rPr>
                    <a:t>    4</a:t>
                  </a:r>
                </a:p>
                <a:p>
                  <a:r>
                    <a:rPr lang="en-US" sz="2400" b="1">
                      <a:solidFill>
                        <a:srgbClr val="FF0000"/>
                      </a:solidFill>
                    </a:rPr>
                    <a:t>   3284</a:t>
                  </a:r>
                </a:p>
              </p:txBody>
            </p:sp>
            <p:sp>
              <p:nvSpPr>
                <p:cNvPr id="2090" name="Text Box 99"/>
                <p:cNvSpPr txBox="1">
                  <a:spLocks noChangeArrowheads="1"/>
                </p:cNvSpPr>
                <p:nvPr/>
              </p:nvSpPr>
              <p:spPr bwMode="auto">
                <a:xfrm>
                  <a:off x="306" y="2418"/>
                  <a:ext cx="192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400" b="1">
                      <a:solidFill>
                        <a:srgbClr val="FF0000"/>
                      </a:solidFill>
                    </a:rPr>
                    <a:t>x</a:t>
                  </a:r>
                </a:p>
              </p:txBody>
            </p:sp>
          </p:grpSp>
          <p:sp>
            <p:nvSpPr>
              <p:cNvPr id="2086" name="Text Box 100"/>
              <p:cNvSpPr txBox="1">
                <a:spLocks noChangeArrowheads="1"/>
              </p:cNvSpPr>
              <p:nvPr/>
            </p:nvSpPr>
            <p:spPr bwMode="auto">
              <a:xfrm>
                <a:off x="3024" y="2736"/>
                <a:ext cx="1256" cy="9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b="1">
                    <a:solidFill>
                      <a:srgbClr val="0000FF"/>
                    </a:solidFill>
                  </a:rPr>
                  <a:t> </a:t>
                </a:r>
                <a:r>
                  <a:rPr lang="en-US" sz="2400" b="1">
                    <a:solidFill>
                      <a:srgbClr val="FF0000"/>
                    </a:solidFill>
                  </a:rPr>
                  <a:t>3284    4</a:t>
                </a:r>
              </a:p>
              <a:p>
                <a:r>
                  <a:rPr lang="en-US" sz="2400" b="1">
                    <a:solidFill>
                      <a:srgbClr val="FF0000"/>
                    </a:solidFill>
                  </a:rPr>
                  <a:t>    08    821 </a:t>
                </a:r>
              </a:p>
              <a:p>
                <a:r>
                  <a:rPr lang="en-US" sz="2400" b="1">
                    <a:solidFill>
                      <a:srgbClr val="FF0000"/>
                    </a:solidFill>
                  </a:rPr>
                  <a:t>      04</a:t>
                </a:r>
              </a:p>
              <a:p>
                <a:r>
                  <a:rPr lang="en-US" sz="2400" b="1">
                    <a:solidFill>
                      <a:srgbClr val="FF0000"/>
                    </a:solidFill>
                  </a:rPr>
                  <a:t>        0</a:t>
                </a:r>
              </a:p>
            </p:txBody>
          </p:sp>
          <p:sp>
            <p:nvSpPr>
              <p:cNvPr id="2087" name="Line 101"/>
              <p:cNvSpPr>
                <a:spLocks noChangeShapeType="1"/>
              </p:cNvSpPr>
              <p:nvPr/>
            </p:nvSpPr>
            <p:spPr bwMode="auto">
              <a:xfrm>
                <a:off x="3677" y="2736"/>
                <a:ext cx="0" cy="76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8" name="Line 102"/>
              <p:cNvSpPr>
                <a:spLocks noChangeShapeType="1"/>
              </p:cNvSpPr>
              <p:nvPr/>
            </p:nvSpPr>
            <p:spPr bwMode="auto">
              <a:xfrm>
                <a:off x="3681" y="3024"/>
                <a:ext cx="576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6" name="Group 103"/>
          <p:cNvGrpSpPr>
            <a:grpSpLocks/>
          </p:cNvGrpSpPr>
          <p:nvPr/>
        </p:nvGrpSpPr>
        <p:grpSpPr bwMode="auto">
          <a:xfrm>
            <a:off x="2209800" y="2981325"/>
            <a:ext cx="2298700" cy="3733800"/>
            <a:chOff x="1392" y="1920"/>
            <a:chExt cx="1448" cy="2352"/>
          </a:xfrm>
        </p:grpSpPr>
        <p:sp>
          <p:nvSpPr>
            <p:cNvPr id="2074" name="Rectangle 104"/>
            <p:cNvSpPr>
              <a:spLocks noChangeArrowheads="1"/>
            </p:cNvSpPr>
            <p:nvPr/>
          </p:nvSpPr>
          <p:spPr bwMode="auto">
            <a:xfrm>
              <a:off x="1440" y="1920"/>
              <a:ext cx="1392" cy="2352"/>
            </a:xfrm>
            <a:prstGeom prst="rect">
              <a:avLst/>
            </a:prstGeom>
            <a:gradFill rotWithShape="1">
              <a:gsLst>
                <a:gs pos="0">
                  <a:srgbClr val="D7EBD7"/>
                </a:gs>
                <a:gs pos="100000">
                  <a:srgbClr val="008000"/>
                </a:gs>
              </a:gsLst>
              <a:lin ang="5400000" scaled="1"/>
            </a:gra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grpSp>
          <p:nvGrpSpPr>
            <p:cNvPr id="2075" name="Group 105"/>
            <p:cNvGrpSpPr>
              <a:grpSpLocks/>
            </p:cNvGrpSpPr>
            <p:nvPr/>
          </p:nvGrpSpPr>
          <p:grpSpPr bwMode="auto">
            <a:xfrm>
              <a:off x="1392" y="1987"/>
              <a:ext cx="1448" cy="2151"/>
              <a:chOff x="1488" y="1987"/>
              <a:chExt cx="1448" cy="2151"/>
            </a:xfrm>
          </p:grpSpPr>
          <p:grpSp>
            <p:nvGrpSpPr>
              <p:cNvPr id="2076" name="Group 106"/>
              <p:cNvGrpSpPr>
                <a:grpSpLocks/>
              </p:cNvGrpSpPr>
              <p:nvPr/>
            </p:nvGrpSpPr>
            <p:grpSpPr bwMode="auto">
              <a:xfrm>
                <a:off x="1488" y="1987"/>
                <a:ext cx="854" cy="756"/>
                <a:chOff x="240" y="2256"/>
                <a:chExt cx="816" cy="756"/>
              </a:xfrm>
            </p:grpSpPr>
            <p:sp>
              <p:nvSpPr>
                <p:cNvPr id="2081" name="Text Box 107"/>
                <p:cNvSpPr txBox="1">
                  <a:spLocks noChangeArrowheads="1"/>
                </p:cNvSpPr>
                <p:nvPr/>
              </p:nvSpPr>
              <p:spPr bwMode="auto">
                <a:xfrm>
                  <a:off x="240" y="2256"/>
                  <a:ext cx="816" cy="75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2400" b="1">
                      <a:solidFill>
                        <a:srgbClr val="FF0000"/>
                      </a:solidFill>
                    </a:rPr>
                    <a:t>b)1012</a:t>
                  </a:r>
                </a:p>
                <a:p>
                  <a:r>
                    <a:rPr lang="en-US" sz="2400" b="1">
                      <a:solidFill>
                        <a:srgbClr val="FF0000"/>
                      </a:solidFill>
                    </a:rPr>
                    <a:t>    </a:t>
                  </a:r>
                  <a:r>
                    <a:rPr lang="en-US" sz="2400" b="1" u="sng">
                      <a:solidFill>
                        <a:srgbClr val="FF0000"/>
                      </a:solidFill>
                    </a:rPr>
                    <a:t>      5</a:t>
                  </a:r>
                </a:p>
                <a:p>
                  <a:r>
                    <a:rPr lang="en-US" sz="2400" b="1">
                      <a:solidFill>
                        <a:srgbClr val="FF0000"/>
                      </a:solidFill>
                    </a:rPr>
                    <a:t>    5060</a:t>
                  </a:r>
                </a:p>
              </p:txBody>
            </p:sp>
            <p:sp>
              <p:nvSpPr>
                <p:cNvPr id="2082" name="Text Box 108"/>
                <p:cNvSpPr txBox="1">
                  <a:spLocks noChangeArrowheads="1"/>
                </p:cNvSpPr>
                <p:nvPr/>
              </p:nvSpPr>
              <p:spPr bwMode="auto">
                <a:xfrm>
                  <a:off x="306" y="2418"/>
                  <a:ext cx="192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400" b="1">
                      <a:solidFill>
                        <a:srgbClr val="FF0000"/>
                      </a:solidFill>
                    </a:rPr>
                    <a:t>x</a:t>
                  </a:r>
                </a:p>
              </p:txBody>
            </p:sp>
          </p:grpSp>
          <p:sp>
            <p:nvSpPr>
              <p:cNvPr id="2077" name="Text Box 109"/>
              <p:cNvSpPr txBox="1">
                <a:spLocks noChangeArrowheads="1"/>
              </p:cNvSpPr>
              <p:nvPr/>
            </p:nvSpPr>
            <p:spPr bwMode="auto">
              <a:xfrm>
                <a:off x="1680" y="2917"/>
                <a:ext cx="1256" cy="1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b="1">
                    <a:solidFill>
                      <a:srgbClr val="0000FF"/>
                    </a:solidFill>
                  </a:rPr>
                  <a:t> </a:t>
                </a:r>
                <a:r>
                  <a:rPr lang="en-US" sz="2400" b="1">
                    <a:solidFill>
                      <a:srgbClr val="FF0000"/>
                    </a:solidFill>
                  </a:rPr>
                  <a:t>5060   5</a:t>
                </a:r>
              </a:p>
              <a:p>
                <a:r>
                  <a:rPr lang="en-US" sz="2400" b="1">
                    <a:solidFill>
                      <a:srgbClr val="FF0000"/>
                    </a:solidFill>
                  </a:rPr>
                  <a:t> 00       1012</a:t>
                </a:r>
              </a:p>
              <a:p>
                <a:r>
                  <a:rPr lang="en-US" sz="2400" b="1">
                    <a:solidFill>
                      <a:srgbClr val="FF0000"/>
                    </a:solidFill>
                  </a:rPr>
                  <a:t>   06</a:t>
                </a:r>
              </a:p>
              <a:p>
                <a:r>
                  <a:rPr lang="en-US" sz="2400" b="1">
                    <a:solidFill>
                      <a:srgbClr val="FF0000"/>
                    </a:solidFill>
                  </a:rPr>
                  <a:t>      10</a:t>
                </a:r>
              </a:p>
              <a:p>
                <a:r>
                  <a:rPr lang="en-US" sz="2400" b="1">
                    <a:solidFill>
                      <a:srgbClr val="FF0000"/>
                    </a:solidFill>
                  </a:rPr>
                  <a:t>         0</a:t>
                </a:r>
              </a:p>
            </p:txBody>
          </p:sp>
          <p:grpSp>
            <p:nvGrpSpPr>
              <p:cNvPr id="2078" name="Group 110"/>
              <p:cNvGrpSpPr>
                <a:grpSpLocks/>
              </p:cNvGrpSpPr>
              <p:nvPr/>
            </p:nvGrpSpPr>
            <p:grpSpPr bwMode="auto">
              <a:xfrm>
                <a:off x="2319" y="2928"/>
                <a:ext cx="562" cy="768"/>
                <a:chOff x="2256" y="2880"/>
                <a:chExt cx="562" cy="768"/>
              </a:xfrm>
            </p:grpSpPr>
            <p:sp>
              <p:nvSpPr>
                <p:cNvPr id="2079" name="Line 111"/>
                <p:cNvSpPr>
                  <a:spLocks noChangeShapeType="1"/>
                </p:cNvSpPr>
                <p:nvPr/>
              </p:nvSpPr>
              <p:spPr bwMode="auto">
                <a:xfrm>
                  <a:off x="2256" y="2880"/>
                  <a:ext cx="0" cy="768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80" name="Line 112"/>
                <p:cNvSpPr>
                  <a:spLocks noChangeShapeType="1"/>
                </p:cNvSpPr>
                <p:nvPr/>
              </p:nvSpPr>
              <p:spPr bwMode="auto">
                <a:xfrm flipV="1">
                  <a:off x="2256" y="3149"/>
                  <a:ext cx="562" cy="19"/>
                </a:xfrm>
                <a:prstGeom prst="line">
                  <a:avLst/>
                </a:prstGeom>
                <a:noFill/>
                <a:ln w="28575">
                  <a:solidFill>
                    <a:srgbClr val="FF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0" name="Group 120"/>
          <p:cNvGrpSpPr>
            <a:grpSpLocks/>
          </p:cNvGrpSpPr>
          <p:nvPr/>
        </p:nvGrpSpPr>
        <p:grpSpPr bwMode="auto">
          <a:xfrm>
            <a:off x="4495800" y="2971800"/>
            <a:ext cx="2286000" cy="3733800"/>
            <a:chOff x="2832" y="1776"/>
            <a:chExt cx="1440" cy="2352"/>
          </a:xfrm>
        </p:grpSpPr>
        <p:sp>
          <p:nvSpPr>
            <p:cNvPr id="2066" name="Rectangle 121"/>
            <p:cNvSpPr>
              <a:spLocks noChangeArrowheads="1"/>
            </p:cNvSpPr>
            <p:nvPr/>
          </p:nvSpPr>
          <p:spPr bwMode="auto">
            <a:xfrm>
              <a:off x="2880" y="1776"/>
              <a:ext cx="1392" cy="2352"/>
            </a:xfrm>
            <a:prstGeom prst="rect">
              <a:avLst/>
            </a:prstGeom>
            <a:gradFill rotWithShape="1">
              <a:gsLst>
                <a:gs pos="0">
                  <a:srgbClr val="D7EBD7"/>
                </a:gs>
                <a:gs pos="100000">
                  <a:srgbClr val="008000"/>
                </a:gs>
              </a:gsLst>
              <a:lin ang="5400000" scaled="1"/>
            </a:gra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grpSp>
          <p:nvGrpSpPr>
            <p:cNvPr id="2067" name="Group 122"/>
            <p:cNvGrpSpPr>
              <a:grpSpLocks/>
            </p:cNvGrpSpPr>
            <p:nvPr/>
          </p:nvGrpSpPr>
          <p:grpSpPr bwMode="auto">
            <a:xfrm>
              <a:off x="2832" y="1824"/>
              <a:ext cx="1400" cy="1901"/>
              <a:chOff x="2880" y="1824"/>
              <a:chExt cx="1400" cy="1901"/>
            </a:xfrm>
          </p:grpSpPr>
          <p:grpSp>
            <p:nvGrpSpPr>
              <p:cNvPr id="2068" name="Group 123"/>
              <p:cNvGrpSpPr>
                <a:grpSpLocks/>
              </p:cNvGrpSpPr>
              <p:nvPr/>
            </p:nvGrpSpPr>
            <p:grpSpPr bwMode="auto">
              <a:xfrm>
                <a:off x="2880" y="1824"/>
                <a:ext cx="854" cy="756"/>
                <a:chOff x="240" y="2256"/>
                <a:chExt cx="816" cy="756"/>
              </a:xfrm>
            </p:grpSpPr>
            <p:sp>
              <p:nvSpPr>
                <p:cNvPr id="2072" name="Text Box 124"/>
                <p:cNvSpPr txBox="1">
                  <a:spLocks noChangeArrowheads="1"/>
                </p:cNvSpPr>
                <p:nvPr/>
              </p:nvSpPr>
              <p:spPr bwMode="auto">
                <a:xfrm>
                  <a:off x="240" y="2256"/>
                  <a:ext cx="816" cy="75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2400" b="1">
                      <a:solidFill>
                        <a:srgbClr val="FF0000"/>
                      </a:solidFill>
                    </a:rPr>
                    <a:t>c) 308</a:t>
                  </a:r>
                </a:p>
                <a:p>
                  <a:r>
                    <a:rPr lang="en-US" sz="2400" b="1">
                      <a:solidFill>
                        <a:srgbClr val="FF0000"/>
                      </a:solidFill>
                    </a:rPr>
                    <a:t>    </a:t>
                  </a:r>
                  <a:r>
                    <a:rPr lang="en-US" sz="2400" b="1" u="sng">
                      <a:solidFill>
                        <a:srgbClr val="FF0000"/>
                      </a:solidFill>
                    </a:rPr>
                    <a:t>    7</a:t>
                  </a:r>
                </a:p>
                <a:p>
                  <a:r>
                    <a:rPr lang="en-US" sz="2400" b="1">
                      <a:solidFill>
                        <a:srgbClr val="FF0000"/>
                      </a:solidFill>
                    </a:rPr>
                    <a:t>   2156</a:t>
                  </a:r>
                </a:p>
              </p:txBody>
            </p:sp>
            <p:sp>
              <p:nvSpPr>
                <p:cNvPr id="2073" name="Text Box 125"/>
                <p:cNvSpPr txBox="1">
                  <a:spLocks noChangeArrowheads="1"/>
                </p:cNvSpPr>
                <p:nvPr/>
              </p:nvSpPr>
              <p:spPr bwMode="auto">
                <a:xfrm>
                  <a:off x="306" y="2418"/>
                  <a:ext cx="192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400" b="1">
                      <a:solidFill>
                        <a:srgbClr val="FF0000"/>
                      </a:solidFill>
                    </a:rPr>
                    <a:t>x</a:t>
                  </a:r>
                </a:p>
              </p:txBody>
            </p:sp>
          </p:grpSp>
          <p:sp>
            <p:nvSpPr>
              <p:cNvPr id="2069" name="Text Box 126"/>
              <p:cNvSpPr txBox="1">
                <a:spLocks noChangeArrowheads="1"/>
              </p:cNvSpPr>
              <p:nvPr/>
            </p:nvSpPr>
            <p:spPr bwMode="auto">
              <a:xfrm>
                <a:off x="3024" y="2736"/>
                <a:ext cx="1256" cy="9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b="1">
                    <a:solidFill>
                      <a:srgbClr val="0000FF"/>
                    </a:solidFill>
                  </a:rPr>
                  <a:t> </a:t>
                </a:r>
                <a:r>
                  <a:rPr lang="en-US" sz="2400" b="1">
                    <a:solidFill>
                      <a:srgbClr val="FF0000"/>
                    </a:solidFill>
                  </a:rPr>
                  <a:t>2156    7</a:t>
                </a:r>
              </a:p>
              <a:p>
                <a:r>
                  <a:rPr lang="en-US" sz="2400" b="1">
                    <a:solidFill>
                      <a:srgbClr val="FF0000"/>
                    </a:solidFill>
                  </a:rPr>
                  <a:t>    05    308 </a:t>
                </a:r>
              </a:p>
              <a:p>
                <a:r>
                  <a:rPr lang="en-US" sz="2400" b="1">
                    <a:solidFill>
                      <a:srgbClr val="FF0000"/>
                    </a:solidFill>
                  </a:rPr>
                  <a:t>      56</a:t>
                </a:r>
              </a:p>
              <a:p>
                <a:r>
                  <a:rPr lang="en-US" sz="2400" b="1">
                    <a:solidFill>
                      <a:srgbClr val="FF0000"/>
                    </a:solidFill>
                  </a:rPr>
                  <a:t>        0</a:t>
                </a:r>
              </a:p>
            </p:txBody>
          </p:sp>
          <p:sp>
            <p:nvSpPr>
              <p:cNvPr id="2070" name="Line 127"/>
              <p:cNvSpPr>
                <a:spLocks noChangeShapeType="1"/>
              </p:cNvSpPr>
              <p:nvPr/>
            </p:nvSpPr>
            <p:spPr bwMode="auto">
              <a:xfrm>
                <a:off x="3677" y="2736"/>
                <a:ext cx="0" cy="76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71" name="Line 128"/>
              <p:cNvSpPr>
                <a:spLocks noChangeShapeType="1"/>
              </p:cNvSpPr>
              <p:nvPr/>
            </p:nvSpPr>
            <p:spPr bwMode="auto">
              <a:xfrm>
                <a:off x="3681" y="3024"/>
                <a:ext cx="576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3" name="Group 138"/>
          <p:cNvGrpSpPr>
            <a:grpSpLocks/>
          </p:cNvGrpSpPr>
          <p:nvPr/>
        </p:nvGrpSpPr>
        <p:grpSpPr bwMode="auto">
          <a:xfrm>
            <a:off x="6781800" y="2971800"/>
            <a:ext cx="2286000" cy="3733800"/>
            <a:chOff x="4320" y="1776"/>
            <a:chExt cx="1440" cy="2352"/>
          </a:xfrm>
        </p:grpSpPr>
        <p:sp>
          <p:nvSpPr>
            <p:cNvPr id="2058" name="Rectangle 139"/>
            <p:cNvSpPr>
              <a:spLocks noChangeArrowheads="1"/>
            </p:cNvSpPr>
            <p:nvPr/>
          </p:nvSpPr>
          <p:spPr bwMode="auto">
            <a:xfrm>
              <a:off x="4368" y="1776"/>
              <a:ext cx="1392" cy="2352"/>
            </a:xfrm>
            <a:prstGeom prst="rect">
              <a:avLst/>
            </a:prstGeom>
            <a:gradFill rotWithShape="1">
              <a:gsLst>
                <a:gs pos="0">
                  <a:srgbClr val="D7EBD7"/>
                </a:gs>
                <a:gs pos="100000">
                  <a:srgbClr val="008000"/>
                </a:gs>
              </a:gsLst>
              <a:lin ang="5400000" scaled="1"/>
            </a:gra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600"/>
            </a:p>
          </p:txBody>
        </p:sp>
        <p:grpSp>
          <p:nvGrpSpPr>
            <p:cNvPr id="2059" name="Group 140"/>
            <p:cNvGrpSpPr>
              <a:grpSpLocks/>
            </p:cNvGrpSpPr>
            <p:nvPr/>
          </p:nvGrpSpPr>
          <p:grpSpPr bwMode="auto">
            <a:xfrm>
              <a:off x="4320" y="1824"/>
              <a:ext cx="1400" cy="2133"/>
              <a:chOff x="2880" y="1824"/>
              <a:chExt cx="1400" cy="2133"/>
            </a:xfrm>
          </p:grpSpPr>
          <p:grpSp>
            <p:nvGrpSpPr>
              <p:cNvPr id="2060" name="Group 141"/>
              <p:cNvGrpSpPr>
                <a:grpSpLocks/>
              </p:cNvGrpSpPr>
              <p:nvPr/>
            </p:nvGrpSpPr>
            <p:grpSpPr bwMode="auto">
              <a:xfrm>
                <a:off x="2880" y="1824"/>
                <a:ext cx="854" cy="756"/>
                <a:chOff x="240" y="2256"/>
                <a:chExt cx="816" cy="756"/>
              </a:xfrm>
            </p:grpSpPr>
            <p:sp>
              <p:nvSpPr>
                <p:cNvPr id="2064" name="Text Box 142"/>
                <p:cNvSpPr txBox="1">
                  <a:spLocks noChangeArrowheads="1"/>
                </p:cNvSpPr>
                <p:nvPr/>
              </p:nvSpPr>
              <p:spPr bwMode="auto">
                <a:xfrm>
                  <a:off x="240" y="2256"/>
                  <a:ext cx="816" cy="756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sz="2400" b="1">
                      <a:solidFill>
                        <a:srgbClr val="FF0000"/>
                      </a:solidFill>
                    </a:rPr>
                    <a:t>d) 1230</a:t>
                  </a:r>
                </a:p>
                <a:p>
                  <a:r>
                    <a:rPr lang="en-US" sz="2400" b="1">
                      <a:solidFill>
                        <a:srgbClr val="FF0000"/>
                      </a:solidFill>
                    </a:rPr>
                    <a:t>    </a:t>
                  </a:r>
                  <a:r>
                    <a:rPr lang="en-US" sz="2400" b="1" u="sng">
                      <a:solidFill>
                        <a:srgbClr val="FF0000"/>
                      </a:solidFill>
                    </a:rPr>
                    <a:t>       6</a:t>
                  </a:r>
                </a:p>
                <a:p>
                  <a:r>
                    <a:rPr lang="en-US" sz="2400" b="1">
                      <a:solidFill>
                        <a:srgbClr val="FF0000"/>
                      </a:solidFill>
                    </a:rPr>
                    <a:t>     7380</a:t>
                  </a:r>
                </a:p>
              </p:txBody>
            </p:sp>
            <p:sp>
              <p:nvSpPr>
                <p:cNvPr id="2065" name="Text Box 143"/>
                <p:cNvSpPr txBox="1">
                  <a:spLocks noChangeArrowheads="1"/>
                </p:cNvSpPr>
                <p:nvPr/>
              </p:nvSpPr>
              <p:spPr bwMode="auto">
                <a:xfrm>
                  <a:off x="306" y="2418"/>
                  <a:ext cx="192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400" b="1">
                      <a:solidFill>
                        <a:srgbClr val="FF0000"/>
                      </a:solidFill>
                    </a:rPr>
                    <a:t>x</a:t>
                  </a:r>
                </a:p>
              </p:txBody>
            </p:sp>
          </p:grpSp>
          <p:sp>
            <p:nvSpPr>
              <p:cNvPr id="2061" name="Text Box 144"/>
              <p:cNvSpPr txBox="1">
                <a:spLocks noChangeArrowheads="1"/>
              </p:cNvSpPr>
              <p:nvPr/>
            </p:nvSpPr>
            <p:spPr bwMode="auto">
              <a:xfrm>
                <a:off x="3024" y="2736"/>
                <a:ext cx="1256" cy="122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2400" b="1">
                    <a:solidFill>
                      <a:srgbClr val="0000FF"/>
                    </a:solidFill>
                  </a:rPr>
                  <a:t> </a:t>
                </a:r>
                <a:r>
                  <a:rPr lang="en-US" sz="2400" b="1">
                    <a:solidFill>
                      <a:srgbClr val="FF0000"/>
                    </a:solidFill>
                  </a:rPr>
                  <a:t>7380    6</a:t>
                </a:r>
              </a:p>
              <a:p>
                <a:r>
                  <a:rPr lang="en-US" sz="2400" b="1">
                    <a:solidFill>
                      <a:srgbClr val="FF0000"/>
                    </a:solidFill>
                  </a:rPr>
                  <a:t> 13       1230</a:t>
                </a:r>
              </a:p>
              <a:p>
                <a:r>
                  <a:rPr lang="en-US" sz="2400" b="1">
                    <a:solidFill>
                      <a:srgbClr val="FF0000"/>
                    </a:solidFill>
                  </a:rPr>
                  <a:t>    18</a:t>
                </a:r>
              </a:p>
              <a:p>
                <a:r>
                  <a:rPr lang="en-US" sz="2400" b="1">
                    <a:solidFill>
                      <a:srgbClr val="FF0000"/>
                    </a:solidFill>
                  </a:rPr>
                  <a:t>       00</a:t>
                </a:r>
              </a:p>
              <a:p>
                <a:r>
                  <a:rPr lang="en-US" sz="2400" b="1">
                    <a:solidFill>
                      <a:srgbClr val="FF0000"/>
                    </a:solidFill>
                  </a:rPr>
                  <a:t>          0 </a:t>
                </a:r>
              </a:p>
            </p:txBody>
          </p:sp>
          <p:sp>
            <p:nvSpPr>
              <p:cNvPr id="2062" name="Line 145"/>
              <p:cNvSpPr>
                <a:spLocks noChangeShapeType="1"/>
              </p:cNvSpPr>
              <p:nvPr/>
            </p:nvSpPr>
            <p:spPr bwMode="auto">
              <a:xfrm>
                <a:off x="3677" y="2736"/>
                <a:ext cx="0" cy="76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63" name="Line 146"/>
              <p:cNvSpPr>
                <a:spLocks noChangeShapeType="1"/>
              </p:cNvSpPr>
              <p:nvPr/>
            </p:nvSpPr>
            <p:spPr bwMode="auto">
              <a:xfrm>
                <a:off x="3681" y="3024"/>
                <a:ext cx="576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7" grpId="0"/>
      <p:bldP spid="4110" grpId="0"/>
      <p:bldP spid="41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50"/>
          <p:cNvGrpSpPr>
            <a:grpSpLocks/>
          </p:cNvGrpSpPr>
          <p:nvPr/>
        </p:nvGrpSpPr>
        <p:grpSpPr bwMode="auto">
          <a:xfrm>
            <a:off x="152400" y="1752600"/>
            <a:ext cx="5257800" cy="838200"/>
            <a:chOff x="240" y="1344"/>
            <a:chExt cx="3312" cy="528"/>
          </a:xfrm>
        </p:grpSpPr>
        <p:sp>
          <p:nvSpPr>
            <p:cNvPr id="3098" name="Text Box 51"/>
            <p:cNvSpPr txBox="1">
              <a:spLocks noChangeArrowheads="1"/>
            </p:cNvSpPr>
            <p:nvPr/>
          </p:nvSpPr>
          <p:spPr bwMode="auto">
            <a:xfrm>
              <a:off x="1152" y="1392"/>
              <a:ext cx="240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>
                  <a:solidFill>
                    <a:srgbClr val="0000FF"/>
                  </a:solidFill>
                </a:rPr>
                <a:t>Đặt tính rồi tính :</a:t>
              </a:r>
            </a:p>
          </p:txBody>
        </p:sp>
        <p:sp>
          <p:nvSpPr>
            <p:cNvPr id="3099" name="Oval 52"/>
            <p:cNvSpPr>
              <a:spLocks noChangeArrowheads="1"/>
            </p:cNvSpPr>
            <p:nvPr/>
          </p:nvSpPr>
          <p:spPr bwMode="auto">
            <a:xfrm>
              <a:off x="240" y="1344"/>
              <a:ext cx="768" cy="528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b="1"/>
                <a:t>2</a:t>
              </a:r>
            </a:p>
          </p:txBody>
        </p:sp>
      </p:grpSp>
      <p:sp>
        <p:nvSpPr>
          <p:cNvPr id="3075" name="Text Box 53"/>
          <p:cNvSpPr txBox="1">
            <a:spLocks noChangeArrowheads="1"/>
          </p:cNvSpPr>
          <p:nvPr/>
        </p:nvSpPr>
        <p:spPr bwMode="auto">
          <a:xfrm>
            <a:off x="381000" y="1143000"/>
            <a:ext cx="243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Thực hành :</a:t>
            </a:r>
          </a:p>
        </p:txBody>
      </p:sp>
      <p:sp>
        <p:nvSpPr>
          <p:cNvPr id="3076" name="Text Box 54"/>
          <p:cNvSpPr txBox="1">
            <a:spLocks noChangeArrowheads="1"/>
          </p:cNvSpPr>
          <p:nvPr/>
        </p:nvSpPr>
        <p:spPr bwMode="auto">
          <a:xfrm>
            <a:off x="2628900" y="762000"/>
            <a:ext cx="3810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Luyện tập chung </a:t>
            </a:r>
          </a:p>
        </p:txBody>
      </p:sp>
      <p:sp>
        <p:nvSpPr>
          <p:cNvPr id="5175" name="Text Box 55"/>
          <p:cNvSpPr txBox="1">
            <a:spLocks noChangeArrowheads="1"/>
          </p:cNvSpPr>
          <p:nvPr/>
        </p:nvSpPr>
        <p:spPr bwMode="auto">
          <a:xfrm>
            <a:off x="1600200" y="2573338"/>
            <a:ext cx="47244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a) 4691 : 2          b)1230 : 3             </a:t>
            </a:r>
          </a:p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</a:rPr>
              <a:t>  c) 1607 : 4         d) 1038 : 5</a:t>
            </a:r>
          </a:p>
        </p:txBody>
      </p:sp>
      <p:grpSp>
        <p:nvGrpSpPr>
          <p:cNvPr id="3" name="Group 61"/>
          <p:cNvGrpSpPr>
            <a:grpSpLocks/>
          </p:cNvGrpSpPr>
          <p:nvPr/>
        </p:nvGrpSpPr>
        <p:grpSpPr bwMode="auto">
          <a:xfrm>
            <a:off x="609600" y="2514600"/>
            <a:ext cx="2895600" cy="1938338"/>
            <a:chOff x="912" y="2640"/>
            <a:chExt cx="1824" cy="1221"/>
          </a:xfrm>
        </p:grpSpPr>
        <p:sp>
          <p:nvSpPr>
            <p:cNvPr id="3094" name="Text Box 57"/>
            <p:cNvSpPr txBox="1">
              <a:spLocks noChangeArrowheads="1"/>
            </p:cNvSpPr>
            <p:nvPr/>
          </p:nvSpPr>
          <p:spPr bwMode="auto">
            <a:xfrm>
              <a:off x="912" y="2640"/>
              <a:ext cx="1824" cy="1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FF0000"/>
                  </a:solidFill>
                </a:rPr>
                <a:t>a)</a:t>
              </a:r>
              <a:r>
                <a:rPr lang="en-US" sz="2400" b="1">
                  <a:solidFill>
                    <a:srgbClr val="0000FF"/>
                  </a:solidFill>
                </a:rPr>
                <a:t> </a:t>
              </a:r>
              <a:r>
                <a:rPr lang="en-US" sz="2400" b="1">
                  <a:solidFill>
                    <a:srgbClr val="FF0000"/>
                  </a:solidFill>
                </a:rPr>
                <a:t>4691    2</a:t>
              </a:r>
            </a:p>
            <a:p>
              <a:r>
                <a:rPr lang="en-US" sz="2400" b="1">
                  <a:solidFill>
                    <a:srgbClr val="FF0000"/>
                  </a:solidFill>
                </a:rPr>
                <a:t>    06        2345 </a:t>
              </a:r>
            </a:p>
            <a:p>
              <a:r>
                <a:rPr lang="en-US" sz="2400" b="1">
                  <a:solidFill>
                    <a:srgbClr val="FF0000"/>
                  </a:solidFill>
                </a:rPr>
                <a:t>      09</a:t>
              </a:r>
            </a:p>
            <a:p>
              <a:r>
                <a:rPr lang="en-US" sz="2400" b="1">
                  <a:solidFill>
                    <a:srgbClr val="FF0000"/>
                  </a:solidFill>
                </a:rPr>
                <a:t>        11</a:t>
              </a:r>
            </a:p>
            <a:p>
              <a:r>
                <a:rPr lang="en-US" sz="2400" b="1">
                  <a:solidFill>
                    <a:srgbClr val="FF0000"/>
                  </a:solidFill>
                </a:rPr>
                <a:t>          1</a:t>
              </a:r>
            </a:p>
          </p:txBody>
        </p:sp>
        <p:grpSp>
          <p:nvGrpSpPr>
            <p:cNvPr id="3095" name="Group 58"/>
            <p:cNvGrpSpPr>
              <a:grpSpLocks/>
            </p:cNvGrpSpPr>
            <p:nvPr/>
          </p:nvGrpSpPr>
          <p:grpSpPr bwMode="auto">
            <a:xfrm>
              <a:off x="1728" y="2640"/>
              <a:ext cx="688" cy="768"/>
              <a:chOff x="1632" y="2544"/>
              <a:chExt cx="581" cy="768"/>
            </a:xfrm>
          </p:grpSpPr>
          <p:sp>
            <p:nvSpPr>
              <p:cNvPr id="3096" name="Line 59"/>
              <p:cNvSpPr>
                <a:spLocks noChangeShapeType="1"/>
              </p:cNvSpPr>
              <p:nvPr/>
            </p:nvSpPr>
            <p:spPr bwMode="auto">
              <a:xfrm>
                <a:off x="1632" y="2544"/>
                <a:ext cx="0" cy="76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7" name="Line 60"/>
              <p:cNvSpPr>
                <a:spLocks noChangeShapeType="1"/>
              </p:cNvSpPr>
              <p:nvPr/>
            </p:nvSpPr>
            <p:spPr bwMode="auto">
              <a:xfrm>
                <a:off x="1637" y="2832"/>
                <a:ext cx="576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5" name="Group 62"/>
          <p:cNvGrpSpPr>
            <a:grpSpLocks/>
          </p:cNvGrpSpPr>
          <p:nvPr/>
        </p:nvGrpSpPr>
        <p:grpSpPr bwMode="auto">
          <a:xfrm>
            <a:off x="5486400" y="2514600"/>
            <a:ext cx="2895600" cy="1938338"/>
            <a:chOff x="912" y="2640"/>
            <a:chExt cx="1824" cy="1221"/>
          </a:xfrm>
        </p:grpSpPr>
        <p:sp>
          <p:nvSpPr>
            <p:cNvPr id="3090" name="Text Box 63"/>
            <p:cNvSpPr txBox="1">
              <a:spLocks noChangeArrowheads="1"/>
            </p:cNvSpPr>
            <p:nvPr/>
          </p:nvSpPr>
          <p:spPr bwMode="auto">
            <a:xfrm>
              <a:off x="912" y="2640"/>
              <a:ext cx="1824" cy="1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FF0000"/>
                  </a:solidFill>
                </a:rPr>
                <a:t>b)</a:t>
              </a:r>
              <a:r>
                <a:rPr lang="en-US" sz="2400" b="1">
                  <a:solidFill>
                    <a:srgbClr val="0000FF"/>
                  </a:solidFill>
                </a:rPr>
                <a:t> </a:t>
              </a:r>
              <a:r>
                <a:rPr lang="en-US" sz="2400" b="1">
                  <a:solidFill>
                    <a:srgbClr val="FF0000"/>
                  </a:solidFill>
                </a:rPr>
                <a:t>1230    3</a:t>
              </a:r>
            </a:p>
            <a:p>
              <a:r>
                <a:rPr lang="en-US" sz="2400" b="1">
                  <a:solidFill>
                    <a:srgbClr val="FF0000"/>
                  </a:solidFill>
                </a:rPr>
                <a:t>       03     410 </a:t>
              </a:r>
            </a:p>
            <a:p>
              <a:r>
                <a:rPr lang="en-US" sz="2400" b="1">
                  <a:solidFill>
                    <a:srgbClr val="FF0000"/>
                  </a:solidFill>
                </a:rPr>
                <a:t>         00</a:t>
              </a:r>
            </a:p>
            <a:p>
              <a:r>
                <a:rPr lang="en-US" sz="2400" b="1">
                  <a:solidFill>
                    <a:srgbClr val="FF0000"/>
                  </a:solidFill>
                </a:rPr>
                <a:t>           0</a:t>
              </a:r>
            </a:p>
            <a:p>
              <a:r>
                <a:rPr lang="en-US" sz="2400" b="1">
                  <a:solidFill>
                    <a:srgbClr val="FF0000"/>
                  </a:solidFill>
                </a:rPr>
                <a:t>          </a:t>
              </a:r>
            </a:p>
          </p:txBody>
        </p:sp>
        <p:grpSp>
          <p:nvGrpSpPr>
            <p:cNvPr id="3091" name="Group 64"/>
            <p:cNvGrpSpPr>
              <a:grpSpLocks/>
            </p:cNvGrpSpPr>
            <p:nvPr/>
          </p:nvGrpSpPr>
          <p:grpSpPr bwMode="auto">
            <a:xfrm>
              <a:off x="1728" y="2640"/>
              <a:ext cx="688" cy="768"/>
              <a:chOff x="1632" y="2544"/>
              <a:chExt cx="581" cy="768"/>
            </a:xfrm>
          </p:grpSpPr>
          <p:sp>
            <p:nvSpPr>
              <p:cNvPr id="3092" name="Line 65"/>
              <p:cNvSpPr>
                <a:spLocks noChangeShapeType="1"/>
              </p:cNvSpPr>
              <p:nvPr/>
            </p:nvSpPr>
            <p:spPr bwMode="auto">
              <a:xfrm>
                <a:off x="1632" y="2544"/>
                <a:ext cx="0" cy="76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93" name="Line 66"/>
              <p:cNvSpPr>
                <a:spLocks noChangeShapeType="1"/>
              </p:cNvSpPr>
              <p:nvPr/>
            </p:nvSpPr>
            <p:spPr bwMode="auto">
              <a:xfrm>
                <a:off x="1637" y="2832"/>
                <a:ext cx="576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7" name="Group 67"/>
          <p:cNvGrpSpPr>
            <a:grpSpLocks/>
          </p:cNvGrpSpPr>
          <p:nvPr/>
        </p:nvGrpSpPr>
        <p:grpSpPr bwMode="auto">
          <a:xfrm>
            <a:off x="685800" y="4630738"/>
            <a:ext cx="2895600" cy="1938337"/>
            <a:chOff x="912" y="2640"/>
            <a:chExt cx="1824" cy="1221"/>
          </a:xfrm>
        </p:grpSpPr>
        <p:sp>
          <p:nvSpPr>
            <p:cNvPr id="3086" name="Text Box 68"/>
            <p:cNvSpPr txBox="1">
              <a:spLocks noChangeArrowheads="1"/>
            </p:cNvSpPr>
            <p:nvPr/>
          </p:nvSpPr>
          <p:spPr bwMode="auto">
            <a:xfrm>
              <a:off x="912" y="2640"/>
              <a:ext cx="1824" cy="1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FF0000"/>
                  </a:solidFill>
                </a:rPr>
                <a:t>c)</a:t>
              </a:r>
              <a:r>
                <a:rPr lang="en-US" sz="2400" b="1">
                  <a:solidFill>
                    <a:srgbClr val="0000FF"/>
                  </a:solidFill>
                </a:rPr>
                <a:t> </a:t>
              </a:r>
              <a:r>
                <a:rPr lang="en-US" sz="2400" b="1">
                  <a:solidFill>
                    <a:srgbClr val="FF0000"/>
                  </a:solidFill>
                </a:rPr>
                <a:t>1607    4</a:t>
              </a:r>
            </a:p>
            <a:p>
              <a:r>
                <a:rPr lang="en-US" sz="2400" b="1">
                  <a:solidFill>
                    <a:srgbClr val="FF0000"/>
                  </a:solidFill>
                </a:rPr>
                <a:t>       00     40 1</a:t>
              </a:r>
            </a:p>
            <a:p>
              <a:r>
                <a:rPr lang="en-US" sz="2400" b="1">
                  <a:solidFill>
                    <a:srgbClr val="FF0000"/>
                  </a:solidFill>
                </a:rPr>
                <a:t>         07</a:t>
              </a:r>
            </a:p>
            <a:p>
              <a:r>
                <a:rPr lang="en-US" sz="2400" b="1">
                  <a:solidFill>
                    <a:srgbClr val="FF0000"/>
                  </a:solidFill>
                </a:rPr>
                <a:t>           3</a:t>
              </a:r>
            </a:p>
            <a:p>
              <a:r>
                <a:rPr lang="en-US" sz="2400" b="1">
                  <a:solidFill>
                    <a:srgbClr val="FF0000"/>
                  </a:solidFill>
                </a:rPr>
                <a:t>          </a:t>
              </a:r>
            </a:p>
          </p:txBody>
        </p:sp>
        <p:grpSp>
          <p:nvGrpSpPr>
            <p:cNvPr id="3087" name="Group 69"/>
            <p:cNvGrpSpPr>
              <a:grpSpLocks/>
            </p:cNvGrpSpPr>
            <p:nvPr/>
          </p:nvGrpSpPr>
          <p:grpSpPr bwMode="auto">
            <a:xfrm>
              <a:off x="1728" y="2640"/>
              <a:ext cx="688" cy="768"/>
              <a:chOff x="1632" y="2544"/>
              <a:chExt cx="581" cy="768"/>
            </a:xfrm>
          </p:grpSpPr>
          <p:sp>
            <p:nvSpPr>
              <p:cNvPr id="3088" name="Line 70"/>
              <p:cNvSpPr>
                <a:spLocks noChangeShapeType="1"/>
              </p:cNvSpPr>
              <p:nvPr/>
            </p:nvSpPr>
            <p:spPr bwMode="auto">
              <a:xfrm>
                <a:off x="1632" y="2544"/>
                <a:ext cx="0" cy="76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9" name="Line 71"/>
              <p:cNvSpPr>
                <a:spLocks noChangeShapeType="1"/>
              </p:cNvSpPr>
              <p:nvPr/>
            </p:nvSpPr>
            <p:spPr bwMode="auto">
              <a:xfrm>
                <a:off x="1637" y="2832"/>
                <a:ext cx="576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9" name="Group 72"/>
          <p:cNvGrpSpPr>
            <a:grpSpLocks/>
          </p:cNvGrpSpPr>
          <p:nvPr/>
        </p:nvGrpSpPr>
        <p:grpSpPr bwMode="auto">
          <a:xfrm>
            <a:off x="5638800" y="4724400"/>
            <a:ext cx="2895600" cy="1938338"/>
            <a:chOff x="912" y="2640"/>
            <a:chExt cx="1824" cy="1221"/>
          </a:xfrm>
        </p:grpSpPr>
        <p:sp>
          <p:nvSpPr>
            <p:cNvPr id="3082" name="Text Box 73"/>
            <p:cNvSpPr txBox="1">
              <a:spLocks noChangeArrowheads="1"/>
            </p:cNvSpPr>
            <p:nvPr/>
          </p:nvSpPr>
          <p:spPr bwMode="auto">
            <a:xfrm>
              <a:off x="912" y="2640"/>
              <a:ext cx="1824" cy="1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400" b="1">
                  <a:solidFill>
                    <a:srgbClr val="FF0000"/>
                  </a:solidFill>
                </a:rPr>
                <a:t>d)</a:t>
              </a:r>
              <a:r>
                <a:rPr lang="en-US" sz="2400" b="1">
                  <a:solidFill>
                    <a:srgbClr val="0000FF"/>
                  </a:solidFill>
                </a:rPr>
                <a:t> </a:t>
              </a:r>
              <a:r>
                <a:rPr lang="en-US" sz="2400" b="1">
                  <a:solidFill>
                    <a:srgbClr val="FF0000"/>
                  </a:solidFill>
                </a:rPr>
                <a:t>1038    5</a:t>
              </a:r>
            </a:p>
            <a:p>
              <a:r>
                <a:rPr lang="en-US" sz="2400" b="1">
                  <a:solidFill>
                    <a:srgbClr val="FF0000"/>
                  </a:solidFill>
                </a:rPr>
                <a:t>       03     207</a:t>
              </a:r>
            </a:p>
            <a:p>
              <a:r>
                <a:rPr lang="en-US" sz="2400" b="1">
                  <a:solidFill>
                    <a:srgbClr val="FF0000"/>
                  </a:solidFill>
                </a:rPr>
                <a:t>         38</a:t>
              </a:r>
            </a:p>
            <a:p>
              <a:r>
                <a:rPr lang="en-US" sz="2400" b="1">
                  <a:solidFill>
                    <a:srgbClr val="FF0000"/>
                  </a:solidFill>
                </a:rPr>
                <a:t>           3</a:t>
              </a:r>
            </a:p>
            <a:p>
              <a:r>
                <a:rPr lang="en-US" sz="2400" b="1">
                  <a:solidFill>
                    <a:srgbClr val="FF0000"/>
                  </a:solidFill>
                </a:rPr>
                <a:t>          </a:t>
              </a:r>
            </a:p>
          </p:txBody>
        </p:sp>
        <p:grpSp>
          <p:nvGrpSpPr>
            <p:cNvPr id="3083" name="Group 74"/>
            <p:cNvGrpSpPr>
              <a:grpSpLocks/>
            </p:cNvGrpSpPr>
            <p:nvPr/>
          </p:nvGrpSpPr>
          <p:grpSpPr bwMode="auto">
            <a:xfrm>
              <a:off x="1728" y="2640"/>
              <a:ext cx="688" cy="768"/>
              <a:chOff x="1632" y="2544"/>
              <a:chExt cx="581" cy="768"/>
            </a:xfrm>
          </p:grpSpPr>
          <p:sp>
            <p:nvSpPr>
              <p:cNvPr id="3084" name="Line 75"/>
              <p:cNvSpPr>
                <a:spLocks noChangeShapeType="1"/>
              </p:cNvSpPr>
              <p:nvPr/>
            </p:nvSpPr>
            <p:spPr bwMode="auto">
              <a:xfrm>
                <a:off x="1632" y="2544"/>
                <a:ext cx="0" cy="768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85" name="Line 76"/>
              <p:cNvSpPr>
                <a:spLocks noChangeShapeType="1"/>
              </p:cNvSpPr>
              <p:nvPr/>
            </p:nvSpPr>
            <p:spPr bwMode="auto">
              <a:xfrm>
                <a:off x="1637" y="2832"/>
                <a:ext cx="576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5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5" grpId="0"/>
      <p:bldP spid="5175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9"/>
          <p:cNvSpPr txBox="1">
            <a:spLocks noChangeArrowheads="1"/>
          </p:cNvSpPr>
          <p:nvPr/>
        </p:nvSpPr>
        <p:spPr bwMode="auto">
          <a:xfrm>
            <a:off x="381000" y="904875"/>
            <a:ext cx="2438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Thực hành :</a:t>
            </a:r>
          </a:p>
        </p:txBody>
      </p:sp>
      <p:sp>
        <p:nvSpPr>
          <p:cNvPr id="4099" name="Text Box 10"/>
          <p:cNvSpPr txBox="1">
            <a:spLocks noChangeArrowheads="1"/>
          </p:cNvSpPr>
          <p:nvPr/>
        </p:nvSpPr>
        <p:spPr bwMode="auto">
          <a:xfrm>
            <a:off x="2628900" y="555625"/>
            <a:ext cx="3810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Luyện tập chung </a:t>
            </a:r>
          </a:p>
        </p:txBody>
      </p:sp>
      <p:sp>
        <p:nvSpPr>
          <p:cNvPr id="9227" name="AutoShape 11" descr="Dotted diamond"/>
          <p:cNvSpPr>
            <a:spLocks noChangeArrowheads="1"/>
          </p:cNvSpPr>
          <p:nvPr/>
        </p:nvSpPr>
        <p:spPr bwMode="auto">
          <a:xfrm>
            <a:off x="914400" y="1447800"/>
            <a:ext cx="7086600" cy="1295400"/>
          </a:xfrm>
          <a:prstGeom prst="flowChartTerminator">
            <a:avLst/>
          </a:prstGeom>
          <a:pattFill prst="dotDmnd">
            <a:fgClr>
              <a:srgbClr val="FF00FF"/>
            </a:fgClr>
            <a:bgClr>
              <a:schemeClr val="bg1"/>
            </a:bgClr>
          </a:pattFill>
          <a:ln w="38100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rgbClr val="FF0000"/>
                </a:solidFill>
              </a:rPr>
              <a:t>4</a:t>
            </a:r>
            <a:r>
              <a:rPr lang="en-US" sz="2000" b="1">
                <a:solidFill>
                  <a:srgbClr val="0000FF"/>
                </a:solidFill>
              </a:rPr>
              <a:t>.Một sân vận động hình chữ nhật có chiêu rộng </a:t>
            </a:r>
          </a:p>
          <a:p>
            <a:pPr algn="ctr"/>
            <a:r>
              <a:rPr lang="en-US" sz="2000" b="1">
                <a:solidFill>
                  <a:srgbClr val="0000FF"/>
                </a:solidFill>
              </a:rPr>
              <a:t>95m và chiều dài gấp 3 lần chiều rộng . Tính</a:t>
            </a:r>
          </a:p>
          <a:p>
            <a:pPr algn="ctr"/>
            <a:r>
              <a:rPr lang="en-US" sz="2000" b="1">
                <a:solidFill>
                  <a:srgbClr val="0000FF"/>
                </a:solidFill>
              </a:rPr>
              <a:t> chu vi sân vận động đó.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304800" y="27432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u="sng"/>
              <a:t>Tóm tắt</a:t>
            </a:r>
            <a:r>
              <a:rPr lang="en-US" sz="2000" b="1"/>
              <a:t> :</a:t>
            </a:r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1905000" y="2743200"/>
            <a:ext cx="2133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Chiều rộng</a:t>
            </a:r>
            <a:r>
              <a:rPr lang="en-US" sz="2400" b="1"/>
              <a:t> :</a:t>
            </a:r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1905000" y="3124200"/>
            <a:ext cx="2133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Chiều dài</a:t>
            </a:r>
            <a:r>
              <a:rPr lang="en-US" sz="2400" b="1"/>
              <a:t>   :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4419600" y="3352800"/>
            <a:ext cx="3352800" cy="161925"/>
            <a:chOff x="2784" y="2688"/>
            <a:chExt cx="2112" cy="102"/>
          </a:xfrm>
        </p:grpSpPr>
        <p:grpSp>
          <p:nvGrpSpPr>
            <p:cNvPr id="4115" name="Group 31"/>
            <p:cNvGrpSpPr>
              <a:grpSpLocks/>
            </p:cNvGrpSpPr>
            <p:nvPr/>
          </p:nvGrpSpPr>
          <p:grpSpPr bwMode="auto">
            <a:xfrm>
              <a:off x="2784" y="2688"/>
              <a:ext cx="2112" cy="96"/>
              <a:chOff x="2784" y="2688"/>
              <a:chExt cx="2112" cy="96"/>
            </a:xfrm>
          </p:grpSpPr>
          <p:sp>
            <p:nvSpPr>
              <p:cNvPr id="4118" name="Line 23"/>
              <p:cNvSpPr>
                <a:spLocks noChangeShapeType="1"/>
              </p:cNvSpPr>
              <p:nvPr/>
            </p:nvSpPr>
            <p:spPr bwMode="auto">
              <a:xfrm>
                <a:off x="4896" y="268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9" name="Line 24"/>
              <p:cNvSpPr>
                <a:spLocks noChangeShapeType="1"/>
              </p:cNvSpPr>
              <p:nvPr/>
            </p:nvSpPr>
            <p:spPr bwMode="auto">
              <a:xfrm>
                <a:off x="2792" y="2688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20" name="Line 27"/>
              <p:cNvSpPr>
                <a:spLocks noChangeShapeType="1"/>
              </p:cNvSpPr>
              <p:nvPr/>
            </p:nvSpPr>
            <p:spPr bwMode="auto">
              <a:xfrm>
                <a:off x="2784" y="2736"/>
                <a:ext cx="2112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16" name="Line 29"/>
            <p:cNvSpPr>
              <a:spLocks noChangeShapeType="1"/>
            </p:cNvSpPr>
            <p:nvPr/>
          </p:nvSpPr>
          <p:spPr bwMode="auto">
            <a:xfrm>
              <a:off x="3504" y="2688"/>
              <a:ext cx="0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17" name="Line 30"/>
            <p:cNvSpPr>
              <a:spLocks noChangeShapeType="1"/>
            </p:cNvSpPr>
            <p:nvPr/>
          </p:nvSpPr>
          <p:spPr bwMode="auto">
            <a:xfrm>
              <a:off x="4224" y="2694"/>
              <a:ext cx="0" cy="9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51" name="AutoShape 35"/>
          <p:cNvSpPr>
            <a:spLocks noChangeArrowheads="1"/>
          </p:cNvSpPr>
          <p:nvPr/>
        </p:nvSpPr>
        <p:spPr bwMode="auto">
          <a:xfrm>
            <a:off x="1828800" y="4419600"/>
            <a:ext cx="5410200" cy="2219325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008000">
                  <a:alpha val="99001"/>
                </a:srgbClr>
              </a:gs>
              <a:gs pos="100000">
                <a:srgbClr val="F7FBF7"/>
              </a:gs>
            </a:gsLst>
            <a:lin ang="5400000" scaled="1"/>
          </a:gradFill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 u="sng">
                <a:solidFill>
                  <a:srgbClr val="FF0000"/>
                </a:solidFill>
              </a:rPr>
              <a:t>Bài giải</a:t>
            </a:r>
            <a:r>
              <a:rPr lang="en-US" sz="2000" b="1">
                <a:solidFill>
                  <a:srgbClr val="FF0000"/>
                </a:solidFill>
              </a:rPr>
              <a:t> :</a:t>
            </a:r>
          </a:p>
          <a:p>
            <a:pPr algn="ctr"/>
            <a:r>
              <a:rPr lang="en-US" sz="2000" b="1">
                <a:solidFill>
                  <a:srgbClr val="FF0000"/>
                </a:solidFill>
              </a:rPr>
              <a:t>Chiều dài sân vận động là :</a:t>
            </a:r>
          </a:p>
          <a:p>
            <a:pPr algn="ctr"/>
            <a:r>
              <a:rPr lang="en-US" sz="2000" b="1">
                <a:solidFill>
                  <a:srgbClr val="FF0000"/>
                </a:solidFill>
              </a:rPr>
              <a:t>95 x 3 = 285 (m)</a:t>
            </a:r>
          </a:p>
          <a:p>
            <a:pPr algn="ctr"/>
            <a:r>
              <a:rPr lang="en-US" sz="2000" b="1">
                <a:solidFill>
                  <a:srgbClr val="FF0000"/>
                </a:solidFill>
              </a:rPr>
              <a:t>Chu vi sân vận động là :</a:t>
            </a:r>
          </a:p>
          <a:p>
            <a:pPr algn="ctr"/>
            <a:r>
              <a:rPr lang="en-US" sz="2000" b="1">
                <a:solidFill>
                  <a:srgbClr val="FF0000"/>
                </a:solidFill>
              </a:rPr>
              <a:t>(285 + 95) x 2 = 760 (m)</a:t>
            </a:r>
          </a:p>
          <a:p>
            <a:pPr algn="ctr"/>
            <a:r>
              <a:rPr lang="en-US" sz="2000" b="1">
                <a:solidFill>
                  <a:srgbClr val="FF0000"/>
                </a:solidFill>
              </a:rPr>
              <a:t>Đáp số : 760m.</a:t>
            </a:r>
          </a:p>
        </p:txBody>
      </p:sp>
      <p:grpSp>
        <p:nvGrpSpPr>
          <p:cNvPr id="4" name="Group 38"/>
          <p:cNvGrpSpPr>
            <a:grpSpLocks/>
          </p:cNvGrpSpPr>
          <p:nvPr/>
        </p:nvGrpSpPr>
        <p:grpSpPr bwMode="auto">
          <a:xfrm>
            <a:off x="4432300" y="2667000"/>
            <a:ext cx="1152525" cy="457200"/>
            <a:chOff x="2792" y="1776"/>
            <a:chExt cx="726" cy="288"/>
          </a:xfrm>
        </p:grpSpPr>
        <p:grpSp>
          <p:nvGrpSpPr>
            <p:cNvPr id="4110" name="Group 32"/>
            <p:cNvGrpSpPr>
              <a:grpSpLocks/>
            </p:cNvGrpSpPr>
            <p:nvPr/>
          </p:nvGrpSpPr>
          <p:grpSpPr bwMode="auto">
            <a:xfrm>
              <a:off x="2792" y="1968"/>
              <a:ext cx="726" cy="96"/>
              <a:chOff x="2778" y="2352"/>
              <a:chExt cx="726" cy="96"/>
            </a:xfrm>
          </p:grpSpPr>
          <p:sp>
            <p:nvSpPr>
              <p:cNvPr id="4112" name="Line 20"/>
              <p:cNvSpPr>
                <a:spLocks noChangeShapeType="1"/>
              </p:cNvSpPr>
              <p:nvPr/>
            </p:nvSpPr>
            <p:spPr bwMode="auto">
              <a:xfrm>
                <a:off x="2784" y="2400"/>
                <a:ext cx="720" cy="0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3" name="Line 21"/>
              <p:cNvSpPr>
                <a:spLocks noChangeShapeType="1"/>
              </p:cNvSpPr>
              <p:nvPr/>
            </p:nvSpPr>
            <p:spPr bwMode="auto">
              <a:xfrm>
                <a:off x="2778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14" name="Line 22"/>
              <p:cNvSpPr>
                <a:spLocks noChangeShapeType="1"/>
              </p:cNvSpPr>
              <p:nvPr/>
            </p:nvSpPr>
            <p:spPr bwMode="auto">
              <a:xfrm>
                <a:off x="3498" y="2352"/>
                <a:ext cx="0" cy="96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11" name="Text Box 37"/>
            <p:cNvSpPr txBox="1">
              <a:spLocks noChangeArrowheads="1"/>
            </p:cNvSpPr>
            <p:nvPr/>
          </p:nvSpPr>
          <p:spPr bwMode="auto">
            <a:xfrm>
              <a:off x="2880" y="1776"/>
              <a:ext cx="48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>
                  <a:solidFill>
                    <a:srgbClr val="0000FF"/>
                  </a:solidFill>
                </a:rPr>
                <a:t>95m</a:t>
              </a:r>
            </a:p>
          </p:txBody>
        </p:sp>
      </p:grpSp>
      <p:sp>
        <p:nvSpPr>
          <p:cNvPr id="4107" name="Text Box 39"/>
          <p:cNvSpPr txBox="1">
            <a:spLocks noChangeArrowheads="1"/>
          </p:cNvSpPr>
          <p:nvPr/>
        </p:nvSpPr>
        <p:spPr bwMode="auto">
          <a:xfrm>
            <a:off x="1965325" y="3694113"/>
            <a:ext cx="1841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600"/>
          </a:p>
        </p:txBody>
      </p:sp>
      <p:sp>
        <p:nvSpPr>
          <p:cNvPr id="9257" name="Text Box 41"/>
          <p:cNvSpPr txBox="1">
            <a:spLocks noChangeArrowheads="1"/>
          </p:cNvSpPr>
          <p:nvPr/>
        </p:nvSpPr>
        <p:spPr bwMode="auto">
          <a:xfrm>
            <a:off x="1905000" y="3657600"/>
            <a:ext cx="2133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Chu vi</a:t>
            </a:r>
            <a:r>
              <a:rPr lang="en-US" sz="2400" b="1"/>
              <a:t>       :</a:t>
            </a:r>
          </a:p>
        </p:txBody>
      </p:sp>
      <p:sp>
        <p:nvSpPr>
          <p:cNvPr id="9258" name="Text Box 42"/>
          <p:cNvSpPr txBox="1">
            <a:spLocks noChangeArrowheads="1"/>
          </p:cNvSpPr>
          <p:nvPr/>
        </p:nvSpPr>
        <p:spPr bwMode="auto">
          <a:xfrm>
            <a:off x="4419600" y="3733800"/>
            <a:ext cx="213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 … m ? </a:t>
            </a:r>
            <a:endParaRPr 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9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9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9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1" dur="2000"/>
                                        <p:tgtEl>
                                          <p:spTgt spid="9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7" grpId="0" animBg="1"/>
      <p:bldP spid="9233" grpId="0"/>
      <p:bldP spid="9234" grpId="0"/>
      <p:bldP spid="9242" grpId="0"/>
      <p:bldP spid="9251" grpId="0" animBg="1"/>
      <p:bldP spid="9257" grpId="0"/>
      <p:bldP spid="92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6"/>
          <p:cNvSpPr txBox="1">
            <a:spLocks noChangeArrowheads="1"/>
          </p:cNvSpPr>
          <p:nvPr/>
        </p:nvSpPr>
        <p:spPr bwMode="auto">
          <a:xfrm>
            <a:off x="2628900" y="806450"/>
            <a:ext cx="3810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</a:rPr>
              <a:t>Luyện tập chung </a:t>
            </a:r>
          </a:p>
        </p:txBody>
      </p:sp>
      <p:sp>
        <p:nvSpPr>
          <p:cNvPr id="5123" name="Text Box 7"/>
          <p:cNvSpPr txBox="1">
            <a:spLocks noChangeArrowheads="1"/>
          </p:cNvSpPr>
          <p:nvPr/>
        </p:nvSpPr>
        <p:spPr bwMode="auto">
          <a:xfrm>
            <a:off x="2133600" y="2181225"/>
            <a:ext cx="54864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Chuẩn bị bài sau :</a:t>
            </a:r>
          </a:p>
          <a:p>
            <a:r>
              <a:rPr lang="en-US" sz="2400" b="1">
                <a:solidFill>
                  <a:srgbClr val="0000FF"/>
                </a:solidFill>
              </a:rPr>
              <a:t>Làm quen với chữ số La Mã</a:t>
            </a:r>
          </a:p>
        </p:txBody>
      </p:sp>
      <p:sp>
        <p:nvSpPr>
          <p:cNvPr id="5124" name="Text Box 8"/>
          <p:cNvSpPr txBox="1">
            <a:spLocks noChangeArrowheads="1"/>
          </p:cNvSpPr>
          <p:nvPr/>
        </p:nvSpPr>
        <p:spPr bwMode="auto">
          <a:xfrm>
            <a:off x="2133600" y="1524000"/>
            <a:ext cx="4724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(Xem sách trang 120)</a:t>
            </a:r>
          </a:p>
        </p:txBody>
      </p:sp>
      <p:sp>
        <p:nvSpPr>
          <p:cNvPr id="5125" name="Line 9"/>
          <p:cNvSpPr>
            <a:spLocks noChangeShapeType="1"/>
          </p:cNvSpPr>
          <p:nvPr/>
        </p:nvSpPr>
        <p:spPr bwMode="auto">
          <a:xfrm>
            <a:off x="1600200" y="3733800"/>
            <a:ext cx="609600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126" name="Group 10"/>
          <p:cNvGrpSpPr>
            <a:grpSpLocks/>
          </p:cNvGrpSpPr>
          <p:nvPr/>
        </p:nvGrpSpPr>
        <p:grpSpPr bwMode="auto">
          <a:xfrm>
            <a:off x="0" y="5029200"/>
            <a:ext cx="9144000" cy="1828800"/>
            <a:chOff x="0" y="3168"/>
            <a:chExt cx="5760" cy="1152"/>
          </a:xfrm>
        </p:grpSpPr>
        <p:pic>
          <p:nvPicPr>
            <p:cNvPr id="5127" name="Picture 11" descr="flowers_049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0800000">
              <a:off x="2976" y="3168"/>
              <a:ext cx="2784" cy="1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8" name="Picture 12" descr="flowers_049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 rot="10800000" flipH="1">
              <a:off x="0" y="3168"/>
              <a:ext cx="3168" cy="1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315</Words>
  <Application>Microsoft Office PowerPoint</Application>
  <PresentationFormat>On-screen Show (4:3)</PresentationFormat>
  <Paragraphs>87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Default Design</vt:lpstr>
      <vt:lpstr>Slide 1</vt:lpstr>
      <vt:lpstr>Slide 2</vt:lpstr>
      <vt:lpstr>Slide 3</vt:lpstr>
      <vt:lpstr>Slide 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dht</dc:creator>
  <cp:lastModifiedBy>CSTeam</cp:lastModifiedBy>
  <cp:revision>26</cp:revision>
  <dcterms:created xsi:type="dcterms:W3CDTF">2006-01-01T08:05:27Z</dcterms:created>
  <dcterms:modified xsi:type="dcterms:W3CDTF">2016-06-29T10:30:11Z</dcterms:modified>
</cp:coreProperties>
</file>