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6600"/>
    <a:srgbClr val="FFFF66"/>
    <a:srgbClr val="FF66CC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5A860-9F6C-40E3-99B5-A75BF96393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A3A380-929D-4FDA-81E5-B9136CF98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D64C7-FBEE-4D82-BD41-7100A0144B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13154-A5F2-4041-84E4-F27FA71CE7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8636BF-1A69-49C2-A753-B9F42E65E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024A1-E4B1-4DE7-B979-88B65D251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6F759-8A29-4C01-956E-861586C08E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8952F5-ED53-4446-903E-D228126796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EB440-C836-4FA8-9338-E83AA91E03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B881EF-D04F-492F-A675-50F438B734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C1D93-23DC-42C0-AC1F-5CCB7569F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FE3520-9AAD-444B-8ECF-262E5F6D84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1"/>
          <p:cNvSpPr txBox="1">
            <a:spLocks noChangeArrowheads="1"/>
          </p:cNvSpPr>
          <p:nvPr/>
        </p:nvSpPr>
        <p:spPr bwMode="auto">
          <a:xfrm>
            <a:off x="457200" y="1317625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FF"/>
                </a:solidFill>
              </a:rPr>
              <a:t>Bài 1: Tính nhẩm:</a:t>
            </a:r>
            <a:endParaRPr lang="en-SG" sz="2800" b="1">
              <a:solidFill>
                <a:srgbClr val="0066FF"/>
              </a:solidFill>
            </a:endParaRPr>
          </a:p>
        </p:txBody>
      </p:sp>
      <p:sp>
        <p:nvSpPr>
          <p:cNvPr id="2051" name="Text Box 82"/>
          <p:cNvSpPr txBox="1">
            <a:spLocks noChangeArrowheads="1"/>
          </p:cNvSpPr>
          <p:nvPr/>
        </p:nvSpPr>
        <p:spPr bwMode="auto">
          <a:xfrm>
            <a:off x="533400" y="2079625"/>
            <a:ext cx="2895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/>
              <a:t>6  x  5  =	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6  x  7 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6  x  9  =</a:t>
            </a:r>
          </a:p>
          <a:p>
            <a:pPr marL="342900" indent="-342900">
              <a:spcBef>
                <a:spcPct val="50000"/>
              </a:spcBef>
            </a:pPr>
            <a:endParaRPr lang="en-SG" sz="2400" b="1"/>
          </a:p>
        </p:txBody>
      </p:sp>
      <p:sp>
        <p:nvSpPr>
          <p:cNvPr id="2052" name="Text Box 83"/>
          <p:cNvSpPr txBox="1">
            <a:spLocks noChangeArrowheads="1"/>
          </p:cNvSpPr>
          <p:nvPr/>
        </p:nvSpPr>
        <p:spPr bwMode="auto">
          <a:xfrm>
            <a:off x="3276600" y="2079625"/>
            <a:ext cx="2895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/>
              <a:t>	6  x 10 =	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6  x  8 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6  x  6  =</a:t>
            </a:r>
          </a:p>
          <a:p>
            <a:pPr marL="342900" indent="-342900">
              <a:spcBef>
                <a:spcPct val="50000"/>
              </a:spcBef>
            </a:pPr>
            <a:endParaRPr lang="en-SG" sz="2400" b="1"/>
          </a:p>
        </p:txBody>
      </p:sp>
      <p:sp>
        <p:nvSpPr>
          <p:cNvPr id="2053" name="Text Box 84"/>
          <p:cNvSpPr txBox="1">
            <a:spLocks noChangeArrowheads="1"/>
          </p:cNvSpPr>
          <p:nvPr/>
        </p:nvSpPr>
        <p:spPr bwMode="auto">
          <a:xfrm>
            <a:off x="6248400" y="2098675"/>
            <a:ext cx="2895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/>
              <a:t>	6  x  2  =	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6  x  3 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6  x  4  =</a:t>
            </a:r>
          </a:p>
          <a:p>
            <a:pPr marL="342900" indent="-342900">
              <a:spcBef>
                <a:spcPct val="50000"/>
              </a:spcBef>
            </a:pPr>
            <a:endParaRPr lang="en-SG" sz="2400" b="1"/>
          </a:p>
        </p:txBody>
      </p:sp>
      <p:sp>
        <p:nvSpPr>
          <p:cNvPr id="3080" name="Text Box 85"/>
          <p:cNvSpPr txBox="1">
            <a:spLocks noChangeArrowheads="1"/>
          </p:cNvSpPr>
          <p:nvPr/>
        </p:nvSpPr>
        <p:spPr bwMode="auto">
          <a:xfrm>
            <a:off x="533400" y="4141788"/>
            <a:ext cx="28956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/>
              <a:t>b) </a:t>
            </a:r>
            <a:r>
              <a:rPr lang="en-US" sz="2400" b="1">
                <a:solidFill>
                  <a:srgbClr val="0000FF"/>
                </a:solidFill>
              </a:rPr>
              <a:t>6</a:t>
            </a:r>
            <a:r>
              <a:rPr lang="en-US" sz="2400" b="1"/>
              <a:t>  x  2  =	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 2  x  </a:t>
            </a:r>
            <a:r>
              <a:rPr lang="en-US" sz="2400" b="1">
                <a:solidFill>
                  <a:srgbClr val="0000FF"/>
                </a:solidFill>
              </a:rPr>
              <a:t>6</a:t>
            </a:r>
            <a:r>
              <a:rPr lang="en-US" sz="2400" b="1"/>
              <a:t>  =</a:t>
            </a:r>
          </a:p>
          <a:p>
            <a:pPr marL="342900" indent="-342900">
              <a:spcBef>
                <a:spcPct val="50000"/>
              </a:spcBef>
            </a:pPr>
            <a:endParaRPr lang="en-SG" sz="2400"/>
          </a:p>
        </p:txBody>
      </p:sp>
      <p:sp>
        <p:nvSpPr>
          <p:cNvPr id="3081" name="Text Box 86"/>
          <p:cNvSpPr txBox="1">
            <a:spLocks noChangeArrowheads="1"/>
          </p:cNvSpPr>
          <p:nvPr/>
        </p:nvSpPr>
        <p:spPr bwMode="auto">
          <a:xfrm>
            <a:off x="3257550" y="4141788"/>
            <a:ext cx="28956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>
                <a:solidFill>
                  <a:srgbClr val="0000FF"/>
                </a:solidFill>
              </a:rPr>
              <a:t>3</a:t>
            </a:r>
            <a:r>
              <a:rPr lang="en-US" sz="2400" b="1"/>
              <a:t>  x  6  =	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6  x  </a:t>
            </a:r>
            <a:r>
              <a:rPr lang="en-US" sz="2400" b="1">
                <a:solidFill>
                  <a:srgbClr val="0000FF"/>
                </a:solidFill>
              </a:rPr>
              <a:t>3</a:t>
            </a:r>
            <a:r>
              <a:rPr lang="en-US" sz="2400" b="1"/>
              <a:t>  =</a:t>
            </a:r>
          </a:p>
          <a:p>
            <a:pPr marL="342900" indent="-342900">
              <a:spcBef>
                <a:spcPct val="50000"/>
              </a:spcBef>
            </a:pPr>
            <a:endParaRPr lang="en-SG" sz="2400" b="1"/>
          </a:p>
        </p:txBody>
      </p:sp>
      <p:sp>
        <p:nvSpPr>
          <p:cNvPr id="3082" name="Text Box 87"/>
          <p:cNvSpPr txBox="1">
            <a:spLocks noChangeArrowheads="1"/>
          </p:cNvSpPr>
          <p:nvPr/>
        </p:nvSpPr>
        <p:spPr bwMode="auto">
          <a:xfrm>
            <a:off x="6248400" y="4141788"/>
            <a:ext cx="28956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>
                <a:solidFill>
                  <a:srgbClr val="0000FF"/>
                </a:solidFill>
              </a:rPr>
              <a:t>6</a:t>
            </a:r>
            <a:r>
              <a:rPr lang="en-US" sz="2400" b="1"/>
              <a:t>  x  5  =	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	5  x  </a:t>
            </a:r>
            <a:r>
              <a:rPr lang="en-US" sz="2400" b="1">
                <a:solidFill>
                  <a:srgbClr val="0000FF"/>
                </a:solidFill>
              </a:rPr>
              <a:t>6</a:t>
            </a:r>
            <a:r>
              <a:rPr lang="en-US" sz="2400" b="1"/>
              <a:t>  =</a:t>
            </a:r>
          </a:p>
          <a:p>
            <a:pPr marL="342900" indent="-342900">
              <a:spcBef>
                <a:spcPct val="50000"/>
              </a:spcBef>
            </a:pPr>
            <a:endParaRPr lang="en-SG" sz="2400" b="1"/>
          </a:p>
        </p:txBody>
      </p:sp>
      <p:sp>
        <p:nvSpPr>
          <p:cNvPr id="1042" name="Text Box 91"/>
          <p:cNvSpPr txBox="1">
            <a:spLocks noChangeArrowheads="1"/>
          </p:cNvSpPr>
          <p:nvPr/>
        </p:nvSpPr>
        <p:spPr bwMode="auto">
          <a:xfrm>
            <a:off x="2438400" y="21097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30</a:t>
            </a:r>
          </a:p>
        </p:txBody>
      </p:sp>
      <p:sp>
        <p:nvSpPr>
          <p:cNvPr id="1043" name="Text Box 92"/>
          <p:cNvSpPr txBox="1">
            <a:spLocks noChangeArrowheads="1"/>
          </p:cNvSpPr>
          <p:nvPr/>
        </p:nvSpPr>
        <p:spPr bwMode="auto">
          <a:xfrm>
            <a:off x="2438400" y="273843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42</a:t>
            </a:r>
          </a:p>
        </p:txBody>
      </p:sp>
      <p:sp>
        <p:nvSpPr>
          <p:cNvPr id="1044" name="Text Box 93"/>
          <p:cNvSpPr txBox="1">
            <a:spLocks noChangeArrowheads="1"/>
          </p:cNvSpPr>
          <p:nvPr/>
        </p:nvSpPr>
        <p:spPr bwMode="auto">
          <a:xfrm>
            <a:off x="2438400" y="334803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54</a:t>
            </a:r>
          </a:p>
        </p:txBody>
      </p:sp>
      <p:sp>
        <p:nvSpPr>
          <p:cNvPr id="1045" name="Text Box 99"/>
          <p:cNvSpPr txBox="1">
            <a:spLocks noChangeArrowheads="1"/>
          </p:cNvSpPr>
          <p:nvPr/>
        </p:nvSpPr>
        <p:spPr bwMode="auto">
          <a:xfrm>
            <a:off x="5257800" y="21097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60</a:t>
            </a:r>
          </a:p>
        </p:txBody>
      </p:sp>
      <p:sp>
        <p:nvSpPr>
          <p:cNvPr id="1046" name="Text Box 100"/>
          <p:cNvSpPr txBox="1">
            <a:spLocks noChangeArrowheads="1"/>
          </p:cNvSpPr>
          <p:nvPr/>
        </p:nvSpPr>
        <p:spPr bwMode="auto">
          <a:xfrm>
            <a:off x="5257800" y="27193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48</a:t>
            </a:r>
          </a:p>
        </p:txBody>
      </p:sp>
      <p:sp>
        <p:nvSpPr>
          <p:cNvPr id="1047" name="Text Box 101"/>
          <p:cNvSpPr txBox="1">
            <a:spLocks noChangeArrowheads="1"/>
          </p:cNvSpPr>
          <p:nvPr/>
        </p:nvSpPr>
        <p:spPr bwMode="auto">
          <a:xfrm>
            <a:off x="5257800" y="330993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36</a:t>
            </a:r>
          </a:p>
        </p:txBody>
      </p:sp>
      <p:sp>
        <p:nvSpPr>
          <p:cNvPr id="1048" name="Text Box 102"/>
          <p:cNvSpPr txBox="1">
            <a:spLocks noChangeArrowheads="1"/>
          </p:cNvSpPr>
          <p:nvPr/>
        </p:nvSpPr>
        <p:spPr bwMode="auto">
          <a:xfrm>
            <a:off x="8153400" y="21097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12</a:t>
            </a:r>
          </a:p>
        </p:txBody>
      </p:sp>
      <p:sp>
        <p:nvSpPr>
          <p:cNvPr id="1049" name="Text Box 103"/>
          <p:cNvSpPr txBox="1">
            <a:spLocks noChangeArrowheads="1"/>
          </p:cNvSpPr>
          <p:nvPr/>
        </p:nvSpPr>
        <p:spPr bwMode="auto">
          <a:xfrm>
            <a:off x="8153400" y="273843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1050" name="Text Box 104"/>
          <p:cNvSpPr txBox="1">
            <a:spLocks noChangeArrowheads="1"/>
          </p:cNvSpPr>
          <p:nvPr/>
        </p:nvSpPr>
        <p:spPr bwMode="auto">
          <a:xfrm>
            <a:off x="8153400" y="33289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1051" name="Text Box 116"/>
          <p:cNvSpPr txBox="1">
            <a:spLocks noChangeArrowheads="1"/>
          </p:cNvSpPr>
          <p:nvPr/>
        </p:nvSpPr>
        <p:spPr bwMode="auto">
          <a:xfrm>
            <a:off x="2438400" y="41290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12</a:t>
            </a:r>
          </a:p>
        </p:txBody>
      </p:sp>
      <p:sp>
        <p:nvSpPr>
          <p:cNvPr id="1052" name="Text Box 117"/>
          <p:cNvSpPr txBox="1">
            <a:spLocks noChangeArrowheads="1"/>
          </p:cNvSpPr>
          <p:nvPr/>
        </p:nvSpPr>
        <p:spPr bwMode="auto">
          <a:xfrm>
            <a:off x="2438400" y="475773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12</a:t>
            </a:r>
          </a:p>
        </p:txBody>
      </p:sp>
      <p:sp>
        <p:nvSpPr>
          <p:cNvPr id="1053" name="Text Box 118"/>
          <p:cNvSpPr txBox="1">
            <a:spLocks noChangeArrowheads="1"/>
          </p:cNvSpPr>
          <p:nvPr/>
        </p:nvSpPr>
        <p:spPr bwMode="auto">
          <a:xfrm>
            <a:off x="5200650" y="41306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1054" name="Text Box 119"/>
          <p:cNvSpPr txBox="1">
            <a:spLocks noChangeArrowheads="1"/>
          </p:cNvSpPr>
          <p:nvPr/>
        </p:nvSpPr>
        <p:spPr bwMode="auto">
          <a:xfrm>
            <a:off x="5200650" y="47625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1055" name="Text Box 120"/>
          <p:cNvSpPr txBox="1">
            <a:spLocks noChangeArrowheads="1"/>
          </p:cNvSpPr>
          <p:nvPr/>
        </p:nvSpPr>
        <p:spPr bwMode="auto">
          <a:xfrm>
            <a:off x="8134350" y="413385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30</a:t>
            </a:r>
          </a:p>
        </p:txBody>
      </p:sp>
      <p:sp>
        <p:nvSpPr>
          <p:cNvPr id="1056" name="Text Box 121"/>
          <p:cNvSpPr txBox="1">
            <a:spLocks noChangeArrowheads="1"/>
          </p:cNvSpPr>
          <p:nvPr/>
        </p:nvSpPr>
        <p:spPr bwMode="auto">
          <a:xfrm>
            <a:off x="8134350" y="47625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30</a:t>
            </a:r>
          </a:p>
        </p:txBody>
      </p:sp>
      <p:sp>
        <p:nvSpPr>
          <p:cNvPr id="2072" name="Text Box 31"/>
          <p:cNvSpPr txBox="1">
            <a:spLocks noChangeArrowheads="1"/>
          </p:cNvSpPr>
          <p:nvPr/>
        </p:nvSpPr>
        <p:spPr bwMode="auto">
          <a:xfrm>
            <a:off x="3429000" y="457200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1" grpId="0"/>
      <p:bldP spid="3082" grpId="0"/>
      <p:bldP spid="1042" grpId="0"/>
      <p:bldP spid="1043" grpId="0"/>
      <p:bldP spid="1044" grpId="0"/>
      <p:bldP spid="1045" grpId="0"/>
      <p:bldP spid="1047" grpId="0"/>
      <p:bldP spid="1048" grpId="0"/>
      <p:bldP spid="1049" grpId="0"/>
      <p:bldP spid="1050" grpId="0"/>
      <p:bldP spid="1051" grpId="0"/>
      <p:bldP spid="1052" grpId="0"/>
      <p:bldP spid="1053" grpId="0"/>
      <p:bldP spid="1054" grpId="0"/>
      <p:bldP spid="1055" grpId="0"/>
      <p:bldP spid="1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9"/>
          <p:cNvSpPr txBox="1">
            <a:spLocks noChangeArrowheads="1"/>
          </p:cNvSpPr>
          <p:nvPr/>
        </p:nvSpPr>
        <p:spPr bwMode="auto">
          <a:xfrm>
            <a:off x="1295400" y="1843088"/>
            <a:ext cx="1562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</a:t>
            </a:r>
            <a:r>
              <a:rPr lang="en-US" sz="2400" b="1">
                <a:solidFill>
                  <a:srgbClr val="0000FF"/>
                </a:solidFill>
              </a:rPr>
              <a:t>Tính:</a:t>
            </a:r>
            <a:endParaRPr lang="en-SG" sz="2400" b="1">
              <a:solidFill>
                <a:srgbClr val="0000FF"/>
              </a:solidFill>
            </a:endParaRPr>
          </a:p>
        </p:txBody>
      </p:sp>
      <p:sp>
        <p:nvSpPr>
          <p:cNvPr id="3075" name="Text Box 50"/>
          <p:cNvSpPr txBox="1">
            <a:spLocks noChangeArrowheads="1"/>
          </p:cNvSpPr>
          <p:nvPr/>
        </p:nvSpPr>
        <p:spPr bwMode="auto">
          <a:xfrm>
            <a:off x="228600" y="2497138"/>
            <a:ext cx="269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a) 6 x 9 + 6</a:t>
            </a:r>
            <a:endParaRPr lang="en-SG" sz="2800" b="1">
              <a:solidFill>
                <a:srgbClr val="0000FF"/>
              </a:solidFill>
            </a:endParaRPr>
          </a:p>
        </p:txBody>
      </p:sp>
      <p:sp>
        <p:nvSpPr>
          <p:cNvPr id="3076" name="Text Box 51"/>
          <p:cNvSpPr txBox="1">
            <a:spLocks noChangeArrowheads="1"/>
          </p:cNvSpPr>
          <p:nvPr/>
        </p:nvSpPr>
        <p:spPr bwMode="auto">
          <a:xfrm>
            <a:off x="4495800" y="2497138"/>
            <a:ext cx="297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b) 6 x 5 + 29 </a:t>
            </a:r>
            <a:endParaRPr lang="en-SG" sz="2800" b="1">
              <a:solidFill>
                <a:srgbClr val="0000FF"/>
              </a:solidFill>
            </a:endParaRPr>
          </a:p>
        </p:txBody>
      </p:sp>
      <p:sp>
        <p:nvSpPr>
          <p:cNvPr id="3077" name="Text Box 52"/>
          <p:cNvSpPr txBox="1">
            <a:spLocks noChangeArrowheads="1"/>
          </p:cNvSpPr>
          <p:nvPr/>
        </p:nvSpPr>
        <p:spPr bwMode="auto">
          <a:xfrm>
            <a:off x="2667000" y="4260850"/>
            <a:ext cx="297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c) 6 x 6 + 6 </a:t>
            </a:r>
            <a:endParaRPr lang="en-SG" sz="2800" b="1">
              <a:solidFill>
                <a:srgbClr val="0000FF"/>
              </a:solidFill>
            </a:endParaRPr>
          </a:p>
        </p:txBody>
      </p:sp>
      <p:sp>
        <p:nvSpPr>
          <p:cNvPr id="20" name="Text Box 49"/>
          <p:cNvSpPr txBox="1">
            <a:spLocks noChangeArrowheads="1"/>
          </p:cNvSpPr>
          <p:nvPr/>
        </p:nvSpPr>
        <p:spPr bwMode="auto">
          <a:xfrm>
            <a:off x="2362200" y="243840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=</a:t>
            </a:r>
            <a:r>
              <a:rPr lang="en-US" sz="3200" b="1"/>
              <a:t> </a:t>
            </a:r>
            <a:r>
              <a:rPr lang="en-US" sz="3200" b="1">
                <a:solidFill>
                  <a:srgbClr val="FF0000"/>
                </a:solidFill>
              </a:rPr>
              <a:t>54   + 6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=  60</a:t>
            </a:r>
            <a:endParaRPr lang="en-SG" sz="3200" b="1">
              <a:solidFill>
                <a:srgbClr val="FF0000"/>
              </a:solidFill>
            </a:endParaRPr>
          </a:p>
        </p:txBody>
      </p:sp>
      <p:sp>
        <p:nvSpPr>
          <p:cNvPr id="2" name="Text Box 49"/>
          <p:cNvSpPr txBox="1">
            <a:spLocks noChangeArrowheads="1"/>
          </p:cNvSpPr>
          <p:nvPr/>
        </p:nvSpPr>
        <p:spPr bwMode="auto">
          <a:xfrm>
            <a:off x="6934200" y="2497138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=</a:t>
            </a:r>
            <a:r>
              <a:rPr lang="en-US" sz="3200"/>
              <a:t> </a:t>
            </a:r>
            <a:r>
              <a:rPr lang="en-US" sz="3200" b="1">
                <a:solidFill>
                  <a:srgbClr val="FF0000"/>
                </a:solidFill>
              </a:rPr>
              <a:t>30  +29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=  59</a:t>
            </a:r>
            <a:endParaRPr lang="en-SG" sz="3200" b="1">
              <a:solidFill>
                <a:srgbClr val="FF0000"/>
              </a:solidFill>
            </a:endParaRPr>
          </a:p>
        </p:txBody>
      </p:sp>
      <p:sp>
        <p:nvSpPr>
          <p:cNvPr id="3" name="Text Box 49"/>
          <p:cNvSpPr txBox="1">
            <a:spLocks noChangeArrowheads="1"/>
          </p:cNvSpPr>
          <p:nvPr/>
        </p:nvSpPr>
        <p:spPr bwMode="auto">
          <a:xfrm>
            <a:off x="4953000" y="4249738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=</a:t>
            </a:r>
            <a:r>
              <a:rPr lang="en-US" sz="3200"/>
              <a:t> </a:t>
            </a:r>
            <a:r>
              <a:rPr lang="en-US" sz="3200" b="1">
                <a:solidFill>
                  <a:srgbClr val="FF0000"/>
                </a:solidFill>
              </a:rPr>
              <a:t>36  +6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=  42</a:t>
            </a:r>
            <a:endParaRPr lang="en-SG" sz="3200" b="1">
              <a:solidFill>
                <a:srgbClr val="FF0000"/>
              </a:solidFill>
            </a:endParaRPr>
          </a:p>
        </p:txBody>
      </p:sp>
      <p:sp>
        <p:nvSpPr>
          <p:cNvPr id="3081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Bài 2</a:t>
            </a:r>
            <a:r>
              <a:rPr lang="en-US" sz="2400" b="1">
                <a:solidFill>
                  <a:srgbClr val="FF0000"/>
                </a:solidFill>
              </a:rPr>
              <a:t>:</a:t>
            </a:r>
            <a:endParaRPr lang="en-SG" sz="2400" b="1">
              <a:solidFill>
                <a:srgbClr val="FF0000"/>
              </a:solidFill>
            </a:endParaRPr>
          </a:p>
        </p:txBody>
      </p:sp>
      <p:sp>
        <p:nvSpPr>
          <p:cNvPr id="3082" name="Text Box 16"/>
          <p:cNvSpPr txBox="1">
            <a:spLocks noChangeArrowheads="1"/>
          </p:cNvSpPr>
          <p:nvPr/>
        </p:nvSpPr>
        <p:spPr bwMode="auto">
          <a:xfrm>
            <a:off x="3429000" y="457200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685800" y="838200"/>
            <a:ext cx="8077200" cy="2209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u="sng">
                <a:solidFill>
                  <a:srgbClr val="0000CC"/>
                </a:solidFill>
                <a:cs typeface="Times New Roman" pitchFamily="18" charset="0"/>
              </a:rPr>
              <a:t>Bài 3: </a:t>
            </a:r>
            <a:r>
              <a:rPr lang="en-US" sz="3200">
                <a:solidFill>
                  <a:srgbClr val="0000CC"/>
                </a:solidFill>
                <a:cs typeface="Times New Roman" pitchFamily="18" charset="0"/>
              </a:rPr>
              <a:t>Mỗi học sinh mua 6 quyển vở. Hỏi </a:t>
            </a:r>
          </a:p>
          <a:p>
            <a:r>
              <a:rPr lang="en-US" sz="3200">
                <a:solidFill>
                  <a:srgbClr val="0000CC"/>
                </a:solidFill>
                <a:cs typeface="Times New Roman" pitchFamily="18" charset="0"/>
              </a:rPr>
              <a:t>4 học sinh mua bao nhiêu quyển vở?</a:t>
            </a:r>
            <a:endParaRPr lang="en-US" sz="320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151" name="Rectangle 26"/>
          <p:cNvSpPr>
            <a:spLocks noChangeArrowheads="1"/>
          </p:cNvSpPr>
          <p:nvPr/>
        </p:nvSpPr>
        <p:spPr bwMode="auto">
          <a:xfrm>
            <a:off x="838200" y="3200400"/>
            <a:ext cx="1398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solidFill>
                  <a:srgbClr val="FF0000"/>
                </a:solidFill>
                <a:cs typeface="Times New Roman" pitchFamily="18" charset="0"/>
              </a:rPr>
              <a:t>Tóm tắt:</a:t>
            </a:r>
            <a:endParaRPr lang="en-US" sz="24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152" name="Rectangle 29"/>
          <p:cNvSpPr>
            <a:spLocks noChangeArrowheads="1"/>
          </p:cNvSpPr>
          <p:nvPr/>
        </p:nvSpPr>
        <p:spPr bwMode="auto">
          <a:xfrm>
            <a:off x="2514600" y="3200400"/>
            <a:ext cx="617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Một học sinh mua: 6 quyển vở</a:t>
            </a:r>
            <a:endParaRPr lang="en-US" sz="2400" b="1"/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2514600" y="3733800"/>
            <a:ext cx="617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Bốn học sinh mua: ? quyển vở</a:t>
            </a:r>
            <a:endParaRPr lang="en-US" sz="2400" b="1"/>
          </a:p>
        </p:txBody>
      </p:sp>
      <p:sp>
        <p:nvSpPr>
          <p:cNvPr id="5128" name="Rectangle 26"/>
          <p:cNvSpPr>
            <a:spLocks noChangeArrowheads="1"/>
          </p:cNvSpPr>
          <p:nvPr/>
        </p:nvSpPr>
        <p:spPr bwMode="auto">
          <a:xfrm>
            <a:off x="3505200" y="4191000"/>
            <a:ext cx="1381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solidFill>
                  <a:srgbClr val="0000FF"/>
                </a:solidFill>
                <a:cs typeface="Times New Roman" pitchFamily="18" charset="0"/>
              </a:rPr>
              <a:t>Bài giải:</a:t>
            </a:r>
            <a:endParaRPr lang="en-US" sz="24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9" name="Rectangle 29"/>
          <p:cNvSpPr>
            <a:spLocks noChangeArrowheads="1"/>
          </p:cNvSpPr>
          <p:nvPr/>
        </p:nvSpPr>
        <p:spPr bwMode="auto">
          <a:xfrm>
            <a:off x="1676400" y="4724400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b="1">
              <a:solidFill>
                <a:srgbClr val="0000FF"/>
              </a:solidFill>
              <a:cs typeface="Times New Roman" pitchFamily="18" charset="0"/>
            </a:endParaRPr>
          </a:p>
          <a:p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           6 x 4 = 24 (quyển vở)</a:t>
            </a:r>
          </a:p>
          <a:p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                   Đáp số: 24 quyển vở.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" name="Rectangle 29"/>
          <p:cNvSpPr>
            <a:spLocks noChangeArrowheads="1"/>
          </p:cNvSpPr>
          <p:nvPr/>
        </p:nvSpPr>
        <p:spPr bwMode="auto">
          <a:xfrm>
            <a:off x="1676400" y="4724400"/>
            <a:ext cx="617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Số quyển vở bốn học sinh mua là:</a:t>
            </a:r>
          </a:p>
        </p:txBody>
      </p:sp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1752600" y="4648200"/>
            <a:ext cx="617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CC"/>
                </a:solidFill>
                <a:cs typeface="Times New Roman" pitchFamily="18" charset="0"/>
              </a:rPr>
              <a:t>Bốn học sinh mua số quyển vở là:</a:t>
            </a:r>
            <a:endParaRPr lang="en-US" sz="2400" b="1">
              <a:solidFill>
                <a:srgbClr val="0033CC"/>
              </a:solidFill>
            </a:endParaRPr>
          </a:p>
        </p:txBody>
      </p:sp>
      <p:grpSp>
        <p:nvGrpSpPr>
          <p:cNvPr id="4106" name="Group 12"/>
          <p:cNvGrpSpPr>
            <a:grpSpLocks/>
          </p:cNvGrpSpPr>
          <p:nvPr/>
        </p:nvGrpSpPr>
        <p:grpSpPr bwMode="auto">
          <a:xfrm>
            <a:off x="0" y="6096000"/>
            <a:ext cx="9137650" cy="592138"/>
            <a:chOff x="2" y="3840"/>
            <a:chExt cx="5756" cy="373"/>
          </a:xfrm>
        </p:grpSpPr>
        <p:pic>
          <p:nvPicPr>
            <p:cNvPr id="4108" name="Picture 13" descr="j0398219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0" y="3840"/>
              <a:ext cx="2878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9" name="Picture 14" descr="j0398219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" y="3840"/>
              <a:ext cx="2878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3429000" y="457200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/>
      <p:bldP spid="18" grpId="0"/>
      <p:bldP spid="5128" grpId="0"/>
      <p:bldP spid="19" grpId="0"/>
      <p:bldP spid="2" grpId="0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524000" y="1752600"/>
            <a:ext cx="7429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Viết tiếp số thích hợp vào chỗ chấm:</a:t>
            </a:r>
            <a:endParaRPr lang="en-SG" sz="2800" b="1">
              <a:solidFill>
                <a:srgbClr val="0000FF"/>
              </a:solidFill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81000" y="2743200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a) 12; 18; 24; …; …; …; …;</a:t>
            </a:r>
            <a:endParaRPr lang="en-SG" sz="2800" b="1">
              <a:solidFill>
                <a:srgbClr val="0000FF"/>
              </a:solidFill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304800" y="4267200"/>
            <a:ext cx="762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b) 18; 21; 24; …; …; …; …;</a:t>
            </a:r>
            <a:endParaRPr lang="en-SG" sz="2800" b="1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14600" y="27432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30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124200" y="27432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36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267200" y="27432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48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191000" y="42672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36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57600" y="42672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33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048000" y="42672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30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14600" y="4275138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27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733800" y="2728913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42</a:t>
            </a:r>
          </a:p>
        </p:txBody>
      </p:sp>
      <p:sp>
        <p:nvSpPr>
          <p:cNvPr id="5133" name="Text Box 3"/>
          <p:cNvSpPr txBox="1">
            <a:spLocks noChangeArrowheads="1"/>
          </p:cNvSpPr>
          <p:nvPr/>
        </p:nvSpPr>
        <p:spPr bwMode="auto">
          <a:xfrm>
            <a:off x="381000" y="184308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Bài 4</a:t>
            </a:r>
            <a:r>
              <a:rPr lang="en-US" sz="2400" b="1">
                <a:solidFill>
                  <a:srgbClr val="FF0000"/>
                </a:solidFill>
              </a:rPr>
              <a:t>:</a:t>
            </a:r>
            <a:endParaRPr lang="en-SG" sz="2400" b="1">
              <a:solidFill>
                <a:srgbClr val="FF0000"/>
              </a:solidFill>
            </a:endParaRPr>
          </a:p>
        </p:txBody>
      </p:sp>
      <p:sp>
        <p:nvSpPr>
          <p:cNvPr id="5134" name="Text Box 22"/>
          <p:cNvSpPr txBox="1">
            <a:spLocks noChangeArrowheads="1"/>
          </p:cNvSpPr>
          <p:nvPr/>
        </p:nvSpPr>
        <p:spPr bwMode="auto">
          <a:xfrm>
            <a:off x="3429000" y="457200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81000" y="139065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Bài 5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SG" sz="2800" b="1">
              <a:solidFill>
                <a:srgbClr val="FF000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676400" y="1314450"/>
            <a:ext cx="6705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Xếp 4 hình tam giác thành hình bên.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           </a:t>
            </a:r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838200" y="2686050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9"/>
          <p:cNvSpPr>
            <a:spLocks noChangeArrowheads="1"/>
          </p:cNvSpPr>
          <p:nvPr/>
        </p:nvSpPr>
        <p:spPr bwMode="auto">
          <a:xfrm>
            <a:off x="2895600" y="2686050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66FF33"/>
              </a:solidFill>
            </a:endParaRPr>
          </a:p>
        </p:txBody>
      </p:sp>
      <p:sp>
        <p:nvSpPr>
          <p:cNvPr id="6150" name="AutoShape 10"/>
          <p:cNvSpPr>
            <a:spLocks noChangeArrowheads="1"/>
          </p:cNvSpPr>
          <p:nvPr/>
        </p:nvSpPr>
        <p:spPr bwMode="auto">
          <a:xfrm>
            <a:off x="914400" y="4286250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AutoShape 11"/>
          <p:cNvSpPr>
            <a:spLocks noChangeArrowheads="1"/>
          </p:cNvSpPr>
          <p:nvPr/>
        </p:nvSpPr>
        <p:spPr bwMode="auto">
          <a:xfrm>
            <a:off x="2971800" y="4286250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6248400" y="3733800"/>
            <a:ext cx="17526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AutoShape 13"/>
          <p:cNvSpPr>
            <a:spLocks noChangeArrowheads="1"/>
          </p:cNvSpPr>
          <p:nvPr/>
        </p:nvSpPr>
        <p:spPr bwMode="auto">
          <a:xfrm rot="3024924">
            <a:off x="5562600" y="3235325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6154" name="AutoShape 14"/>
          <p:cNvSpPr>
            <a:spLocks noChangeArrowheads="1"/>
          </p:cNvSpPr>
          <p:nvPr/>
        </p:nvSpPr>
        <p:spPr bwMode="auto">
          <a:xfrm rot="-7774757">
            <a:off x="7319963" y="3292475"/>
            <a:ext cx="1360488" cy="1131887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155" name="AutoShape 15"/>
          <p:cNvSpPr>
            <a:spLocks noChangeArrowheads="1"/>
          </p:cNvSpPr>
          <p:nvPr/>
        </p:nvSpPr>
        <p:spPr bwMode="auto">
          <a:xfrm rot="-2362725">
            <a:off x="6438900" y="4133850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AutoShape 16"/>
          <p:cNvSpPr>
            <a:spLocks noChangeArrowheads="1"/>
          </p:cNvSpPr>
          <p:nvPr/>
        </p:nvSpPr>
        <p:spPr bwMode="auto">
          <a:xfrm rot="8498359">
            <a:off x="6437313" y="2379663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6157" name="Line 17"/>
          <p:cNvSpPr>
            <a:spLocks noChangeShapeType="1"/>
          </p:cNvSpPr>
          <p:nvPr/>
        </p:nvSpPr>
        <p:spPr bwMode="auto">
          <a:xfrm>
            <a:off x="4248150" y="4210050"/>
            <a:ext cx="914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19"/>
          <p:cNvSpPr txBox="1">
            <a:spLocks noChangeArrowheads="1"/>
          </p:cNvSpPr>
          <p:nvPr/>
        </p:nvSpPr>
        <p:spPr bwMode="auto">
          <a:xfrm>
            <a:off x="3429000" y="4572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FF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ChangeArrowheads="1"/>
          </p:cNvSpPr>
          <p:nvPr/>
        </p:nvSpPr>
        <p:spPr bwMode="auto">
          <a:xfrm>
            <a:off x="1600200" y="17526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Xếp 4 hình tam giác thành hình bên.</a:t>
            </a:r>
            <a:r>
              <a:rPr lang="en-US" sz="28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685800" y="3019425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2743200" y="3019425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66FF33"/>
              </a:solidFill>
            </a:endParaRP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762000" y="4772025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2819400" y="4772025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6096000" y="2466975"/>
            <a:ext cx="17526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 rot="3024924">
            <a:off x="5410200" y="3660775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 rot="-7749233">
            <a:off x="7194550" y="3671888"/>
            <a:ext cx="1360487" cy="1131888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 rot="-2362725">
            <a:off x="6286500" y="4543425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 rot="8413089">
            <a:off x="6302375" y="2789238"/>
            <a:ext cx="1371600" cy="11430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7180" name="Line 17"/>
          <p:cNvSpPr>
            <a:spLocks noChangeShapeType="1"/>
          </p:cNvSpPr>
          <p:nvPr/>
        </p:nvSpPr>
        <p:spPr bwMode="auto">
          <a:xfrm>
            <a:off x="4095750" y="4924425"/>
            <a:ext cx="914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1" name="Rectangle 21"/>
          <p:cNvSpPr>
            <a:spLocks noChangeArrowheads="1"/>
          </p:cNvSpPr>
          <p:nvPr/>
        </p:nvSpPr>
        <p:spPr bwMode="auto">
          <a:xfrm>
            <a:off x="381000" y="1752600"/>
            <a:ext cx="1154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FF0000"/>
                </a:solidFill>
              </a:rPr>
              <a:t>Bài 5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3429000" y="4572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FF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nimBg="1"/>
      <p:bldP spid="27657" grpId="0" animBg="1"/>
      <p:bldP spid="27658" grpId="0" animBg="1"/>
      <p:bldP spid="27659" grpId="0" animBg="1"/>
      <p:bldP spid="27661" grpId="0" animBg="1"/>
      <p:bldP spid="27662" grpId="0" animBg="1"/>
      <p:bldP spid="27663" grpId="0" animBg="1"/>
      <p:bldP spid="2766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235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ITQuangNam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CSTeam</cp:lastModifiedBy>
  <cp:revision>13</cp:revision>
  <dcterms:created xsi:type="dcterms:W3CDTF">2012-09-09T14:14:03Z</dcterms:created>
  <dcterms:modified xsi:type="dcterms:W3CDTF">2016-06-29T10:28:31Z</dcterms:modified>
</cp:coreProperties>
</file>