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66FF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9306C1-4404-40A9-8E2B-6BBDC6DBD5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6CD4-D2C3-49EA-B437-351AE8C6A5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5D0A52-3F42-47F1-8042-DF5BE8788D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963F29-4059-4585-9D51-8960807D9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9B15B5-0C71-4E83-8513-96BC9FBBF2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1CD0E1-04FD-4C71-A6AD-5CEBFC86E9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F127E6-F6A1-46FD-B6FF-8095460400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8D1E09-4108-44C1-A583-A373E40D65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C0E34E-C37B-47FF-8C2A-1835BE1AA6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34927B-4FAC-4C84-A841-0EE1F19237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FD712D-E536-48E9-A090-D2C41BBA64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E1965DB-A98E-4641-AF5C-026CAD74406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3"/>
          <p:cNvSpPr>
            <a:spLocks noChangeArrowheads="1"/>
          </p:cNvSpPr>
          <p:nvPr>
            <p:ph type="body" idx="1"/>
          </p:nvPr>
        </p:nvSpPr>
        <p:spPr>
          <a:xfrm>
            <a:off x="1447800" y="838200"/>
            <a:ext cx="6324600" cy="838200"/>
          </a:xfrm>
          <a:noFill/>
        </p:spPr>
        <p:txBody>
          <a:bodyPr/>
          <a:lstStyle/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b="1" smtClean="0"/>
              <a:t>LUYỆN TẬP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52400" y="1676400"/>
            <a:ext cx="89916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/>
              <a:t>Bài 1: Tính nhẩm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400"/>
              <a:t>7 x 1 =             7 x 8 =            7 x 6 =               7 x 5 =</a:t>
            </a:r>
            <a:endParaRPr lang="en-US" sz="3200"/>
          </a:p>
          <a:p>
            <a:pPr marL="342900" indent="-342900">
              <a:spcBef>
                <a:spcPct val="50000"/>
              </a:spcBef>
            </a:pPr>
            <a:r>
              <a:rPr lang="en-US" sz="2400"/>
              <a:t>    7 x 2 =             7 x 9 =            7 x 4 =               0 x 7 =</a:t>
            </a:r>
            <a:endParaRPr lang="en-US" sz="4000"/>
          </a:p>
          <a:p>
            <a:pPr marL="342900" indent="-342900">
              <a:spcBef>
                <a:spcPct val="50000"/>
              </a:spcBef>
            </a:pPr>
            <a:r>
              <a:rPr lang="en-US" sz="2400"/>
              <a:t>    7 x 3 =             7 x 7 =</a:t>
            </a:r>
            <a:r>
              <a:rPr lang="en-US"/>
              <a:t>                </a:t>
            </a:r>
            <a:r>
              <a:rPr lang="en-US" sz="2400"/>
              <a:t>7 x 0 =</a:t>
            </a:r>
            <a:r>
              <a:rPr lang="en-US"/>
              <a:t>                   </a:t>
            </a:r>
            <a:r>
              <a:rPr lang="en-US" sz="2400"/>
              <a:t>7 x10 =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447800" y="2209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7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447800" y="2743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14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1447800" y="32766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21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3505200" y="32766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49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3505200" y="27432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63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3505200" y="22098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56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5410200" y="3276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5410200" y="2224088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42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5410200" y="2743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28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7620000" y="2743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7620000" y="32766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70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7620000" y="2224088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35</a:t>
            </a:r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0" y="4267200"/>
            <a:ext cx="8991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b) 7 x 2 =          4 x 7 =           7 x 6 =           3 x 7 =          5 x 7 =</a:t>
            </a:r>
          </a:p>
          <a:p>
            <a:pPr>
              <a:spcBef>
                <a:spcPct val="50000"/>
              </a:spcBef>
            </a:pPr>
            <a:r>
              <a:rPr lang="en-US" sz="2400"/>
              <a:t>    2 x 7 =          7 x 4 =           6 x 7 =            7 x 3 =         7 x 5 =</a:t>
            </a:r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1371600" y="42672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14</a:t>
            </a: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1371600" y="48006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14</a:t>
            </a:r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3124200" y="48006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28</a:t>
            </a:r>
          </a:p>
        </p:txBody>
      </p:sp>
      <p:sp>
        <p:nvSpPr>
          <p:cNvPr id="6177" name="Text Box 33"/>
          <p:cNvSpPr txBox="1">
            <a:spLocks noChangeArrowheads="1"/>
          </p:cNvSpPr>
          <p:nvPr/>
        </p:nvSpPr>
        <p:spPr bwMode="auto">
          <a:xfrm>
            <a:off x="3200400" y="42672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28</a:t>
            </a:r>
          </a:p>
        </p:txBody>
      </p:sp>
      <p:sp>
        <p:nvSpPr>
          <p:cNvPr id="6178" name="Text Box 34"/>
          <p:cNvSpPr txBox="1">
            <a:spLocks noChangeArrowheads="1"/>
          </p:cNvSpPr>
          <p:nvPr/>
        </p:nvSpPr>
        <p:spPr bwMode="auto">
          <a:xfrm>
            <a:off x="5105400" y="48006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42</a:t>
            </a:r>
          </a:p>
        </p:txBody>
      </p:sp>
      <p:sp>
        <p:nvSpPr>
          <p:cNvPr id="6180" name="Text Box 36"/>
          <p:cNvSpPr txBox="1">
            <a:spLocks noChangeArrowheads="1"/>
          </p:cNvSpPr>
          <p:nvPr/>
        </p:nvSpPr>
        <p:spPr bwMode="auto">
          <a:xfrm>
            <a:off x="6934200" y="48006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21</a:t>
            </a:r>
          </a:p>
        </p:txBody>
      </p:sp>
      <p:sp>
        <p:nvSpPr>
          <p:cNvPr id="6181" name="Text Box 37"/>
          <p:cNvSpPr txBox="1">
            <a:spLocks noChangeArrowheads="1"/>
          </p:cNvSpPr>
          <p:nvPr/>
        </p:nvSpPr>
        <p:spPr bwMode="auto">
          <a:xfrm>
            <a:off x="6858000" y="42672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21</a:t>
            </a:r>
          </a:p>
        </p:txBody>
      </p:sp>
      <p:sp>
        <p:nvSpPr>
          <p:cNvPr id="6182" name="Text Box 38"/>
          <p:cNvSpPr txBox="1">
            <a:spLocks noChangeArrowheads="1"/>
          </p:cNvSpPr>
          <p:nvPr/>
        </p:nvSpPr>
        <p:spPr bwMode="auto">
          <a:xfrm>
            <a:off x="8534400" y="48006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35</a:t>
            </a:r>
          </a:p>
        </p:txBody>
      </p:sp>
      <p:sp>
        <p:nvSpPr>
          <p:cNvPr id="6183" name="Text Box 39"/>
          <p:cNvSpPr txBox="1">
            <a:spLocks noChangeArrowheads="1"/>
          </p:cNvSpPr>
          <p:nvPr/>
        </p:nvSpPr>
        <p:spPr bwMode="auto">
          <a:xfrm>
            <a:off x="8534400" y="4191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35</a:t>
            </a:r>
          </a:p>
        </p:txBody>
      </p:sp>
      <p:sp>
        <p:nvSpPr>
          <p:cNvPr id="6188" name="Text Box 44"/>
          <p:cNvSpPr txBox="1">
            <a:spLocks noChangeArrowheads="1"/>
          </p:cNvSpPr>
          <p:nvPr/>
        </p:nvSpPr>
        <p:spPr bwMode="auto">
          <a:xfrm>
            <a:off x="5029200" y="42672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42</a:t>
            </a:r>
          </a:p>
        </p:txBody>
      </p:sp>
      <p:sp>
        <p:nvSpPr>
          <p:cNvPr id="6191" name="Text Box 47"/>
          <p:cNvSpPr txBox="1">
            <a:spLocks noChangeArrowheads="1"/>
          </p:cNvSpPr>
          <p:nvPr/>
        </p:nvSpPr>
        <p:spPr bwMode="auto">
          <a:xfrm>
            <a:off x="533400" y="5486400"/>
            <a:ext cx="7924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FF3300"/>
              </a:buClr>
              <a:buFont typeface="Wingdings" pitchFamily="2" charset="2"/>
              <a:buChar char="v"/>
            </a:pPr>
            <a:r>
              <a:rPr lang="en-US" sz="2400"/>
              <a:t> Em có nhận xét gì về kết quả, các thừa số, thứ tự của các thừa số trong mỗi phép nhân?</a:t>
            </a:r>
          </a:p>
        </p:txBody>
      </p:sp>
      <p:sp>
        <p:nvSpPr>
          <p:cNvPr id="6192" name="AutoShape 48"/>
          <p:cNvSpPr>
            <a:spLocks noChangeArrowheads="1"/>
          </p:cNvSpPr>
          <p:nvPr/>
        </p:nvSpPr>
        <p:spPr bwMode="auto">
          <a:xfrm>
            <a:off x="5410200" y="1371600"/>
            <a:ext cx="3352800" cy="7620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Thảo luận nhóm bàn 1 phút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8" dur="20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3" dur="20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6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6" dur="20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7" dur="5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6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6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6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6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6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6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6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6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6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61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6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6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48" grpId="0"/>
      <p:bldP spid="6149" grpId="0"/>
      <p:bldP spid="6150" grpId="0"/>
      <p:bldP spid="6151" grpId="0"/>
      <p:bldP spid="6152" grpId="0"/>
      <p:bldP spid="6153" grpId="0"/>
      <p:bldP spid="6154" grpId="0"/>
      <p:bldP spid="6155" grpId="0"/>
      <p:bldP spid="6157" grpId="0"/>
      <p:bldP spid="6158" grpId="0"/>
      <p:bldP spid="6159" grpId="0"/>
      <p:bldP spid="6160" grpId="0"/>
      <p:bldP spid="6161" grpId="0"/>
      <p:bldP spid="6171" grpId="0"/>
      <p:bldP spid="6172" grpId="0"/>
      <p:bldP spid="6173" grpId="0"/>
      <p:bldP spid="6176" grpId="0"/>
      <p:bldP spid="6177" grpId="0"/>
      <p:bldP spid="6178" grpId="0"/>
      <p:bldP spid="6180" grpId="0"/>
      <p:bldP spid="6181" grpId="0"/>
      <p:bldP spid="6182" grpId="0"/>
      <p:bldP spid="6183" grpId="0"/>
      <p:bldP spid="6188" grpId="0"/>
      <p:bldP spid="619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/>
          <p:cNvSpPr>
            <a:spLocks noChangeArrowheads="1"/>
          </p:cNvSpPr>
          <p:nvPr>
            <p:ph type="body" idx="1"/>
          </p:nvPr>
        </p:nvSpPr>
        <p:spPr>
          <a:xfrm>
            <a:off x="1447800" y="838200"/>
            <a:ext cx="6324600" cy="838200"/>
          </a:xfrm>
          <a:noFill/>
        </p:spPr>
        <p:txBody>
          <a:bodyPr/>
          <a:lstStyle/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b="1" smtClean="0"/>
              <a:t>LUYỆN TẬP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152400" y="1676400"/>
            <a:ext cx="89916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/>
              <a:t>Bài 1: Tính nhẩm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400"/>
              <a:t>7 x 1 =             7 x 8 =            7 x 6 =               7 x 5 =</a:t>
            </a:r>
            <a:endParaRPr lang="en-US" sz="3200"/>
          </a:p>
          <a:p>
            <a:pPr marL="342900" indent="-342900">
              <a:spcBef>
                <a:spcPct val="50000"/>
              </a:spcBef>
            </a:pPr>
            <a:r>
              <a:rPr lang="en-US" sz="2400"/>
              <a:t>    7 x 2 =             7 x 9 =            7 x 4 =               0 x 7 =</a:t>
            </a:r>
            <a:endParaRPr lang="en-US" sz="4000"/>
          </a:p>
          <a:p>
            <a:pPr marL="342900" indent="-342900">
              <a:spcBef>
                <a:spcPct val="50000"/>
              </a:spcBef>
            </a:pPr>
            <a:r>
              <a:rPr lang="en-US" sz="2400"/>
              <a:t>    7 x 3 =             7 x 7 =</a:t>
            </a:r>
            <a:r>
              <a:rPr lang="en-US"/>
              <a:t>                </a:t>
            </a:r>
            <a:r>
              <a:rPr lang="en-US" sz="2400"/>
              <a:t>7 x 0 =</a:t>
            </a:r>
            <a:r>
              <a:rPr lang="en-US"/>
              <a:t>                   </a:t>
            </a:r>
            <a:r>
              <a:rPr lang="en-US" sz="2400"/>
              <a:t>7 x10 =</a:t>
            </a:r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1447800" y="2209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7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447800" y="2743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14</a:t>
            </a:r>
          </a:p>
        </p:txBody>
      </p:sp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1447800" y="32766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21</a:t>
            </a:r>
          </a:p>
        </p:txBody>
      </p:sp>
      <p:sp>
        <p:nvSpPr>
          <p:cNvPr id="3079" name="Text Box 8"/>
          <p:cNvSpPr txBox="1">
            <a:spLocks noChangeArrowheads="1"/>
          </p:cNvSpPr>
          <p:nvPr/>
        </p:nvSpPr>
        <p:spPr bwMode="auto">
          <a:xfrm>
            <a:off x="3505200" y="32766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49</a:t>
            </a:r>
          </a:p>
        </p:txBody>
      </p:sp>
      <p:sp>
        <p:nvSpPr>
          <p:cNvPr id="3080" name="Text Box 9"/>
          <p:cNvSpPr txBox="1">
            <a:spLocks noChangeArrowheads="1"/>
          </p:cNvSpPr>
          <p:nvPr/>
        </p:nvSpPr>
        <p:spPr bwMode="auto">
          <a:xfrm>
            <a:off x="3505200" y="27432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63</a:t>
            </a:r>
          </a:p>
        </p:txBody>
      </p:sp>
      <p:sp>
        <p:nvSpPr>
          <p:cNvPr id="3081" name="Text Box 10"/>
          <p:cNvSpPr txBox="1">
            <a:spLocks noChangeArrowheads="1"/>
          </p:cNvSpPr>
          <p:nvPr/>
        </p:nvSpPr>
        <p:spPr bwMode="auto">
          <a:xfrm>
            <a:off x="3505200" y="22098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56</a:t>
            </a:r>
          </a:p>
        </p:txBody>
      </p:sp>
      <p:sp>
        <p:nvSpPr>
          <p:cNvPr id="3082" name="Text Box 11"/>
          <p:cNvSpPr txBox="1">
            <a:spLocks noChangeArrowheads="1"/>
          </p:cNvSpPr>
          <p:nvPr/>
        </p:nvSpPr>
        <p:spPr bwMode="auto">
          <a:xfrm>
            <a:off x="5410200" y="3276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3083" name="Text Box 12"/>
          <p:cNvSpPr txBox="1">
            <a:spLocks noChangeArrowheads="1"/>
          </p:cNvSpPr>
          <p:nvPr/>
        </p:nvSpPr>
        <p:spPr bwMode="auto">
          <a:xfrm>
            <a:off x="5410200" y="2224088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42</a:t>
            </a:r>
          </a:p>
        </p:txBody>
      </p:sp>
      <p:sp>
        <p:nvSpPr>
          <p:cNvPr id="3084" name="Text Box 13"/>
          <p:cNvSpPr txBox="1">
            <a:spLocks noChangeArrowheads="1"/>
          </p:cNvSpPr>
          <p:nvPr/>
        </p:nvSpPr>
        <p:spPr bwMode="auto">
          <a:xfrm>
            <a:off x="5410200" y="2743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28</a:t>
            </a:r>
          </a:p>
        </p:txBody>
      </p:sp>
      <p:sp>
        <p:nvSpPr>
          <p:cNvPr id="3085" name="Text Box 14"/>
          <p:cNvSpPr txBox="1">
            <a:spLocks noChangeArrowheads="1"/>
          </p:cNvSpPr>
          <p:nvPr/>
        </p:nvSpPr>
        <p:spPr bwMode="auto">
          <a:xfrm>
            <a:off x="7620000" y="2743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3086" name="Text Box 15"/>
          <p:cNvSpPr txBox="1">
            <a:spLocks noChangeArrowheads="1"/>
          </p:cNvSpPr>
          <p:nvPr/>
        </p:nvSpPr>
        <p:spPr bwMode="auto">
          <a:xfrm>
            <a:off x="7620000" y="32766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70</a:t>
            </a:r>
          </a:p>
        </p:txBody>
      </p:sp>
      <p:sp>
        <p:nvSpPr>
          <p:cNvPr id="3087" name="Text Box 16"/>
          <p:cNvSpPr txBox="1">
            <a:spLocks noChangeArrowheads="1"/>
          </p:cNvSpPr>
          <p:nvPr/>
        </p:nvSpPr>
        <p:spPr bwMode="auto">
          <a:xfrm>
            <a:off x="7620000" y="2224088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35</a:t>
            </a:r>
          </a:p>
        </p:txBody>
      </p:sp>
      <p:sp>
        <p:nvSpPr>
          <p:cNvPr id="3088" name="Text Box 17"/>
          <p:cNvSpPr txBox="1">
            <a:spLocks noChangeArrowheads="1"/>
          </p:cNvSpPr>
          <p:nvPr/>
        </p:nvSpPr>
        <p:spPr bwMode="auto">
          <a:xfrm>
            <a:off x="0" y="4267200"/>
            <a:ext cx="8991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b) 7 x 2 =          4 x 7 =           7 x 6 =           3 x 7 =          5 x 7 =</a:t>
            </a:r>
          </a:p>
          <a:p>
            <a:pPr>
              <a:spcBef>
                <a:spcPct val="50000"/>
              </a:spcBef>
            </a:pPr>
            <a:r>
              <a:rPr lang="en-US" sz="2400"/>
              <a:t>    2 x 7 =          7 x 4 =           6 x 7 =            7 x 3 =         7 x 5 =</a:t>
            </a:r>
          </a:p>
        </p:txBody>
      </p:sp>
      <p:sp>
        <p:nvSpPr>
          <p:cNvPr id="3089" name="Text Box 18"/>
          <p:cNvSpPr txBox="1">
            <a:spLocks noChangeArrowheads="1"/>
          </p:cNvSpPr>
          <p:nvPr/>
        </p:nvSpPr>
        <p:spPr bwMode="auto">
          <a:xfrm>
            <a:off x="1371600" y="42672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14</a:t>
            </a:r>
          </a:p>
        </p:txBody>
      </p:sp>
      <p:sp>
        <p:nvSpPr>
          <p:cNvPr id="3090" name="Text Box 19"/>
          <p:cNvSpPr txBox="1">
            <a:spLocks noChangeArrowheads="1"/>
          </p:cNvSpPr>
          <p:nvPr/>
        </p:nvSpPr>
        <p:spPr bwMode="auto">
          <a:xfrm>
            <a:off x="1371600" y="48006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14</a:t>
            </a:r>
          </a:p>
        </p:txBody>
      </p:sp>
      <p:sp>
        <p:nvSpPr>
          <p:cNvPr id="3091" name="Text Box 20"/>
          <p:cNvSpPr txBox="1">
            <a:spLocks noChangeArrowheads="1"/>
          </p:cNvSpPr>
          <p:nvPr/>
        </p:nvSpPr>
        <p:spPr bwMode="auto">
          <a:xfrm>
            <a:off x="3124200" y="48006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28</a:t>
            </a:r>
          </a:p>
        </p:txBody>
      </p:sp>
      <p:sp>
        <p:nvSpPr>
          <p:cNvPr id="3092" name="Text Box 21"/>
          <p:cNvSpPr txBox="1">
            <a:spLocks noChangeArrowheads="1"/>
          </p:cNvSpPr>
          <p:nvPr/>
        </p:nvSpPr>
        <p:spPr bwMode="auto">
          <a:xfrm>
            <a:off x="3200400" y="42672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28</a:t>
            </a:r>
          </a:p>
        </p:txBody>
      </p:sp>
      <p:sp>
        <p:nvSpPr>
          <p:cNvPr id="3093" name="Text Box 22"/>
          <p:cNvSpPr txBox="1">
            <a:spLocks noChangeArrowheads="1"/>
          </p:cNvSpPr>
          <p:nvPr/>
        </p:nvSpPr>
        <p:spPr bwMode="auto">
          <a:xfrm>
            <a:off x="5105400" y="48006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42</a:t>
            </a:r>
          </a:p>
        </p:txBody>
      </p:sp>
      <p:sp>
        <p:nvSpPr>
          <p:cNvPr id="3094" name="Text Box 23"/>
          <p:cNvSpPr txBox="1">
            <a:spLocks noChangeArrowheads="1"/>
          </p:cNvSpPr>
          <p:nvPr/>
        </p:nvSpPr>
        <p:spPr bwMode="auto">
          <a:xfrm>
            <a:off x="6934200" y="48006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21</a:t>
            </a:r>
          </a:p>
        </p:txBody>
      </p:sp>
      <p:sp>
        <p:nvSpPr>
          <p:cNvPr id="3095" name="Text Box 24"/>
          <p:cNvSpPr txBox="1">
            <a:spLocks noChangeArrowheads="1"/>
          </p:cNvSpPr>
          <p:nvPr/>
        </p:nvSpPr>
        <p:spPr bwMode="auto">
          <a:xfrm>
            <a:off x="6858000" y="42672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21</a:t>
            </a:r>
          </a:p>
        </p:txBody>
      </p:sp>
      <p:sp>
        <p:nvSpPr>
          <p:cNvPr id="3096" name="Text Box 25"/>
          <p:cNvSpPr txBox="1">
            <a:spLocks noChangeArrowheads="1"/>
          </p:cNvSpPr>
          <p:nvPr/>
        </p:nvSpPr>
        <p:spPr bwMode="auto">
          <a:xfrm>
            <a:off x="8534400" y="48006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35</a:t>
            </a:r>
          </a:p>
        </p:txBody>
      </p:sp>
      <p:sp>
        <p:nvSpPr>
          <p:cNvPr id="3097" name="Text Box 26"/>
          <p:cNvSpPr txBox="1">
            <a:spLocks noChangeArrowheads="1"/>
          </p:cNvSpPr>
          <p:nvPr/>
        </p:nvSpPr>
        <p:spPr bwMode="auto">
          <a:xfrm>
            <a:off x="8534400" y="4191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35</a:t>
            </a:r>
          </a:p>
        </p:txBody>
      </p:sp>
      <p:sp>
        <p:nvSpPr>
          <p:cNvPr id="3098" name="Text Box 27"/>
          <p:cNvSpPr txBox="1">
            <a:spLocks noChangeArrowheads="1"/>
          </p:cNvSpPr>
          <p:nvPr/>
        </p:nvSpPr>
        <p:spPr bwMode="auto">
          <a:xfrm>
            <a:off x="5029200" y="42672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42</a:t>
            </a:r>
          </a:p>
        </p:txBody>
      </p:sp>
      <p:sp>
        <p:nvSpPr>
          <p:cNvPr id="8222" name="Text Box 30"/>
          <p:cNvSpPr txBox="1">
            <a:spLocks noChangeArrowheads="1"/>
          </p:cNvSpPr>
          <p:nvPr/>
        </p:nvSpPr>
        <p:spPr bwMode="auto">
          <a:xfrm>
            <a:off x="228600" y="5410200"/>
            <a:ext cx="8382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Kết luận: Khi ta đổi chỗ các thừa số của phép nhân thì tích không thay đổi.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2057400"/>
            <a:ext cx="8839200" cy="3581400"/>
          </a:xfrm>
        </p:spPr>
        <p:txBody>
          <a:bodyPr/>
          <a:lstStyle/>
          <a:p>
            <a:pPr marL="609600" indent="-609600" algn="l" eaLnBrk="1" hangingPunct="1">
              <a:buClr>
                <a:srgbClr val="FF3300"/>
              </a:buClr>
              <a:buFont typeface="Wingdings" pitchFamily="2" charset="2"/>
              <a:buNone/>
            </a:pPr>
            <a:r>
              <a:rPr lang="en-US" sz="2000" smtClean="0"/>
              <a:t>Bài 2: Tính </a:t>
            </a:r>
          </a:p>
          <a:p>
            <a:pPr marL="609600" indent="-609600" algn="l" eaLnBrk="1" hangingPunct="1">
              <a:buClr>
                <a:srgbClr val="FF3300"/>
              </a:buClr>
              <a:buFont typeface="Wingdings" pitchFamily="2" charset="2"/>
              <a:buAutoNum type="alphaLcParenR"/>
            </a:pPr>
            <a:endParaRPr lang="en-US" sz="2000" smtClean="0"/>
          </a:p>
          <a:p>
            <a:pPr marL="609600" indent="-609600" algn="l" eaLnBrk="1" hangingPunct="1">
              <a:buClr>
                <a:srgbClr val="FF3300"/>
              </a:buClr>
              <a:buFont typeface="Wingdings" pitchFamily="2" charset="2"/>
              <a:buAutoNum type="alphaLcParenR"/>
            </a:pPr>
            <a:r>
              <a:rPr lang="en-US" sz="2000" smtClean="0"/>
              <a:t>7 x 5 + 15 =                                                c) 7 x 7 + 21 =</a:t>
            </a:r>
          </a:p>
          <a:p>
            <a:pPr marL="609600" indent="-609600" algn="l" eaLnBrk="1" hangingPunct="1">
              <a:buClr>
                <a:srgbClr val="FF3300"/>
              </a:buClr>
              <a:buFont typeface="Wingdings" pitchFamily="2" charset="2"/>
              <a:buAutoNum type="alphaLcParenR"/>
            </a:pPr>
            <a:endParaRPr lang="en-US" sz="2000" smtClean="0"/>
          </a:p>
          <a:p>
            <a:pPr marL="609600" indent="-609600" algn="l" eaLnBrk="1" hangingPunct="1">
              <a:buClr>
                <a:srgbClr val="FF3300"/>
              </a:buClr>
              <a:buFont typeface="Wingdings" pitchFamily="2" charset="2"/>
              <a:buAutoNum type="alphaLcParenR"/>
            </a:pPr>
            <a:endParaRPr lang="en-US" sz="2000" smtClean="0"/>
          </a:p>
          <a:p>
            <a:pPr marL="609600" indent="-609600" algn="l" eaLnBrk="1" hangingPunct="1">
              <a:buClr>
                <a:srgbClr val="FF3300"/>
              </a:buClr>
              <a:buFont typeface="Wingdings" pitchFamily="2" charset="2"/>
              <a:buAutoNum type="alphaLcParenR"/>
            </a:pPr>
            <a:endParaRPr lang="en-US" sz="2000" smtClean="0"/>
          </a:p>
          <a:p>
            <a:pPr marL="609600" indent="-609600" algn="l" eaLnBrk="1" hangingPunct="1">
              <a:buClr>
                <a:srgbClr val="FF3300"/>
              </a:buClr>
              <a:buFont typeface="Wingdings" pitchFamily="2" charset="2"/>
              <a:buAutoNum type="alphaLcParenR"/>
            </a:pPr>
            <a:r>
              <a:rPr lang="en-US" sz="2000" smtClean="0"/>
              <a:t>7 x 9 + 17 =                                                  d) 7 x 4 + 23 =</a:t>
            </a:r>
          </a:p>
          <a:p>
            <a:pPr marL="609600" indent="-609600" algn="l" eaLnBrk="1" hangingPunct="1">
              <a:buClr>
                <a:srgbClr val="FF3300"/>
              </a:buClr>
              <a:buFont typeface="Wingdings" pitchFamily="2" charset="2"/>
              <a:buNone/>
            </a:pPr>
            <a:endParaRPr lang="en-US" sz="2000" smtClean="0"/>
          </a:p>
          <a:p>
            <a:pPr marL="609600" indent="-609600" eaLnBrk="1" hangingPunct="1">
              <a:buClr>
                <a:srgbClr val="FF3300"/>
              </a:buClr>
              <a:buFont typeface="Wingdings" pitchFamily="2" charset="2"/>
              <a:buNone/>
            </a:pPr>
            <a:endParaRPr lang="en-US" sz="2800" smtClean="0"/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1447800" y="1295400"/>
            <a:ext cx="6324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3200" b="1"/>
              <a:t>LUYỆN TẬP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981200" y="2743200"/>
            <a:ext cx="1981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   35 + 15 </a:t>
            </a:r>
          </a:p>
          <a:p>
            <a:r>
              <a:rPr lang="en-US"/>
              <a:t>=   50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905000" y="4267200"/>
            <a:ext cx="22098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 63 + 17 </a:t>
            </a:r>
          </a:p>
          <a:p>
            <a:pPr>
              <a:spcBef>
                <a:spcPct val="50000"/>
              </a:spcBef>
            </a:pPr>
            <a:r>
              <a:rPr lang="en-US"/>
              <a:t> = 80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6934200" y="2743200"/>
            <a:ext cx="13716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 49 + 21</a:t>
            </a:r>
          </a:p>
          <a:p>
            <a:pPr>
              <a:spcBef>
                <a:spcPct val="50000"/>
              </a:spcBef>
            </a:pPr>
            <a:r>
              <a:rPr lang="en-US"/>
              <a:t>=  70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7086600" y="4267200"/>
            <a:ext cx="12954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28 +23</a:t>
            </a:r>
          </a:p>
          <a:p>
            <a:pPr>
              <a:spcBef>
                <a:spcPct val="50000"/>
              </a:spcBef>
            </a:pPr>
            <a:r>
              <a:rPr lang="en-US"/>
              <a:t>= 51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22" grpId="0"/>
      <p:bldP spid="9223" grpId="0"/>
      <p:bldP spid="92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1828800"/>
            <a:ext cx="7543800" cy="4038600"/>
          </a:xfrm>
        </p:spPr>
        <p:txBody>
          <a:bodyPr/>
          <a:lstStyle/>
          <a:p>
            <a:pPr algn="l" eaLnBrk="1" hangingPunct="1">
              <a:buClr>
                <a:srgbClr val="FF3300"/>
              </a:buClr>
              <a:buFont typeface="Wingdings" pitchFamily="2" charset="2"/>
              <a:buNone/>
            </a:pPr>
            <a:r>
              <a:rPr lang="en-US" sz="2800" smtClean="0"/>
              <a:t>                   </a:t>
            </a:r>
          </a:p>
          <a:p>
            <a:pPr algn="l" eaLnBrk="1" hangingPunct="1">
              <a:buClr>
                <a:srgbClr val="FF3300"/>
              </a:buClr>
              <a:buFont typeface="Wingdings" pitchFamily="2" charset="2"/>
              <a:buNone/>
            </a:pPr>
            <a:endParaRPr lang="en-US" sz="2800" smtClean="0"/>
          </a:p>
          <a:p>
            <a:pPr eaLnBrk="1" hangingPunct="1">
              <a:buClr>
                <a:srgbClr val="FF3300"/>
              </a:buClr>
              <a:buFont typeface="Wingdings" pitchFamily="2" charset="2"/>
              <a:buNone/>
            </a:pPr>
            <a:endParaRPr lang="en-US" sz="2800" smtClean="0"/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1447800" y="1295400"/>
            <a:ext cx="6324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3200" b="1"/>
              <a:t>LUYỆN TẬP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609600" y="2133600"/>
            <a:ext cx="3124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Bài 3: 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2971800" y="2438400"/>
            <a:ext cx="44958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           </a:t>
            </a:r>
            <a:r>
              <a:rPr lang="en-US" b="1" u="sng"/>
              <a:t>Tóm tắt:</a:t>
            </a:r>
          </a:p>
          <a:p>
            <a:pPr>
              <a:spcBef>
                <a:spcPct val="50000"/>
              </a:spcBef>
            </a:pPr>
            <a:r>
              <a:rPr lang="en-US"/>
              <a:t>1 lọ:                 7 bông hoa</a:t>
            </a:r>
          </a:p>
          <a:p>
            <a:pPr>
              <a:spcBef>
                <a:spcPct val="50000"/>
              </a:spcBef>
            </a:pPr>
            <a:r>
              <a:rPr lang="en-US"/>
              <a:t>5 lọ:              ...  bông hoa?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2971800" y="3886200"/>
            <a:ext cx="4495800" cy="160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           Bài giải:</a:t>
            </a:r>
          </a:p>
          <a:p>
            <a:pPr>
              <a:spcBef>
                <a:spcPct val="50000"/>
              </a:spcBef>
            </a:pPr>
            <a:r>
              <a:rPr lang="en-US"/>
              <a:t>Số bông hoa cắm trong 5 lọ là:</a:t>
            </a:r>
          </a:p>
          <a:p>
            <a:pPr>
              <a:spcBef>
                <a:spcPct val="50000"/>
              </a:spcBef>
            </a:pPr>
            <a:r>
              <a:rPr lang="en-US"/>
              <a:t>         7 x 5 = 35 (bông hoa)</a:t>
            </a:r>
          </a:p>
          <a:p>
            <a:pPr>
              <a:spcBef>
                <a:spcPct val="50000"/>
              </a:spcBef>
            </a:pPr>
            <a:r>
              <a:rPr lang="en-US"/>
              <a:t>                         Đáp số: 35 bông hoa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46" grpId="0"/>
      <p:bldP spid="102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038600" y="2514600"/>
            <a:ext cx="5105400" cy="2743200"/>
          </a:xfrm>
        </p:spPr>
        <p:txBody>
          <a:bodyPr/>
          <a:lstStyle/>
          <a:p>
            <a:pPr marL="609600" indent="-609600" algn="l" eaLnBrk="1" hangingPunct="1">
              <a:buClr>
                <a:srgbClr val="FF3300"/>
              </a:buClr>
              <a:buFont typeface="Wingdings" pitchFamily="2" charset="2"/>
              <a:buNone/>
            </a:pPr>
            <a:r>
              <a:rPr lang="en-US" sz="2000" smtClean="0"/>
              <a:t>a)   Mỗi hàng có 7 ô vuông, có 4 hàng.</a:t>
            </a:r>
            <a:r>
              <a:rPr lang="en-US" sz="2800" smtClean="0"/>
              <a:t>  </a:t>
            </a:r>
          </a:p>
          <a:p>
            <a:pPr marL="609600" indent="-609600" algn="l" eaLnBrk="1" hangingPunct="1">
              <a:buClr>
                <a:srgbClr val="FF3300"/>
              </a:buClr>
              <a:buFont typeface="Wingdings" pitchFamily="2" charset="2"/>
              <a:buNone/>
            </a:pPr>
            <a:r>
              <a:rPr lang="en-US" sz="2800" smtClean="0"/>
              <a:t>    </a:t>
            </a:r>
            <a:r>
              <a:rPr lang="en-US" sz="2000" smtClean="0"/>
              <a:t>Số ô vuông trong mỗi hình chữ nhật là:</a:t>
            </a:r>
            <a:r>
              <a:rPr lang="en-US" sz="2800" smtClean="0"/>
              <a:t>  </a:t>
            </a:r>
          </a:p>
          <a:p>
            <a:pPr marL="609600" indent="-609600" algn="l" eaLnBrk="1" hangingPunct="1">
              <a:buClr>
                <a:srgbClr val="FF3300"/>
              </a:buClr>
              <a:buFont typeface="Wingdings" pitchFamily="2" charset="2"/>
              <a:buNone/>
            </a:pPr>
            <a:r>
              <a:rPr lang="en-US" sz="2800" smtClean="0"/>
              <a:t>     </a:t>
            </a:r>
            <a:r>
              <a:rPr lang="en-US" sz="2000" smtClean="0"/>
              <a:t>.....................      = 28 (ô vuông)</a:t>
            </a:r>
            <a:r>
              <a:rPr lang="en-US" sz="2800" smtClean="0"/>
              <a:t>   </a:t>
            </a:r>
          </a:p>
          <a:p>
            <a:pPr marL="609600" indent="-609600" algn="l" eaLnBrk="1" hangingPunct="1">
              <a:buClr>
                <a:srgbClr val="FF3300"/>
              </a:buClr>
              <a:buFont typeface="Wingdings" pitchFamily="2" charset="2"/>
              <a:buAutoNum type="alphaLcParenR" startAt="2"/>
            </a:pPr>
            <a:r>
              <a:rPr lang="en-US" sz="2000" smtClean="0"/>
              <a:t>Mỗi cột có 4 ô vuông, có 7 cột.</a:t>
            </a:r>
          </a:p>
          <a:p>
            <a:pPr marL="609600" indent="-609600" algn="l" eaLnBrk="1" hangingPunct="1">
              <a:buClr>
                <a:srgbClr val="FF3300"/>
              </a:buClr>
              <a:buFont typeface="Wingdings" pitchFamily="2" charset="2"/>
              <a:buNone/>
            </a:pPr>
            <a:r>
              <a:rPr lang="en-US" sz="2000" smtClean="0"/>
              <a:t>       Số ô vuông trong hình chữ nhật là:</a:t>
            </a:r>
          </a:p>
          <a:p>
            <a:pPr marL="609600" indent="-609600" algn="l" eaLnBrk="1" hangingPunct="1">
              <a:buClr>
                <a:srgbClr val="FF3300"/>
              </a:buClr>
              <a:buFont typeface="Wingdings" pitchFamily="2" charset="2"/>
              <a:buNone/>
            </a:pPr>
            <a:r>
              <a:rPr lang="en-US" sz="2000" smtClean="0"/>
              <a:t>      .............................= 28 (ô vuông)</a:t>
            </a:r>
            <a:r>
              <a:rPr lang="en-US" sz="2800" smtClean="0"/>
              <a:t>         </a:t>
            </a:r>
          </a:p>
          <a:p>
            <a:pPr marL="609600" indent="-609600" algn="l" eaLnBrk="1" hangingPunct="1">
              <a:buClr>
                <a:srgbClr val="FF3300"/>
              </a:buClr>
              <a:buFont typeface="Wingdings" pitchFamily="2" charset="2"/>
              <a:buNone/>
            </a:pPr>
            <a:endParaRPr lang="en-US" sz="2800" smtClean="0"/>
          </a:p>
          <a:p>
            <a:pPr marL="609600" indent="-609600" eaLnBrk="1" hangingPunct="1">
              <a:buClr>
                <a:srgbClr val="FF3300"/>
              </a:buClr>
              <a:buFont typeface="Wingdings" pitchFamily="2" charset="2"/>
              <a:buNone/>
            </a:pPr>
            <a:endParaRPr lang="en-US" sz="2800" smtClean="0"/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1447800" y="1295400"/>
            <a:ext cx="6324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3200" b="1"/>
              <a:t>LUYỆN TẬP</a:t>
            </a: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609600" y="19812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Bài 4: Viết phép nhân thích hợp vào chỗ chấm?</a:t>
            </a:r>
          </a:p>
        </p:txBody>
      </p:sp>
      <p:sp>
        <p:nvSpPr>
          <p:cNvPr id="6149" name="Text Box 6"/>
          <p:cNvSpPr txBox="1">
            <a:spLocks noChangeArrowheads="1"/>
          </p:cNvSpPr>
          <p:nvPr/>
        </p:nvSpPr>
        <p:spPr bwMode="auto">
          <a:xfrm>
            <a:off x="1676400" y="3733800"/>
            <a:ext cx="365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1326" name="Group 62"/>
          <p:cNvGraphicFramePr>
            <a:graphicFrameLocks noGrp="1"/>
          </p:cNvGraphicFramePr>
          <p:nvPr/>
        </p:nvGraphicFramePr>
        <p:xfrm>
          <a:off x="457200" y="2590800"/>
          <a:ext cx="3911600" cy="2076450"/>
        </p:xfrm>
        <a:graphic>
          <a:graphicData uri="http://schemas.openxmlformats.org/drawingml/2006/table">
            <a:tbl>
              <a:tblPr/>
              <a:tblGrid>
                <a:gridCol w="558800"/>
                <a:gridCol w="558800"/>
                <a:gridCol w="558800"/>
                <a:gridCol w="558800"/>
                <a:gridCol w="558800"/>
                <a:gridCol w="558800"/>
                <a:gridCol w="558800"/>
              </a:tblGrid>
              <a:tr h="519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</a:tr>
            </a:tbl>
          </a:graphicData>
        </a:graphic>
      </p:graphicFrame>
      <p:sp>
        <p:nvSpPr>
          <p:cNvPr id="11314" name="Text Box 50"/>
          <p:cNvSpPr txBox="1">
            <a:spLocks noChangeArrowheads="1"/>
          </p:cNvSpPr>
          <p:nvPr/>
        </p:nvSpPr>
        <p:spPr bwMode="auto">
          <a:xfrm>
            <a:off x="1219200" y="5334000"/>
            <a:ext cx="647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Nhận xét: </a:t>
            </a:r>
            <a:r>
              <a:rPr lang="en-US" sz="2000"/>
              <a:t>........................=...............................</a:t>
            </a:r>
          </a:p>
        </p:txBody>
      </p:sp>
      <p:sp>
        <p:nvSpPr>
          <p:cNvPr id="11315" name="Text Box 51"/>
          <p:cNvSpPr txBox="1">
            <a:spLocks noChangeArrowheads="1"/>
          </p:cNvSpPr>
          <p:nvPr/>
        </p:nvSpPr>
        <p:spPr bwMode="auto">
          <a:xfrm>
            <a:off x="5715000" y="3641725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7 x 4</a:t>
            </a:r>
          </a:p>
        </p:txBody>
      </p:sp>
      <p:sp>
        <p:nvSpPr>
          <p:cNvPr id="11316" name="Text Box 52"/>
          <p:cNvSpPr txBox="1">
            <a:spLocks noChangeArrowheads="1"/>
          </p:cNvSpPr>
          <p:nvPr/>
        </p:nvSpPr>
        <p:spPr bwMode="auto">
          <a:xfrm>
            <a:off x="5867400" y="4860925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4 x 7</a:t>
            </a:r>
          </a:p>
        </p:txBody>
      </p:sp>
      <p:sp>
        <p:nvSpPr>
          <p:cNvPr id="11317" name="Text Box 53"/>
          <p:cNvSpPr txBox="1">
            <a:spLocks noChangeArrowheads="1"/>
          </p:cNvSpPr>
          <p:nvPr/>
        </p:nvSpPr>
        <p:spPr bwMode="auto">
          <a:xfrm>
            <a:off x="1219200" y="5334000"/>
            <a:ext cx="647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Nhận xét: </a:t>
            </a:r>
            <a:r>
              <a:rPr lang="en-US" sz="2000"/>
              <a:t>...................7 x 4.....=....4 x 7...........................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500"/>
                                        <p:tgtEl>
                                          <p:spTgt spid="11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11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75" fill="hold"/>
                                        <p:tgtEl>
                                          <p:spTgt spid="11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5" fill="hold"/>
                                        <p:tgtEl>
                                          <p:spTgt spid="11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utoUpdateAnimBg="0"/>
      <p:bldP spid="11314" grpId="0" autoUpdateAnimBg="0"/>
      <p:bldP spid="11315" grpId="0" autoUpdateAnimBg="0"/>
      <p:bldP spid="11316" grpId="0" autoUpdateAnimBg="0"/>
      <p:bldP spid="1131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1828800"/>
            <a:ext cx="7543800" cy="4038600"/>
          </a:xfrm>
        </p:spPr>
        <p:txBody>
          <a:bodyPr/>
          <a:lstStyle/>
          <a:p>
            <a:pPr algn="l" eaLnBrk="1" hangingPunct="1">
              <a:buClr>
                <a:srgbClr val="FF3300"/>
              </a:buClr>
              <a:buFont typeface="Wingdings" pitchFamily="2" charset="2"/>
              <a:buNone/>
            </a:pPr>
            <a:r>
              <a:rPr lang="en-US" sz="2800" smtClean="0"/>
              <a:t>                   </a:t>
            </a:r>
          </a:p>
          <a:p>
            <a:pPr algn="l" eaLnBrk="1" hangingPunct="1">
              <a:buClr>
                <a:srgbClr val="FF3300"/>
              </a:buClr>
              <a:buFont typeface="Wingdings" pitchFamily="2" charset="2"/>
              <a:buNone/>
            </a:pPr>
            <a:endParaRPr lang="en-US" sz="2800" smtClean="0"/>
          </a:p>
          <a:p>
            <a:pPr eaLnBrk="1" hangingPunct="1">
              <a:buClr>
                <a:srgbClr val="FF3300"/>
              </a:buClr>
              <a:buFont typeface="Wingdings" pitchFamily="2" charset="2"/>
              <a:buNone/>
            </a:pPr>
            <a:endParaRPr lang="en-US" sz="2800" smtClean="0"/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1447800" y="1295400"/>
            <a:ext cx="6324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3200" b="1"/>
              <a:t>LUYỆN TẬP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371600" y="2438400"/>
            <a:ext cx="6400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Bài 5: Viết tiếp số thích hợp vào chỗ chấm?</a:t>
            </a:r>
          </a:p>
          <a:p>
            <a:pPr>
              <a:spcBef>
                <a:spcPct val="50000"/>
              </a:spcBef>
            </a:pPr>
            <a:r>
              <a:rPr lang="en-US" sz="2000"/>
              <a:t>a) 14; 21; 28;...  ;...                    b) 56; 49; 42...  ;...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2819400" y="29098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35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3276600" y="29098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42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6400800" y="29098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35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6781800" y="28956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28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600200" y="3733800"/>
            <a:ext cx="487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Hãy tìm đặc điểm của 2 dãy số ?</a:t>
            </a:r>
          </a:p>
        </p:txBody>
      </p:sp>
      <p:sp>
        <p:nvSpPr>
          <p:cNvPr id="12300" name="AutoShape 12"/>
          <p:cNvSpPr>
            <a:spLocks noChangeArrowheads="1"/>
          </p:cNvSpPr>
          <p:nvPr/>
        </p:nvSpPr>
        <p:spPr bwMode="auto">
          <a:xfrm>
            <a:off x="5867400" y="3505200"/>
            <a:ext cx="3276600" cy="266700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Thảo luận nhóm</a:t>
            </a:r>
          </a:p>
          <a:p>
            <a:pPr algn="ctr"/>
            <a:r>
              <a:rPr lang="en-US" sz="2000"/>
              <a:t>đôi 1 phút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1143000" y="4191000"/>
            <a:ext cx="5867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000"/>
              <a:t> </a:t>
            </a:r>
            <a:r>
              <a:rPr lang="en-US" sz="2400"/>
              <a:t>Mỗi số trong dãy a đều bằng số đứng ngay trước nó cộng thêm 7.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1143000" y="5257800"/>
            <a:ext cx="5943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000"/>
              <a:t> </a:t>
            </a:r>
            <a:r>
              <a:rPr lang="en-US" sz="2400"/>
              <a:t>Mỗi số trong dãy  đều bằng số đứng ngay trước nó trừ đi 7.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2000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2000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70" decel="1000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770" decel="100000"/>
                                        <p:tgtEl>
                                          <p:spTgt spid="1230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4" dur="77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" dur="2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5" dur="2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/>
      <p:bldP spid="12295" grpId="0"/>
      <p:bldP spid="12296" grpId="0"/>
      <p:bldP spid="12297" grpId="0"/>
      <p:bldP spid="12298" grpId="0"/>
      <p:bldP spid="12298" grpId="1"/>
      <p:bldP spid="12300" grpId="0" animBg="1"/>
      <p:bldP spid="12300" grpId="1" animBg="1"/>
      <p:bldP spid="12301" grpId="0"/>
      <p:bldP spid="1230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1447800" y="1295400"/>
            <a:ext cx="6324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3200" b="1"/>
              <a:t>LUYỆN TẬP</a:t>
            </a:r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457200" y="2057400"/>
            <a:ext cx="2590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Củng cố:</a:t>
            </a: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2819400" y="2209800"/>
            <a:ext cx="518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Đúng ghi Đ sai ghi S vào ô trống</a:t>
            </a:r>
          </a:p>
        </p:txBody>
      </p:sp>
      <p:sp>
        <p:nvSpPr>
          <p:cNvPr id="8197" name="Text Box 7"/>
          <p:cNvSpPr txBox="1">
            <a:spLocks noChangeArrowheads="1"/>
          </p:cNvSpPr>
          <p:nvPr/>
        </p:nvSpPr>
        <p:spPr bwMode="auto">
          <a:xfrm>
            <a:off x="1447800" y="3429000"/>
            <a:ext cx="6248400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7 x 3 = 21                                  4 x 7 = 29             </a:t>
            </a:r>
          </a:p>
          <a:p>
            <a:pPr>
              <a:spcBef>
                <a:spcPct val="50000"/>
              </a:spcBef>
            </a:pPr>
            <a:r>
              <a:rPr lang="en-US" sz="2000"/>
              <a:t>3 x 7 = 22                                  </a:t>
            </a:r>
            <a:r>
              <a:rPr lang="en-US"/>
              <a:t>7 x 4 =  28                      </a:t>
            </a:r>
          </a:p>
          <a:p>
            <a:pPr>
              <a:spcBef>
                <a:spcPct val="50000"/>
              </a:spcBef>
            </a:pPr>
            <a:r>
              <a:rPr lang="en-US"/>
              <a:t>                                7 x 7 + 7 = 7 x 8 </a:t>
            </a:r>
          </a:p>
          <a:p>
            <a:pPr>
              <a:spcBef>
                <a:spcPct val="50000"/>
              </a:spcBef>
            </a:pPr>
            <a:r>
              <a:rPr lang="en-US"/>
              <a:t>                                7 x 6 – 7 =7 x 5 </a:t>
            </a:r>
          </a:p>
        </p:txBody>
      </p:sp>
      <p:sp>
        <p:nvSpPr>
          <p:cNvPr id="8198" name="Rectangle 8"/>
          <p:cNvSpPr>
            <a:spLocks noChangeArrowheads="1"/>
          </p:cNvSpPr>
          <p:nvPr/>
        </p:nvSpPr>
        <p:spPr bwMode="auto">
          <a:xfrm>
            <a:off x="2819400" y="34290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2819400" y="38862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6324600" y="34290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6324600" y="38862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Đ</a:t>
            </a:r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5334000" y="4343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Đ</a:t>
            </a:r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5334000" y="48006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Đ</a:t>
            </a: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2819400" y="34290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3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3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3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3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3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3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3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3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3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13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647</Words>
  <Application>Microsoft Office PowerPoint</Application>
  <PresentationFormat>On-screen Show (4:3)</PresentationFormat>
  <Paragraphs>125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QRQ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Thứ ba ngày 11 tháng 10 năm 2011 TOÁN</dc:title>
  <dc:creator>MSV</dc:creator>
  <cp:lastModifiedBy>CSTeam</cp:lastModifiedBy>
  <cp:revision>34</cp:revision>
  <dcterms:created xsi:type="dcterms:W3CDTF">2011-10-10T11:12:41Z</dcterms:created>
  <dcterms:modified xsi:type="dcterms:W3CDTF">2016-06-29T10:28:37Z</dcterms:modified>
</cp:coreProperties>
</file>