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306C1-4404-40A9-8E2B-6BBDC6DBD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6CD4-D2C3-49EA-B437-351AE8C6A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D0A52-3F42-47F1-8042-DF5BE8788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63F29-4059-4585-9D51-8960807D9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B15B5-0C71-4E83-8513-96BC9FBBF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CD0E1-04FD-4C71-A6AD-5CEBFC86E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127E6-F6A1-46FD-B6FF-809546040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D1E09-4108-44C1-A583-A373E40D6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0E34E-C37B-47FF-8C2A-1835BE1AA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4927B-4FAC-4C84-A841-0EE1F1923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D712D-E536-48E9-A090-D2C41BBA6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1965DB-A98E-4641-AF5C-026CAD7440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>
            <a:spLocks noChangeArrowheads="1"/>
          </p:cNvSpPr>
          <p:nvPr>
            <p:ph type="body" idx="1"/>
          </p:nvPr>
        </p:nvSpPr>
        <p:spPr>
          <a:xfrm>
            <a:off x="1447800" y="838200"/>
            <a:ext cx="6324600" cy="838200"/>
          </a:xfrm>
          <a:noFill/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b="1" smtClean="0"/>
              <a:t>LUYỆN TẬP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1676400"/>
            <a:ext cx="8991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Bài 1: Tính nhẩm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/>
              <a:t>7 x 1 =             7 x 8 =            7 x 6 =               7 x 5 =</a:t>
            </a:r>
            <a:endParaRPr lang="en-US" sz="3200"/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    7 x 2 =             7 x 9 =            7 x 4 =               0 x 7 =</a:t>
            </a:r>
            <a:endParaRPr lang="en-US" sz="4000"/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    7 x 3 =             7 x 7 =</a:t>
            </a:r>
            <a:r>
              <a:rPr lang="en-US"/>
              <a:t>                </a:t>
            </a:r>
            <a:r>
              <a:rPr lang="en-US" sz="2400"/>
              <a:t>7 x 0 =</a:t>
            </a:r>
            <a:r>
              <a:rPr lang="en-US"/>
              <a:t>                   </a:t>
            </a:r>
            <a:r>
              <a:rPr lang="en-US" sz="2400"/>
              <a:t>7 x10 =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47800" y="220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7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14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47800" y="3276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05200" y="3276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49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052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63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505200" y="2209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56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4102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410200" y="222408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42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28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6200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620000" y="3276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70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620000" y="222408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35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0" y="4267200"/>
            <a:ext cx="899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7 x 2 =          4 x 7 =           7 x 6 =           3 x 7 =          5 x 7 =</a:t>
            </a:r>
          </a:p>
          <a:p>
            <a:pPr>
              <a:spcBef>
                <a:spcPct val="50000"/>
              </a:spcBef>
            </a:pPr>
            <a:r>
              <a:rPr lang="en-US" sz="2400"/>
              <a:t>    2 x 7 =          7 x 4 =           6 x 7 =            7 x 3 =         7 x 5 =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3716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14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3716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14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1242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28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2004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28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51054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42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9342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21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8580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21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85344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35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8534400" y="4191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35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50292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42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533400" y="54864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400"/>
              <a:t> Em có nhận xét gì về kết quả, các thừa số, thứ tự của các thừa số trong mỗi phép nhân?</a:t>
            </a:r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>
            <a:off x="5410200" y="1371600"/>
            <a:ext cx="3352800" cy="762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Thảo luận nhóm bàn 1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6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7" grpId="0"/>
      <p:bldP spid="6158" grpId="0"/>
      <p:bldP spid="6159" grpId="0"/>
      <p:bldP spid="6160" grpId="0"/>
      <p:bldP spid="6161" grpId="0"/>
      <p:bldP spid="6171" grpId="0"/>
      <p:bldP spid="6172" grpId="0"/>
      <p:bldP spid="6173" grpId="0"/>
      <p:bldP spid="6176" grpId="0"/>
      <p:bldP spid="6177" grpId="0"/>
      <p:bldP spid="6178" grpId="0"/>
      <p:bldP spid="6180" grpId="0"/>
      <p:bldP spid="6181" grpId="0"/>
      <p:bldP spid="6182" grpId="0"/>
      <p:bldP spid="6183" grpId="0"/>
      <p:bldP spid="6188" grpId="0"/>
      <p:bldP spid="61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>
            <a:spLocks noChangeArrowheads="1"/>
          </p:cNvSpPr>
          <p:nvPr>
            <p:ph type="body" idx="1"/>
          </p:nvPr>
        </p:nvSpPr>
        <p:spPr>
          <a:xfrm>
            <a:off x="1447800" y="838200"/>
            <a:ext cx="6324600" cy="838200"/>
          </a:xfrm>
          <a:noFill/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b="1" smtClean="0"/>
              <a:t>LUYỆN TẬP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52400" y="1676400"/>
            <a:ext cx="8991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Bài 1: Tính nhẩm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/>
              <a:t>7 x 1 =             7 x 8 =            7 x 6 =               7 x 5 =</a:t>
            </a:r>
            <a:endParaRPr lang="en-US" sz="3200"/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    7 x 2 =             7 x 9 =            7 x 4 =               0 x 7 =</a:t>
            </a:r>
            <a:endParaRPr lang="en-US" sz="4000"/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    7 x 3 =             7 x 7 =</a:t>
            </a:r>
            <a:r>
              <a:rPr lang="en-US"/>
              <a:t>                </a:t>
            </a:r>
            <a:r>
              <a:rPr lang="en-US" sz="2400"/>
              <a:t>7 x 0 =</a:t>
            </a:r>
            <a:r>
              <a:rPr lang="en-US"/>
              <a:t>                   </a:t>
            </a:r>
            <a:r>
              <a:rPr lang="en-US" sz="2400"/>
              <a:t>7 x10 =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447800" y="220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7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14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447800" y="3276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21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3505200" y="3276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49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35052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63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3505200" y="2209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56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54102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5410200" y="222408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42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28</a:t>
            </a: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7620000" y="2743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7620000" y="3276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70</a:t>
            </a: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7620000" y="222408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35</a:t>
            </a: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0" y="4267200"/>
            <a:ext cx="899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7 x 2 =          4 x 7 =           7 x 6 =           3 x 7 =          5 x 7 =</a:t>
            </a:r>
          </a:p>
          <a:p>
            <a:pPr>
              <a:spcBef>
                <a:spcPct val="50000"/>
              </a:spcBef>
            </a:pPr>
            <a:r>
              <a:rPr lang="en-US" sz="2400"/>
              <a:t>    2 x 7 =          7 x 4 =           6 x 7 =            7 x 3 =         7 x 5 =</a:t>
            </a:r>
          </a:p>
        </p:txBody>
      </p:sp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13716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14</a:t>
            </a:r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auto">
          <a:xfrm>
            <a:off x="13716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14</a:t>
            </a:r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31242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28</a:t>
            </a:r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32004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28</a:t>
            </a: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51054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42</a:t>
            </a:r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>
            <a:off x="69342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21</a:t>
            </a: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68580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21</a:t>
            </a:r>
          </a:p>
        </p:txBody>
      </p:sp>
      <p:sp>
        <p:nvSpPr>
          <p:cNvPr id="3096" name="Text Box 25"/>
          <p:cNvSpPr txBox="1">
            <a:spLocks noChangeArrowheads="1"/>
          </p:cNvSpPr>
          <p:nvPr/>
        </p:nvSpPr>
        <p:spPr bwMode="auto">
          <a:xfrm>
            <a:off x="8534400" y="4800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35</a:t>
            </a:r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8534400" y="4191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35</a:t>
            </a:r>
          </a:p>
        </p:txBody>
      </p:sp>
      <p:sp>
        <p:nvSpPr>
          <p:cNvPr id="3098" name="Text Box 27"/>
          <p:cNvSpPr txBox="1">
            <a:spLocks noChangeArrowheads="1"/>
          </p:cNvSpPr>
          <p:nvPr/>
        </p:nvSpPr>
        <p:spPr bwMode="auto">
          <a:xfrm>
            <a:off x="5029200" y="4267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42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28600" y="54102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Kết luận: Khi ta đổi chỗ các thừa số của phép nhân thì tích không thay đổi.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057400"/>
            <a:ext cx="8839200" cy="3581400"/>
          </a:xfrm>
        </p:spPr>
        <p:txBody>
          <a:bodyPr/>
          <a:lstStyle/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000" smtClean="0"/>
              <a:t>Bài 2: Tính 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AutoNum type="alphaLcParenR"/>
            </a:pPr>
            <a:endParaRPr lang="en-US" sz="2000" smtClean="0"/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AutoNum type="alphaLcParenR"/>
            </a:pPr>
            <a:r>
              <a:rPr lang="en-US" sz="2000" smtClean="0"/>
              <a:t>7 x 5 + 15 =                                                c) 7 x 7 + 21 =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AutoNum type="alphaLcParenR"/>
            </a:pPr>
            <a:endParaRPr lang="en-US" sz="2000" smtClean="0"/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AutoNum type="alphaLcParenR"/>
            </a:pPr>
            <a:endParaRPr lang="en-US" sz="2000" smtClean="0"/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AutoNum type="alphaLcParenR"/>
            </a:pPr>
            <a:endParaRPr lang="en-US" sz="2000" smtClean="0"/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AutoNum type="alphaLcParenR"/>
            </a:pPr>
            <a:r>
              <a:rPr lang="en-US" sz="2000" smtClean="0"/>
              <a:t>7 x 9 + 17 =                                                  d) 7 x 4 + 23 =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/>
              <a:t>LUYỆN TẬP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81200" y="27432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35 + 15 </a:t>
            </a:r>
          </a:p>
          <a:p>
            <a:r>
              <a:rPr lang="en-US"/>
              <a:t>=   50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05000" y="4267200"/>
            <a:ext cx="2209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63 + 17 </a:t>
            </a:r>
          </a:p>
          <a:p>
            <a:pPr>
              <a:spcBef>
                <a:spcPct val="50000"/>
              </a:spcBef>
            </a:pPr>
            <a:r>
              <a:rPr lang="en-US"/>
              <a:t> = 80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934200" y="2743200"/>
            <a:ext cx="1371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49 + 21</a:t>
            </a:r>
          </a:p>
          <a:p>
            <a:pPr>
              <a:spcBef>
                <a:spcPct val="50000"/>
              </a:spcBef>
            </a:pPr>
            <a:r>
              <a:rPr lang="en-US"/>
              <a:t>=  70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086600" y="4267200"/>
            <a:ext cx="129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28 +23</a:t>
            </a:r>
          </a:p>
          <a:p>
            <a:pPr>
              <a:spcBef>
                <a:spcPct val="50000"/>
              </a:spcBef>
            </a:pPr>
            <a:r>
              <a:rPr lang="en-US"/>
              <a:t>= 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543800" cy="4038600"/>
          </a:xfrm>
        </p:spPr>
        <p:txBody>
          <a:bodyPr/>
          <a:lstStyle/>
          <a:p>
            <a:pPr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800" smtClean="0"/>
              <a:t>                   </a:t>
            </a:r>
          </a:p>
          <a:p>
            <a:pPr algn="l"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/>
              <a:t>LUYỆN TẬP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Bài 3: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971800" y="2438400"/>
            <a:ext cx="4495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</a:t>
            </a:r>
            <a:r>
              <a:rPr lang="en-US" b="1" u="sng"/>
              <a:t>Tóm tắt:</a:t>
            </a:r>
          </a:p>
          <a:p>
            <a:pPr>
              <a:spcBef>
                <a:spcPct val="50000"/>
              </a:spcBef>
            </a:pPr>
            <a:r>
              <a:rPr lang="en-US"/>
              <a:t>1 lọ:                 7 bông hoa</a:t>
            </a:r>
          </a:p>
          <a:p>
            <a:pPr>
              <a:spcBef>
                <a:spcPct val="50000"/>
              </a:spcBef>
            </a:pPr>
            <a:r>
              <a:rPr lang="en-US"/>
              <a:t>5 lọ:              ...  bông hoa?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971800" y="3886200"/>
            <a:ext cx="44958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Bài giải:</a:t>
            </a:r>
          </a:p>
          <a:p>
            <a:pPr>
              <a:spcBef>
                <a:spcPct val="50000"/>
              </a:spcBef>
            </a:pPr>
            <a:r>
              <a:rPr lang="en-US"/>
              <a:t>Số bông hoa cắm trong 5 lọ là:</a:t>
            </a:r>
          </a:p>
          <a:p>
            <a:pPr>
              <a:spcBef>
                <a:spcPct val="50000"/>
              </a:spcBef>
            </a:pPr>
            <a:r>
              <a:rPr lang="en-US"/>
              <a:t>         7 x 5 = 35 (bông hoa)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Đáp số: 35 bông hoa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514600"/>
            <a:ext cx="5105400" cy="2743200"/>
          </a:xfrm>
        </p:spPr>
        <p:txBody>
          <a:bodyPr/>
          <a:lstStyle/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000" smtClean="0"/>
              <a:t>a)   Mỗi hàng có 7 ô vuông, có 4 hàng.</a:t>
            </a:r>
            <a:r>
              <a:rPr lang="en-US" sz="2800" smtClean="0"/>
              <a:t>  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800" smtClean="0"/>
              <a:t>    </a:t>
            </a:r>
            <a:r>
              <a:rPr lang="en-US" sz="2000" smtClean="0"/>
              <a:t>Số ô vuông trong mỗi hình chữ nhật là:</a:t>
            </a:r>
            <a:r>
              <a:rPr lang="en-US" sz="2800" smtClean="0"/>
              <a:t>  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800" smtClean="0"/>
              <a:t>     </a:t>
            </a:r>
            <a:r>
              <a:rPr lang="en-US" sz="2000" smtClean="0"/>
              <a:t>.....................      = 28 (ô vuông)</a:t>
            </a:r>
            <a:r>
              <a:rPr lang="en-US" sz="2800" smtClean="0"/>
              <a:t>   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AutoNum type="alphaLcParenR" startAt="2"/>
            </a:pPr>
            <a:r>
              <a:rPr lang="en-US" sz="2000" smtClean="0"/>
              <a:t>Mỗi cột có 4 ô vuông, có 7 cột.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000" smtClean="0"/>
              <a:t>       Số ô vuông trong hình chữ nhật là: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000" smtClean="0"/>
              <a:t>      .............................= 28 (ô vuông)</a:t>
            </a:r>
            <a:r>
              <a:rPr lang="en-US" sz="2800" smtClean="0"/>
              <a:t>         </a:t>
            </a:r>
          </a:p>
          <a:p>
            <a:pPr marL="609600" indent="-609600" algn="l"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800" smtClean="0"/>
          </a:p>
          <a:p>
            <a:pPr marL="609600" indent="-609600"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/>
              <a:t>LUYỆN TẬP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4: Viết phép nhân thích hợp vào chỗ chấm?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1326" name="Group 62"/>
          <p:cNvGraphicFramePr>
            <a:graphicFrameLocks noGrp="1"/>
          </p:cNvGraphicFramePr>
          <p:nvPr/>
        </p:nvGraphicFramePr>
        <p:xfrm>
          <a:off x="457200" y="2590800"/>
          <a:ext cx="3911600" cy="2076450"/>
        </p:xfrm>
        <a:graphic>
          <a:graphicData uri="http://schemas.openxmlformats.org/drawingml/2006/table">
            <a:tbl>
              <a:tblPr/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1219200" y="5334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Nhận xét: </a:t>
            </a:r>
            <a:r>
              <a:rPr lang="en-US" sz="2000"/>
              <a:t>........................=...............................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5715000" y="3641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7 x 4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5867400" y="48609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 x 7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1219200" y="5334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Nhận xét: </a:t>
            </a:r>
            <a:r>
              <a:rPr lang="en-US" sz="2000"/>
              <a:t>...................7 x 4.....=....4 x 7...........................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314" grpId="0" autoUpdateAnimBg="0"/>
      <p:bldP spid="11315" grpId="0" autoUpdateAnimBg="0"/>
      <p:bldP spid="11316" grpId="0" autoUpdateAnimBg="0"/>
      <p:bldP spid="113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543800" cy="4038600"/>
          </a:xfrm>
        </p:spPr>
        <p:txBody>
          <a:bodyPr/>
          <a:lstStyle/>
          <a:p>
            <a:pPr algn="l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sz="2800" smtClean="0"/>
              <a:t>                   </a:t>
            </a:r>
          </a:p>
          <a:p>
            <a:pPr algn="l"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/>
              <a:t>LUYỆN TẬP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71600" y="2438400"/>
            <a:ext cx="6400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5: Viết tiếp số thích hợp vào chỗ chấm?</a:t>
            </a:r>
          </a:p>
          <a:p>
            <a:pPr>
              <a:spcBef>
                <a:spcPct val="50000"/>
              </a:spcBef>
            </a:pPr>
            <a:r>
              <a:rPr lang="en-US" sz="2000"/>
              <a:t>a) 14; 21; 28;...  ;...                    b) 56; 49; 42...  ;...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819400" y="2909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35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909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42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00800" y="2909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781800" y="2895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28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00200" y="37338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Hãy tìm đặc điểm của 2 dãy số ?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5867400" y="3505200"/>
            <a:ext cx="3276600" cy="2667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Thảo luận nhóm</a:t>
            </a:r>
          </a:p>
          <a:p>
            <a:pPr algn="ctr"/>
            <a:r>
              <a:rPr lang="en-US" sz="2000"/>
              <a:t>đôi 1 phút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143000" y="4191000"/>
            <a:ext cx="586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</a:t>
            </a:r>
            <a:r>
              <a:rPr lang="en-US" sz="2400"/>
              <a:t>Mỗi số trong dãy a đều bằng số đứng ngay trước nó cộng thêm 7.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143000" y="525780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</a:t>
            </a:r>
            <a:r>
              <a:rPr lang="en-US" sz="2400"/>
              <a:t>Mỗi số trong dãy  đều bằng số đứng ngay trước nó trừ đi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23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6" grpId="0"/>
      <p:bldP spid="12297" grpId="0"/>
      <p:bldP spid="12298" grpId="0"/>
      <p:bldP spid="12298" grpId="1"/>
      <p:bldP spid="12300" grpId="0" animBg="1"/>
      <p:bldP spid="12300" grpId="1" animBg="1"/>
      <p:bldP spid="12301" grpId="0"/>
      <p:bldP spid="12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200" b="1"/>
              <a:t>LUYỆN TẬP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Củng cố: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819400" y="22098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Đúng ghi Đ sai ghi S vào ô trống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447800" y="3429000"/>
            <a:ext cx="62484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 x 3 = 21                                  4 x 7 = 29             </a:t>
            </a:r>
          </a:p>
          <a:p>
            <a:pPr>
              <a:spcBef>
                <a:spcPct val="50000"/>
              </a:spcBef>
            </a:pPr>
            <a:r>
              <a:rPr lang="en-US" sz="2000"/>
              <a:t>3 x 7 = 22                                  </a:t>
            </a:r>
            <a:r>
              <a:rPr lang="en-US"/>
              <a:t>7 x 4 =  28                      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   7 x 7 + 7 = 7 x 8 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   7 x 6 – 7 =7 x 5 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28194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8194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3246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3246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Đ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334000" y="4343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Đ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3340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Đ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8194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647</Words>
  <Application>Microsoft Office PowerPoint</Application>
  <PresentationFormat>On-screen Show (4:3)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QRQ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ba ngày 11 tháng 10 năm 2011 TOÁN</dc:title>
  <dc:creator>MSV</dc:creator>
  <cp:lastModifiedBy>CSTeam</cp:lastModifiedBy>
  <cp:revision>34</cp:revision>
  <dcterms:created xsi:type="dcterms:W3CDTF">2011-10-10T11:12:41Z</dcterms:created>
  <dcterms:modified xsi:type="dcterms:W3CDTF">2016-06-29T10:28:37Z</dcterms:modified>
</cp:coreProperties>
</file>