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92D1E6-4258-4B8F-A698-76E70914E23C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BE590-4D90-4550-899F-C322AEE1AA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2691E1-9EA2-4886-A2DF-B217A93CF9E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3DD03-CE06-42A9-B9A9-557B6957AE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F9F01F-65B0-4A73-9F8E-907530C53B61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AD190-9324-453C-9580-A24A7DE5F9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85850-9705-4F04-BCBA-2DCF7F8E36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85BDF-49DE-4914-8282-2E71F905F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3E2F72-1F08-43F6-8546-F34A52154C9F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756A3-7186-4A01-ABB5-485517714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11E857-8661-4253-B637-79792F1423DF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D20B6-AAAF-4F9B-9D92-A22840C19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C20FF5-43C8-49B7-9298-28554A15B9F6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C01ED-1F46-48DE-8E1F-1B8CBCC68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BB0DBE-FA9D-4AF6-90C6-193C9D7903F5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7A86D-4CB5-439A-B1A5-1E103A151E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0AFEA5-3204-48EC-993C-9D1AB426FF21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612FD-C5E0-445F-91E5-1FCFD82E50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0FBA7F-7FE2-4ACA-B6A2-002D8A5A4585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FE0CE-C67A-4576-9A8A-506CD881ED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26E9EB-2ED2-46B0-9343-1325FC1F23BE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65BEE-6B25-41A3-AC6D-EA6F2A8603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59475D-ED71-43C0-924D-9D1AC13FEFA5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E1B69-BBC3-4FA0-BA94-8BFB4C532F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36D3B15-1AFF-4C7D-8D00-E69C150EEEE2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A361A26-DB1A-4146-A414-FCD660DA14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73914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5123" name="Freeform 7"/>
          <p:cNvSpPr>
            <a:spLocks/>
          </p:cNvSpPr>
          <p:nvPr/>
        </p:nvSpPr>
        <p:spPr bwMode="auto">
          <a:xfrm flipV="1">
            <a:off x="609600" y="1524000"/>
            <a:ext cx="571500" cy="776288"/>
          </a:xfrm>
          <a:custGeom>
            <a:avLst/>
            <a:gdLst>
              <a:gd name="T0" fmla="*/ 2147483647 w 93"/>
              <a:gd name="T1" fmla="*/ 2147483647 h 73"/>
              <a:gd name="T2" fmla="*/ 2147483647 w 93"/>
              <a:gd name="T3" fmla="*/ 2147483647 h 73"/>
              <a:gd name="T4" fmla="*/ 2147483647 w 93"/>
              <a:gd name="T5" fmla="*/ 2147483647 h 73"/>
              <a:gd name="T6" fmla="*/ 2147483647 w 93"/>
              <a:gd name="T7" fmla="*/ 2147483647 h 73"/>
              <a:gd name="T8" fmla="*/ 2147483647 w 93"/>
              <a:gd name="T9" fmla="*/ 2147483647 h 73"/>
              <a:gd name="T10" fmla="*/ 2147483647 w 93"/>
              <a:gd name="T11" fmla="*/ 2147483647 h 73"/>
              <a:gd name="T12" fmla="*/ 2147483647 w 93"/>
              <a:gd name="T13" fmla="*/ 2147483647 h 73"/>
              <a:gd name="T14" fmla="*/ 2147483647 w 93"/>
              <a:gd name="T15" fmla="*/ 2147483647 h 73"/>
              <a:gd name="T16" fmla="*/ 2147483647 w 93"/>
              <a:gd name="T17" fmla="*/ 2147483647 h 73"/>
              <a:gd name="T18" fmla="*/ 2147483647 w 93"/>
              <a:gd name="T19" fmla="*/ 2147483647 h 73"/>
              <a:gd name="T20" fmla="*/ 2147483647 w 93"/>
              <a:gd name="T21" fmla="*/ 2147483647 h 73"/>
              <a:gd name="T22" fmla="*/ 2147483647 w 93"/>
              <a:gd name="T23" fmla="*/ 2147483647 h 73"/>
              <a:gd name="T24" fmla="*/ 2147483647 w 93"/>
              <a:gd name="T25" fmla="*/ 2147483647 h 73"/>
              <a:gd name="T26" fmla="*/ 2147483647 w 93"/>
              <a:gd name="T27" fmla="*/ 2147483647 h 73"/>
              <a:gd name="T28" fmla="*/ 2147483647 w 93"/>
              <a:gd name="T29" fmla="*/ 2147483647 h 73"/>
              <a:gd name="T30" fmla="*/ 2147483647 w 93"/>
              <a:gd name="T31" fmla="*/ 2147483647 h 73"/>
              <a:gd name="T32" fmla="*/ 2147483647 w 93"/>
              <a:gd name="T33" fmla="*/ 2147483647 h 73"/>
              <a:gd name="T34" fmla="*/ 2147483647 w 93"/>
              <a:gd name="T35" fmla="*/ 2147483647 h 73"/>
              <a:gd name="T36" fmla="*/ 2147483647 w 93"/>
              <a:gd name="T37" fmla="*/ 2147483647 h 73"/>
              <a:gd name="T38" fmla="*/ 2147483647 w 93"/>
              <a:gd name="T39" fmla="*/ 2147483647 h 73"/>
              <a:gd name="T40" fmla="*/ 2147483647 w 93"/>
              <a:gd name="T41" fmla="*/ 2147483647 h 73"/>
              <a:gd name="T42" fmla="*/ 2147483647 w 93"/>
              <a:gd name="T43" fmla="*/ 2147483647 h 73"/>
              <a:gd name="T44" fmla="*/ 2147483647 w 93"/>
              <a:gd name="T45" fmla="*/ 2147483647 h 73"/>
              <a:gd name="T46" fmla="*/ 2147483647 w 93"/>
              <a:gd name="T47" fmla="*/ 2147483647 h 73"/>
              <a:gd name="T48" fmla="*/ 2147483647 w 93"/>
              <a:gd name="T49" fmla="*/ 2147483647 h 73"/>
              <a:gd name="T50" fmla="*/ 2147483647 w 93"/>
              <a:gd name="T51" fmla="*/ 2147483647 h 73"/>
              <a:gd name="T52" fmla="*/ 2147483647 w 93"/>
              <a:gd name="T53" fmla="*/ 2147483647 h 73"/>
              <a:gd name="T54" fmla="*/ 2147483647 w 93"/>
              <a:gd name="T55" fmla="*/ 2147483647 h 73"/>
              <a:gd name="T56" fmla="*/ 2147483647 w 93"/>
              <a:gd name="T57" fmla="*/ 2147483647 h 73"/>
              <a:gd name="T58" fmla="*/ 2147483647 w 93"/>
              <a:gd name="T59" fmla="*/ 2147483647 h 73"/>
              <a:gd name="T60" fmla="*/ 2147483647 w 93"/>
              <a:gd name="T61" fmla="*/ 2147483647 h 73"/>
              <a:gd name="T62" fmla="*/ 2147483647 w 93"/>
              <a:gd name="T63" fmla="*/ 2147483647 h 73"/>
              <a:gd name="T64" fmla="*/ 2147483647 w 93"/>
              <a:gd name="T65" fmla="*/ 2147483647 h 73"/>
              <a:gd name="T66" fmla="*/ 2147483647 w 93"/>
              <a:gd name="T67" fmla="*/ 2147483647 h 73"/>
              <a:gd name="T68" fmla="*/ 2147483647 w 93"/>
              <a:gd name="T69" fmla="*/ 2147483647 h 73"/>
              <a:gd name="T70" fmla="*/ 2147483647 w 93"/>
              <a:gd name="T71" fmla="*/ 2147483647 h 73"/>
              <a:gd name="T72" fmla="*/ 2147483647 w 93"/>
              <a:gd name="T73" fmla="*/ 2147483647 h 73"/>
              <a:gd name="T74" fmla="*/ 2147483647 w 93"/>
              <a:gd name="T75" fmla="*/ 2147483647 h 73"/>
              <a:gd name="T76" fmla="*/ 2147483647 w 93"/>
              <a:gd name="T77" fmla="*/ 2147483647 h 73"/>
              <a:gd name="T78" fmla="*/ 2147483647 w 93"/>
              <a:gd name="T79" fmla="*/ 2147483647 h 73"/>
              <a:gd name="T80" fmla="*/ 2147483647 w 93"/>
              <a:gd name="T81" fmla="*/ 2147483647 h 73"/>
              <a:gd name="T82" fmla="*/ 2147483647 w 93"/>
              <a:gd name="T83" fmla="*/ 2147483647 h 73"/>
              <a:gd name="T84" fmla="*/ 2147483647 w 93"/>
              <a:gd name="T85" fmla="*/ 2147483647 h 73"/>
              <a:gd name="T86" fmla="*/ 2147483647 w 93"/>
              <a:gd name="T87" fmla="*/ 2147483647 h 73"/>
              <a:gd name="T88" fmla="*/ 2147483647 w 93"/>
              <a:gd name="T89" fmla="*/ 2147483647 h 73"/>
              <a:gd name="T90" fmla="*/ 2147483647 w 93"/>
              <a:gd name="T91" fmla="*/ 2147483647 h 73"/>
              <a:gd name="T92" fmla="*/ 2147483647 w 93"/>
              <a:gd name="T93" fmla="*/ 2147483647 h 73"/>
              <a:gd name="T94" fmla="*/ 2147483647 w 93"/>
              <a:gd name="T95" fmla="*/ 2147483647 h 73"/>
              <a:gd name="T96" fmla="*/ 2147483647 w 93"/>
              <a:gd name="T97" fmla="*/ 2147483647 h 73"/>
              <a:gd name="T98" fmla="*/ 2147483647 w 93"/>
              <a:gd name="T99" fmla="*/ 2147483647 h 73"/>
              <a:gd name="T100" fmla="*/ 2147483647 w 93"/>
              <a:gd name="T101" fmla="*/ 2147483647 h 73"/>
              <a:gd name="T102" fmla="*/ 2147483647 w 93"/>
              <a:gd name="T103" fmla="*/ 2147483647 h 73"/>
              <a:gd name="T104" fmla="*/ 2147483647 w 93"/>
              <a:gd name="T105" fmla="*/ 2147483647 h 73"/>
              <a:gd name="T106" fmla="*/ 2147483647 w 93"/>
              <a:gd name="T107" fmla="*/ 2147483647 h 73"/>
              <a:gd name="T108" fmla="*/ 2147483647 w 93"/>
              <a:gd name="T109" fmla="*/ 2147483647 h 73"/>
              <a:gd name="T110" fmla="*/ 2147483647 w 93"/>
              <a:gd name="T111" fmla="*/ 2147483647 h 73"/>
              <a:gd name="T112" fmla="*/ 2147483647 w 93"/>
              <a:gd name="T113" fmla="*/ 2147483647 h 73"/>
              <a:gd name="T114" fmla="*/ 2147483647 w 93"/>
              <a:gd name="T115" fmla="*/ 2147483647 h 73"/>
              <a:gd name="T116" fmla="*/ 2147483647 w 93"/>
              <a:gd name="T117" fmla="*/ 2147483647 h 73"/>
              <a:gd name="T118" fmla="*/ 2147483647 w 93"/>
              <a:gd name="T119" fmla="*/ 2147483647 h 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73"/>
              <a:gd name="T182" fmla="*/ 93 w 93"/>
              <a:gd name="T183" fmla="*/ 73 h 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73">
                <a:moveTo>
                  <a:pt x="46" y="0"/>
                </a:moveTo>
                <a:lnTo>
                  <a:pt x="48" y="22"/>
                </a:lnTo>
                <a:lnTo>
                  <a:pt x="51" y="0"/>
                </a:lnTo>
                <a:lnTo>
                  <a:pt x="50" y="23"/>
                </a:lnTo>
                <a:lnTo>
                  <a:pt x="56" y="1"/>
                </a:lnTo>
                <a:lnTo>
                  <a:pt x="52" y="23"/>
                </a:lnTo>
                <a:lnTo>
                  <a:pt x="61" y="2"/>
                </a:lnTo>
                <a:lnTo>
                  <a:pt x="53" y="24"/>
                </a:lnTo>
                <a:lnTo>
                  <a:pt x="65" y="3"/>
                </a:lnTo>
                <a:lnTo>
                  <a:pt x="55" y="24"/>
                </a:lnTo>
                <a:lnTo>
                  <a:pt x="69" y="5"/>
                </a:lnTo>
                <a:lnTo>
                  <a:pt x="57" y="25"/>
                </a:lnTo>
                <a:lnTo>
                  <a:pt x="74" y="7"/>
                </a:lnTo>
                <a:lnTo>
                  <a:pt x="58" y="26"/>
                </a:lnTo>
                <a:lnTo>
                  <a:pt x="77" y="9"/>
                </a:lnTo>
                <a:lnTo>
                  <a:pt x="60" y="27"/>
                </a:lnTo>
                <a:lnTo>
                  <a:pt x="81" y="12"/>
                </a:lnTo>
                <a:lnTo>
                  <a:pt x="61" y="28"/>
                </a:lnTo>
                <a:lnTo>
                  <a:pt x="84" y="15"/>
                </a:lnTo>
                <a:lnTo>
                  <a:pt x="62" y="29"/>
                </a:lnTo>
                <a:lnTo>
                  <a:pt x="86" y="18"/>
                </a:lnTo>
                <a:lnTo>
                  <a:pt x="63" y="31"/>
                </a:lnTo>
                <a:lnTo>
                  <a:pt x="89" y="22"/>
                </a:lnTo>
                <a:lnTo>
                  <a:pt x="63" y="32"/>
                </a:lnTo>
                <a:lnTo>
                  <a:pt x="90" y="25"/>
                </a:lnTo>
                <a:lnTo>
                  <a:pt x="64" y="33"/>
                </a:lnTo>
                <a:lnTo>
                  <a:pt x="92" y="29"/>
                </a:lnTo>
                <a:lnTo>
                  <a:pt x="64" y="35"/>
                </a:lnTo>
                <a:lnTo>
                  <a:pt x="92" y="33"/>
                </a:lnTo>
                <a:lnTo>
                  <a:pt x="64" y="36"/>
                </a:lnTo>
                <a:lnTo>
                  <a:pt x="93" y="37"/>
                </a:lnTo>
                <a:lnTo>
                  <a:pt x="64" y="38"/>
                </a:lnTo>
                <a:lnTo>
                  <a:pt x="92" y="40"/>
                </a:lnTo>
                <a:lnTo>
                  <a:pt x="64" y="39"/>
                </a:lnTo>
                <a:lnTo>
                  <a:pt x="92" y="44"/>
                </a:lnTo>
                <a:lnTo>
                  <a:pt x="64" y="41"/>
                </a:lnTo>
                <a:lnTo>
                  <a:pt x="90" y="48"/>
                </a:lnTo>
                <a:lnTo>
                  <a:pt x="63" y="42"/>
                </a:lnTo>
                <a:lnTo>
                  <a:pt x="89" y="52"/>
                </a:lnTo>
                <a:lnTo>
                  <a:pt x="62" y="44"/>
                </a:lnTo>
                <a:lnTo>
                  <a:pt x="86" y="55"/>
                </a:lnTo>
                <a:lnTo>
                  <a:pt x="61" y="45"/>
                </a:lnTo>
                <a:lnTo>
                  <a:pt x="84" y="58"/>
                </a:lnTo>
                <a:lnTo>
                  <a:pt x="60" y="46"/>
                </a:lnTo>
                <a:lnTo>
                  <a:pt x="81" y="61"/>
                </a:lnTo>
                <a:lnTo>
                  <a:pt x="59" y="47"/>
                </a:lnTo>
                <a:lnTo>
                  <a:pt x="77" y="64"/>
                </a:lnTo>
                <a:lnTo>
                  <a:pt x="57" y="48"/>
                </a:lnTo>
                <a:lnTo>
                  <a:pt x="74" y="66"/>
                </a:lnTo>
                <a:lnTo>
                  <a:pt x="56" y="49"/>
                </a:lnTo>
                <a:lnTo>
                  <a:pt x="69" y="68"/>
                </a:lnTo>
                <a:lnTo>
                  <a:pt x="54" y="50"/>
                </a:lnTo>
                <a:lnTo>
                  <a:pt x="65" y="70"/>
                </a:lnTo>
                <a:lnTo>
                  <a:pt x="52" y="50"/>
                </a:lnTo>
                <a:lnTo>
                  <a:pt x="61" y="71"/>
                </a:lnTo>
                <a:lnTo>
                  <a:pt x="50" y="51"/>
                </a:lnTo>
                <a:lnTo>
                  <a:pt x="56" y="72"/>
                </a:lnTo>
                <a:lnTo>
                  <a:pt x="49" y="51"/>
                </a:lnTo>
                <a:lnTo>
                  <a:pt x="51" y="73"/>
                </a:lnTo>
                <a:lnTo>
                  <a:pt x="47" y="51"/>
                </a:lnTo>
                <a:lnTo>
                  <a:pt x="46" y="73"/>
                </a:lnTo>
                <a:lnTo>
                  <a:pt x="45" y="51"/>
                </a:lnTo>
                <a:lnTo>
                  <a:pt x="42" y="73"/>
                </a:lnTo>
                <a:lnTo>
                  <a:pt x="43" y="51"/>
                </a:lnTo>
                <a:lnTo>
                  <a:pt x="37" y="72"/>
                </a:lnTo>
                <a:lnTo>
                  <a:pt x="41" y="50"/>
                </a:lnTo>
                <a:lnTo>
                  <a:pt x="32" y="71"/>
                </a:lnTo>
                <a:lnTo>
                  <a:pt x="39" y="50"/>
                </a:lnTo>
                <a:lnTo>
                  <a:pt x="28" y="70"/>
                </a:lnTo>
                <a:lnTo>
                  <a:pt x="38" y="49"/>
                </a:lnTo>
                <a:lnTo>
                  <a:pt x="23" y="68"/>
                </a:lnTo>
                <a:lnTo>
                  <a:pt x="36" y="48"/>
                </a:lnTo>
                <a:lnTo>
                  <a:pt x="19" y="66"/>
                </a:lnTo>
                <a:lnTo>
                  <a:pt x="35" y="47"/>
                </a:lnTo>
                <a:lnTo>
                  <a:pt x="16" y="64"/>
                </a:lnTo>
                <a:lnTo>
                  <a:pt x="33" y="46"/>
                </a:lnTo>
                <a:lnTo>
                  <a:pt x="12" y="61"/>
                </a:lnTo>
                <a:lnTo>
                  <a:pt x="32" y="45"/>
                </a:lnTo>
                <a:lnTo>
                  <a:pt x="9" y="58"/>
                </a:lnTo>
                <a:lnTo>
                  <a:pt x="31" y="44"/>
                </a:lnTo>
                <a:lnTo>
                  <a:pt x="6" y="55"/>
                </a:lnTo>
                <a:lnTo>
                  <a:pt x="30" y="43"/>
                </a:lnTo>
                <a:lnTo>
                  <a:pt x="4" y="52"/>
                </a:lnTo>
                <a:lnTo>
                  <a:pt x="29" y="41"/>
                </a:lnTo>
                <a:lnTo>
                  <a:pt x="2" y="48"/>
                </a:lnTo>
                <a:lnTo>
                  <a:pt x="29" y="40"/>
                </a:lnTo>
                <a:lnTo>
                  <a:pt x="1" y="44"/>
                </a:lnTo>
                <a:lnTo>
                  <a:pt x="29" y="38"/>
                </a:lnTo>
                <a:lnTo>
                  <a:pt x="0" y="40"/>
                </a:lnTo>
                <a:lnTo>
                  <a:pt x="28" y="37"/>
                </a:lnTo>
                <a:lnTo>
                  <a:pt x="0" y="37"/>
                </a:lnTo>
                <a:lnTo>
                  <a:pt x="29" y="35"/>
                </a:lnTo>
                <a:lnTo>
                  <a:pt x="0" y="33"/>
                </a:lnTo>
                <a:lnTo>
                  <a:pt x="29" y="34"/>
                </a:lnTo>
                <a:lnTo>
                  <a:pt x="1" y="29"/>
                </a:lnTo>
                <a:lnTo>
                  <a:pt x="29" y="32"/>
                </a:lnTo>
                <a:lnTo>
                  <a:pt x="2" y="25"/>
                </a:lnTo>
                <a:lnTo>
                  <a:pt x="30" y="31"/>
                </a:lnTo>
                <a:lnTo>
                  <a:pt x="4" y="22"/>
                </a:lnTo>
                <a:lnTo>
                  <a:pt x="31" y="30"/>
                </a:lnTo>
                <a:lnTo>
                  <a:pt x="6" y="18"/>
                </a:lnTo>
                <a:lnTo>
                  <a:pt x="32" y="28"/>
                </a:lnTo>
                <a:lnTo>
                  <a:pt x="9" y="15"/>
                </a:lnTo>
                <a:lnTo>
                  <a:pt x="33" y="27"/>
                </a:lnTo>
                <a:lnTo>
                  <a:pt x="12" y="12"/>
                </a:lnTo>
                <a:lnTo>
                  <a:pt x="34" y="26"/>
                </a:lnTo>
                <a:lnTo>
                  <a:pt x="16" y="9"/>
                </a:lnTo>
                <a:lnTo>
                  <a:pt x="36" y="25"/>
                </a:lnTo>
                <a:lnTo>
                  <a:pt x="19" y="7"/>
                </a:lnTo>
                <a:lnTo>
                  <a:pt x="37" y="24"/>
                </a:lnTo>
                <a:lnTo>
                  <a:pt x="23" y="5"/>
                </a:lnTo>
                <a:lnTo>
                  <a:pt x="39" y="24"/>
                </a:lnTo>
                <a:lnTo>
                  <a:pt x="28" y="3"/>
                </a:lnTo>
                <a:lnTo>
                  <a:pt x="41" y="23"/>
                </a:lnTo>
                <a:lnTo>
                  <a:pt x="32" y="2"/>
                </a:lnTo>
                <a:lnTo>
                  <a:pt x="42" y="23"/>
                </a:lnTo>
                <a:lnTo>
                  <a:pt x="37" y="1"/>
                </a:lnTo>
                <a:lnTo>
                  <a:pt x="44" y="23"/>
                </a:lnTo>
                <a:lnTo>
                  <a:pt x="42" y="0"/>
                </a:lnTo>
                <a:lnTo>
                  <a:pt x="46" y="22"/>
                </a:lnTo>
                <a:lnTo>
                  <a:pt x="46" y="0"/>
                </a:lnTo>
                <a:close/>
              </a:path>
            </a:pathLst>
          </a:custGeom>
          <a:solidFill>
            <a:srgbClr val="0089E1"/>
          </a:solidFill>
          <a:ln w="9525">
            <a:noFill/>
            <a:round/>
            <a:headEnd/>
            <a:tailEnd/>
          </a:ln>
        </p:spPr>
        <p:txBody>
          <a:bodyPr rot="10800000" lIns="64008" tIns="32004" rIns="64008" bIns="32004"/>
          <a:lstStyle/>
          <a:p>
            <a:endParaRPr lang="en-US"/>
          </a:p>
        </p:txBody>
      </p:sp>
      <p:sp>
        <p:nvSpPr>
          <p:cNvPr id="5124" name="Freeform 7"/>
          <p:cNvSpPr>
            <a:spLocks/>
          </p:cNvSpPr>
          <p:nvPr/>
        </p:nvSpPr>
        <p:spPr bwMode="auto">
          <a:xfrm flipV="1">
            <a:off x="6477000" y="4495800"/>
            <a:ext cx="571500" cy="776288"/>
          </a:xfrm>
          <a:custGeom>
            <a:avLst/>
            <a:gdLst>
              <a:gd name="T0" fmla="*/ 2147483647 w 93"/>
              <a:gd name="T1" fmla="*/ 2147483647 h 73"/>
              <a:gd name="T2" fmla="*/ 2147483647 w 93"/>
              <a:gd name="T3" fmla="*/ 2147483647 h 73"/>
              <a:gd name="T4" fmla="*/ 2147483647 w 93"/>
              <a:gd name="T5" fmla="*/ 2147483647 h 73"/>
              <a:gd name="T6" fmla="*/ 2147483647 w 93"/>
              <a:gd name="T7" fmla="*/ 2147483647 h 73"/>
              <a:gd name="T8" fmla="*/ 2147483647 w 93"/>
              <a:gd name="T9" fmla="*/ 2147483647 h 73"/>
              <a:gd name="T10" fmla="*/ 2147483647 w 93"/>
              <a:gd name="T11" fmla="*/ 2147483647 h 73"/>
              <a:gd name="T12" fmla="*/ 2147483647 w 93"/>
              <a:gd name="T13" fmla="*/ 2147483647 h 73"/>
              <a:gd name="T14" fmla="*/ 2147483647 w 93"/>
              <a:gd name="T15" fmla="*/ 2147483647 h 73"/>
              <a:gd name="T16" fmla="*/ 2147483647 w 93"/>
              <a:gd name="T17" fmla="*/ 2147483647 h 73"/>
              <a:gd name="T18" fmla="*/ 2147483647 w 93"/>
              <a:gd name="T19" fmla="*/ 2147483647 h 73"/>
              <a:gd name="T20" fmla="*/ 2147483647 w 93"/>
              <a:gd name="T21" fmla="*/ 2147483647 h 73"/>
              <a:gd name="T22" fmla="*/ 2147483647 w 93"/>
              <a:gd name="T23" fmla="*/ 2147483647 h 73"/>
              <a:gd name="T24" fmla="*/ 2147483647 w 93"/>
              <a:gd name="T25" fmla="*/ 2147483647 h 73"/>
              <a:gd name="T26" fmla="*/ 2147483647 w 93"/>
              <a:gd name="T27" fmla="*/ 2147483647 h 73"/>
              <a:gd name="T28" fmla="*/ 2147483647 w 93"/>
              <a:gd name="T29" fmla="*/ 2147483647 h 73"/>
              <a:gd name="T30" fmla="*/ 2147483647 w 93"/>
              <a:gd name="T31" fmla="*/ 2147483647 h 73"/>
              <a:gd name="T32" fmla="*/ 2147483647 w 93"/>
              <a:gd name="T33" fmla="*/ 2147483647 h 73"/>
              <a:gd name="T34" fmla="*/ 2147483647 w 93"/>
              <a:gd name="T35" fmla="*/ 2147483647 h 73"/>
              <a:gd name="T36" fmla="*/ 2147483647 w 93"/>
              <a:gd name="T37" fmla="*/ 2147483647 h 73"/>
              <a:gd name="T38" fmla="*/ 2147483647 w 93"/>
              <a:gd name="T39" fmla="*/ 2147483647 h 73"/>
              <a:gd name="T40" fmla="*/ 2147483647 w 93"/>
              <a:gd name="T41" fmla="*/ 2147483647 h 73"/>
              <a:gd name="T42" fmla="*/ 2147483647 w 93"/>
              <a:gd name="T43" fmla="*/ 2147483647 h 73"/>
              <a:gd name="T44" fmla="*/ 2147483647 w 93"/>
              <a:gd name="T45" fmla="*/ 2147483647 h 73"/>
              <a:gd name="T46" fmla="*/ 2147483647 w 93"/>
              <a:gd name="T47" fmla="*/ 2147483647 h 73"/>
              <a:gd name="T48" fmla="*/ 2147483647 w 93"/>
              <a:gd name="T49" fmla="*/ 2147483647 h 73"/>
              <a:gd name="T50" fmla="*/ 2147483647 w 93"/>
              <a:gd name="T51" fmla="*/ 2147483647 h 73"/>
              <a:gd name="T52" fmla="*/ 2147483647 w 93"/>
              <a:gd name="T53" fmla="*/ 2147483647 h 73"/>
              <a:gd name="T54" fmla="*/ 2147483647 w 93"/>
              <a:gd name="T55" fmla="*/ 2147483647 h 73"/>
              <a:gd name="T56" fmla="*/ 2147483647 w 93"/>
              <a:gd name="T57" fmla="*/ 2147483647 h 73"/>
              <a:gd name="T58" fmla="*/ 2147483647 w 93"/>
              <a:gd name="T59" fmla="*/ 2147483647 h 73"/>
              <a:gd name="T60" fmla="*/ 2147483647 w 93"/>
              <a:gd name="T61" fmla="*/ 2147483647 h 73"/>
              <a:gd name="T62" fmla="*/ 2147483647 w 93"/>
              <a:gd name="T63" fmla="*/ 2147483647 h 73"/>
              <a:gd name="T64" fmla="*/ 2147483647 w 93"/>
              <a:gd name="T65" fmla="*/ 2147483647 h 73"/>
              <a:gd name="T66" fmla="*/ 2147483647 w 93"/>
              <a:gd name="T67" fmla="*/ 2147483647 h 73"/>
              <a:gd name="T68" fmla="*/ 2147483647 w 93"/>
              <a:gd name="T69" fmla="*/ 2147483647 h 73"/>
              <a:gd name="T70" fmla="*/ 2147483647 w 93"/>
              <a:gd name="T71" fmla="*/ 2147483647 h 73"/>
              <a:gd name="T72" fmla="*/ 2147483647 w 93"/>
              <a:gd name="T73" fmla="*/ 2147483647 h 73"/>
              <a:gd name="T74" fmla="*/ 2147483647 w 93"/>
              <a:gd name="T75" fmla="*/ 2147483647 h 73"/>
              <a:gd name="T76" fmla="*/ 2147483647 w 93"/>
              <a:gd name="T77" fmla="*/ 2147483647 h 73"/>
              <a:gd name="T78" fmla="*/ 2147483647 w 93"/>
              <a:gd name="T79" fmla="*/ 2147483647 h 73"/>
              <a:gd name="T80" fmla="*/ 2147483647 w 93"/>
              <a:gd name="T81" fmla="*/ 2147483647 h 73"/>
              <a:gd name="T82" fmla="*/ 2147483647 w 93"/>
              <a:gd name="T83" fmla="*/ 2147483647 h 73"/>
              <a:gd name="T84" fmla="*/ 2147483647 w 93"/>
              <a:gd name="T85" fmla="*/ 2147483647 h 73"/>
              <a:gd name="T86" fmla="*/ 2147483647 w 93"/>
              <a:gd name="T87" fmla="*/ 2147483647 h 73"/>
              <a:gd name="T88" fmla="*/ 2147483647 w 93"/>
              <a:gd name="T89" fmla="*/ 2147483647 h 73"/>
              <a:gd name="T90" fmla="*/ 2147483647 w 93"/>
              <a:gd name="T91" fmla="*/ 2147483647 h 73"/>
              <a:gd name="T92" fmla="*/ 2147483647 w 93"/>
              <a:gd name="T93" fmla="*/ 2147483647 h 73"/>
              <a:gd name="T94" fmla="*/ 2147483647 w 93"/>
              <a:gd name="T95" fmla="*/ 2147483647 h 73"/>
              <a:gd name="T96" fmla="*/ 2147483647 w 93"/>
              <a:gd name="T97" fmla="*/ 2147483647 h 73"/>
              <a:gd name="T98" fmla="*/ 2147483647 w 93"/>
              <a:gd name="T99" fmla="*/ 2147483647 h 73"/>
              <a:gd name="T100" fmla="*/ 2147483647 w 93"/>
              <a:gd name="T101" fmla="*/ 2147483647 h 73"/>
              <a:gd name="T102" fmla="*/ 2147483647 w 93"/>
              <a:gd name="T103" fmla="*/ 2147483647 h 73"/>
              <a:gd name="T104" fmla="*/ 2147483647 w 93"/>
              <a:gd name="T105" fmla="*/ 2147483647 h 73"/>
              <a:gd name="T106" fmla="*/ 2147483647 w 93"/>
              <a:gd name="T107" fmla="*/ 2147483647 h 73"/>
              <a:gd name="T108" fmla="*/ 2147483647 w 93"/>
              <a:gd name="T109" fmla="*/ 2147483647 h 73"/>
              <a:gd name="T110" fmla="*/ 2147483647 w 93"/>
              <a:gd name="T111" fmla="*/ 2147483647 h 73"/>
              <a:gd name="T112" fmla="*/ 2147483647 w 93"/>
              <a:gd name="T113" fmla="*/ 2147483647 h 73"/>
              <a:gd name="T114" fmla="*/ 2147483647 w 93"/>
              <a:gd name="T115" fmla="*/ 2147483647 h 73"/>
              <a:gd name="T116" fmla="*/ 2147483647 w 93"/>
              <a:gd name="T117" fmla="*/ 2147483647 h 73"/>
              <a:gd name="T118" fmla="*/ 2147483647 w 93"/>
              <a:gd name="T119" fmla="*/ 2147483647 h 7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3"/>
              <a:gd name="T181" fmla="*/ 0 h 73"/>
              <a:gd name="T182" fmla="*/ 93 w 93"/>
              <a:gd name="T183" fmla="*/ 73 h 7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3" h="73">
                <a:moveTo>
                  <a:pt x="46" y="0"/>
                </a:moveTo>
                <a:lnTo>
                  <a:pt x="48" y="22"/>
                </a:lnTo>
                <a:lnTo>
                  <a:pt x="51" y="0"/>
                </a:lnTo>
                <a:lnTo>
                  <a:pt x="50" y="23"/>
                </a:lnTo>
                <a:lnTo>
                  <a:pt x="56" y="1"/>
                </a:lnTo>
                <a:lnTo>
                  <a:pt x="52" y="23"/>
                </a:lnTo>
                <a:lnTo>
                  <a:pt x="61" y="2"/>
                </a:lnTo>
                <a:lnTo>
                  <a:pt x="53" y="24"/>
                </a:lnTo>
                <a:lnTo>
                  <a:pt x="65" y="3"/>
                </a:lnTo>
                <a:lnTo>
                  <a:pt x="55" y="24"/>
                </a:lnTo>
                <a:lnTo>
                  <a:pt x="69" y="5"/>
                </a:lnTo>
                <a:lnTo>
                  <a:pt x="57" y="25"/>
                </a:lnTo>
                <a:lnTo>
                  <a:pt x="74" y="7"/>
                </a:lnTo>
                <a:lnTo>
                  <a:pt x="58" y="26"/>
                </a:lnTo>
                <a:lnTo>
                  <a:pt x="77" y="9"/>
                </a:lnTo>
                <a:lnTo>
                  <a:pt x="60" y="27"/>
                </a:lnTo>
                <a:lnTo>
                  <a:pt x="81" y="12"/>
                </a:lnTo>
                <a:lnTo>
                  <a:pt x="61" y="28"/>
                </a:lnTo>
                <a:lnTo>
                  <a:pt x="84" y="15"/>
                </a:lnTo>
                <a:lnTo>
                  <a:pt x="62" y="29"/>
                </a:lnTo>
                <a:lnTo>
                  <a:pt x="86" y="18"/>
                </a:lnTo>
                <a:lnTo>
                  <a:pt x="63" y="31"/>
                </a:lnTo>
                <a:lnTo>
                  <a:pt x="89" y="22"/>
                </a:lnTo>
                <a:lnTo>
                  <a:pt x="63" y="32"/>
                </a:lnTo>
                <a:lnTo>
                  <a:pt x="90" y="25"/>
                </a:lnTo>
                <a:lnTo>
                  <a:pt x="64" y="33"/>
                </a:lnTo>
                <a:lnTo>
                  <a:pt x="92" y="29"/>
                </a:lnTo>
                <a:lnTo>
                  <a:pt x="64" y="35"/>
                </a:lnTo>
                <a:lnTo>
                  <a:pt x="92" y="33"/>
                </a:lnTo>
                <a:lnTo>
                  <a:pt x="64" y="36"/>
                </a:lnTo>
                <a:lnTo>
                  <a:pt x="93" y="37"/>
                </a:lnTo>
                <a:lnTo>
                  <a:pt x="64" y="38"/>
                </a:lnTo>
                <a:lnTo>
                  <a:pt x="92" y="40"/>
                </a:lnTo>
                <a:lnTo>
                  <a:pt x="64" y="39"/>
                </a:lnTo>
                <a:lnTo>
                  <a:pt x="92" y="44"/>
                </a:lnTo>
                <a:lnTo>
                  <a:pt x="64" y="41"/>
                </a:lnTo>
                <a:lnTo>
                  <a:pt x="90" y="48"/>
                </a:lnTo>
                <a:lnTo>
                  <a:pt x="63" y="42"/>
                </a:lnTo>
                <a:lnTo>
                  <a:pt x="89" y="52"/>
                </a:lnTo>
                <a:lnTo>
                  <a:pt x="62" y="44"/>
                </a:lnTo>
                <a:lnTo>
                  <a:pt x="86" y="55"/>
                </a:lnTo>
                <a:lnTo>
                  <a:pt x="61" y="45"/>
                </a:lnTo>
                <a:lnTo>
                  <a:pt x="84" y="58"/>
                </a:lnTo>
                <a:lnTo>
                  <a:pt x="60" y="46"/>
                </a:lnTo>
                <a:lnTo>
                  <a:pt x="81" y="61"/>
                </a:lnTo>
                <a:lnTo>
                  <a:pt x="59" y="47"/>
                </a:lnTo>
                <a:lnTo>
                  <a:pt x="77" y="64"/>
                </a:lnTo>
                <a:lnTo>
                  <a:pt x="57" y="48"/>
                </a:lnTo>
                <a:lnTo>
                  <a:pt x="74" y="66"/>
                </a:lnTo>
                <a:lnTo>
                  <a:pt x="56" y="49"/>
                </a:lnTo>
                <a:lnTo>
                  <a:pt x="69" y="68"/>
                </a:lnTo>
                <a:lnTo>
                  <a:pt x="54" y="50"/>
                </a:lnTo>
                <a:lnTo>
                  <a:pt x="65" y="70"/>
                </a:lnTo>
                <a:lnTo>
                  <a:pt x="52" y="50"/>
                </a:lnTo>
                <a:lnTo>
                  <a:pt x="61" y="71"/>
                </a:lnTo>
                <a:lnTo>
                  <a:pt x="50" y="51"/>
                </a:lnTo>
                <a:lnTo>
                  <a:pt x="56" y="72"/>
                </a:lnTo>
                <a:lnTo>
                  <a:pt x="49" y="51"/>
                </a:lnTo>
                <a:lnTo>
                  <a:pt x="51" y="73"/>
                </a:lnTo>
                <a:lnTo>
                  <a:pt x="47" y="51"/>
                </a:lnTo>
                <a:lnTo>
                  <a:pt x="46" y="73"/>
                </a:lnTo>
                <a:lnTo>
                  <a:pt x="45" y="51"/>
                </a:lnTo>
                <a:lnTo>
                  <a:pt x="42" y="73"/>
                </a:lnTo>
                <a:lnTo>
                  <a:pt x="43" y="51"/>
                </a:lnTo>
                <a:lnTo>
                  <a:pt x="37" y="72"/>
                </a:lnTo>
                <a:lnTo>
                  <a:pt x="41" y="50"/>
                </a:lnTo>
                <a:lnTo>
                  <a:pt x="32" y="71"/>
                </a:lnTo>
                <a:lnTo>
                  <a:pt x="39" y="50"/>
                </a:lnTo>
                <a:lnTo>
                  <a:pt x="28" y="70"/>
                </a:lnTo>
                <a:lnTo>
                  <a:pt x="38" y="49"/>
                </a:lnTo>
                <a:lnTo>
                  <a:pt x="23" y="68"/>
                </a:lnTo>
                <a:lnTo>
                  <a:pt x="36" y="48"/>
                </a:lnTo>
                <a:lnTo>
                  <a:pt x="19" y="66"/>
                </a:lnTo>
                <a:lnTo>
                  <a:pt x="35" y="47"/>
                </a:lnTo>
                <a:lnTo>
                  <a:pt x="16" y="64"/>
                </a:lnTo>
                <a:lnTo>
                  <a:pt x="33" y="46"/>
                </a:lnTo>
                <a:lnTo>
                  <a:pt x="12" y="61"/>
                </a:lnTo>
                <a:lnTo>
                  <a:pt x="32" y="45"/>
                </a:lnTo>
                <a:lnTo>
                  <a:pt x="9" y="58"/>
                </a:lnTo>
                <a:lnTo>
                  <a:pt x="31" y="44"/>
                </a:lnTo>
                <a:lnTo>
                  <a:pt x="6" y="55"/>
                </a:lnTo>
                <a:lnTo>
                  <a:pt x="30" y="43"/>
                </a:lnTo>
                <a:lnTo>
                  <a:pt x="4" y="52"/>
                </a:lnTo>
                <a:lnTo>
                  <a:pt x="29" y="41"/>
                </a:lnTo>
                <a:lnTo>
                  <a:pt x="2" y="48"/>
                </a:lnTo>
                <a:lnTo>
                  <a:pt x="29" y="40"/>
                </a:lnTo>
                <a:lnTo>
                  <a:pt x="1" y="44"/>
                </a:lnTo>
                <a:lnTo>
                  <a:pt x="29" y="38"/>
                </a:lnTo>
                <a:lnTo>
                  <a:pt x="0" y="40"/>
                </a:lnTo>
                <a:lnTo>
                  <a:pt x="28" y="37"/>
                </a:lnTo>
                <a:lnTo>
                  <a:pt x="0" y="37"/>
                </a:lnTo>
                <a:lnTo>
                  <a:pt x="29" y="35"/>
                </a:lnTo>
                <a:lnTo>
                  <a:pt x="0" y="33"/>
                </a:lnTo>
                <a:lnTo>
                  <a:pt x="29" y="34"/>
                </a:lnTo>
                <a:lnTo>
                  <a:pt x="1" y="29"/>
                </a:lnTo>
                <a:lnTo>
                  <a:pt x="29" y="32"/>
                </a:lnTo>
                <a:lnTo>
                  <a:pt x="2" y="25"/>
                </a:lnTo>
                <a:lnTo>
                  <a:pt x="30" y="31"/>
                </a:lnTo>
                <a:lnTo>
                  <a:pt x="4" y="22"/>
                </a:lnTo>
                <a:lnTo>
                  <a:pt x="31" y="30"/>
                </a:lnTo>
                <a:lnTo>
                  <a:pt x="6" y="18"/>
                </a:lnTo>
                <a:lnTo>
                  <a:pt x="32" y="28"/>
                </a:lnTo>
                <a:lnTo>
                  <a:pt x="9" y="15"/>
                </a:lnTo>
                <a:lnTo>
                  <a:pt x="33" y="27"/>
                </a:lnTo>
                <a:lnTo>
                  <a:pt x="12" y="12"/>
                </a:lnTo>
                <a:lnTo>
                  <a:pt x="34" y="26"/>
                </a:lnTo>
                <a:lnTo>
                  <a:pt x="16" y="9"/>
                </a:lnTo>
                <a:lnTo>
                  <a:pt x="36" y="25"/>
                </a:lnTo>
                <a:lnTo>
                  <a:pt x="19" y="7"/>
                </a:lnTo>
                <a:lnTo>
                  <a:pt x="37" y="24"/>
                </a:lnTo>
                <a:lnTo>
                  <a:pt x="23" y="5"/>
                </a:lnTo>
                <a:lnTo>
                  <a:pt x="39" y="24"/>
                </a:lnTo>
                <a:lnTo>
                  <a:pt x="28" y="3"/>
                </a:lnTo>
                <a:lnTo>
                  <a:pt x="41" y="23"/>
                </a:lnTo>
                <a:lnTo>
                  <a:pt x="32" y="2"/>
                </a:lnTo>
                <a:lnTo>
                  <a:pt x="42" y="23"/>
                </a:lnTo>
                <a:lnTo>
                  <a:pt x="37" y="1"/>
                </a:lnTo>
                <a:lnTo>
                  <a:pt x="44" y="23"/>
                </a:lnTo>
                <a:lnTo>
                  <a:pt x="42" y="0"/>
                </a:lnTo>
                <a:lnTo>
                  <a:pt x="46" y="22"/>
                </a:lnTo>
                <a:lnTo>
                  <a:pt x="46" y="0"/>
                </a:lnTo>
                <a:close/>
              </a:path>
            </a:pathLst>
          </a:custGeom>
          <a:solidFill>
            <a:srgbClr val="0089E1"/>
          </a:solidFill>
          <a:ln w="9525">
            <a:noFill/>
            <a:round/>
            <a:headEnd/>
            <a:tailEnd/>
          </a:ln>
        </p:spPr>
        <p:txBody>
          <a:bodyPr rot="10800000" lIns="64008" tIns="32004" rIns="64008" bIns="32004"/>
          <a:lstStyle/>
          <a:p>
            <a:endParaRPr lang="en-US"/>
          </a:p>
        </p:txBody>
      </p:sp>
      <p:pic>
        <p:nvPicPr>
          <p:cNvPr id="5125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7467600" y="19050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609600" y="25146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533400" y="51816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</a:blip>
          <a:srcRect/>
          <a:stretch>
            <a:fillRect/>
          </a:stretch>
        </p:blipFill>
        <p:spPr bwMode="auto">
          <a:xfrm>
            <a:off x="8001000" y="33528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sz="3200" b="1" i="1" u="sng">
                <a:solidFill>
                  <a:srgbClr val="0000FF"/>
                </a:solidFill>
              </a:rPr>
              <a:t>Bài 1</a:t>
            </a:r>
            <a:r>
              <a:rPr lang="en-US" sz="3200" b="1" i="1">
                <a:solidFill>
                  <a:srgbClr val="0000FF"/>
                </a:solidFill>
              </a:rPr>
              <a:t>:</a:t>
            </a:r>
            <a:r>
              <a:rPr lang="en-US" sz="3200">
                <a:solidFill>
                  <a:srgbClr val="0000FF"/>
                </a:solidFill>
              </a:rPr>
              <a:t> Một bến xe có 45 ô tô. Lúc đầu có 18 ô tô rời bến, sau đó có thêm 17 ô tô nữa rời bến. Hỏi bến xe đó còn lại bao nhiêu ô tô?</a:t>
            </a:r>
          </a:p>
        </p:txBody>
      </p:sp>
      <p:pic>
        <p:nvPicPr>
          <p:cNvPr id="6147" name="Picture 57" descr="animatedFis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62625"/>
            <a:ext cx="21336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60" descr="dolphin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5905500"/>
            <a:ext cx="914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3" descr="fishJunping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5108575"/>
            <a:ext cx="2895600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3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079750" y="3900488"/>
            <a:ext cx="4140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</a:rPr>
              <a:t>45 ô tô</a:t>
            </a:r>
            <a:endParaRPr lang="en-US" sz="2800" b="1" i="1">
              <a:solidFill>
                <a:srgbClr val="C00000"/>
              </a:solidFill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5257800" y="5121275"/>
            <a:ext cx="3252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</a:rPr>
              <a:t>? ô tô</a:t>
            </a:r>
            <a:endParaRPr lang="en-US" sz="2800" b="1" i="1">
              <a:solidFill>
                <a:srgbClr val="C00000"/>
              </a:solidFill>
            </a:endParaRPr>
          </a:p>
        </p:txBody>
      </p:sp>
      <p:sp>
        <p:nvSpPr>
          <p:cNvPr id="35" name="Arc 17"/>
          <p:cNvSpPr>
            <a:spLocks/>
          </p:cNvSpPr>
          <p:nvPr/>
        </p:nvSpPr>
        <p:spPr bwMode="auto">
          <a:xfrm rot="10281402">
            <a:off x="1035050" y="3949700"/>
            <a:ext cx="1849438" cy="1301750"/>
          </a:xfrm>
          <a:custGeom>
            <a:avLst/>
            <a:gdLst>
              <a:gd name="T0" fmla="*/ 0 w 19294"/>
              <a:gd name="T1" fmla="*/ 2147483647 h 21600"/>
              <a:gd name="T2" fmla="*/ 2147483647 w 19294"/>
              <a:gd name="T3" fmla="*/ 2147483647 h 21600"/>
              <a:gd name="T4" fmla="*/ 2147483647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1392238" y="5102225"/>
            <a:ext cx="162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C00000"/>
                </a:solidFill>
              </a:rPr>
              <a:t>18 ô tô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066800" y="4876800"/>
            <a:ext cx="6148388" cy="153988"/>
            <a:chOff x="720" y="2016"/>
            <a:chExt cx="3120" cy="97"/>
          </a:xfrm>
        </p:grpSpPr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21"/>
            <p:cNvSpPr>
              <a:spLocks noChangeShapeType="1"/>
            </p:cNvSpPr>
            <p:nvPr/>
          </p:nvSpPr>
          <p:spPr bwMode="auto">
            <a:xfrm>
              <a:off x="2429" y="2017"/>
              <a:ext cx="0" cy="96"/>
            </a:xfrm>
            <a:prstGeom prst="line">
              <a:avLst/>
            </a:prstGeom>
            <a:ln w="76200">
              <a:solidFill>
                <a:srgbClr val="00B050"/>
              </a:solidFill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Line 22"/>
            <p:cNvSpPr>
              <a:spLocks noChangeShapeType="1"/>
            </p:cNvSpPr>
            <p:nvPr/>
          </p:nvSpPr>
          <p:spPr bwMode="auto">
            <a:xfrm>
              <a:off x="1714" y="2017"/>
              <a:ext cx="0" cy="96"/>
            </a:xfrm>
            <a:prstGeom prst="line">
              <a:avLst/>
            </a:prstGeom>
            <a:ln w="76200">
              <a:solidFill>
                <a:srgbClr val="00B050"/>
              </a:solidFill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" name="Right Brace 43"/>
          <p:cNvSpPr/>
          <p:nvPr/>
        </p:nvSpPr>
        <p:spPr>
          <a:xfrm rot="16200000">
            <a:off x="3961606" y="1613694"/>
            <a:ext cx="339725" cy="6154738"/>
          </a:xfrm>
          <a:prstGeom prst="rightBrace">
            <a:avLst>
              <a:gd name="adj1" fmla="val 48310"/>
              <a:gd name="adj2" fmla="val 502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2743200" y="2286000"/>
            <a:ext cx="3152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47" name="Arc 17"/>
          <p:cNvSpPr>
            <a:spLocks/>
          </p:cNvSpPr>
          <p:nvPr/>
        </p:nvSpPr>
        <p:spPr bwMode="auto">
          <a:xfrm rot="10281402">
            <a:off x="2968625" y="4146550"/>
            <a:ext cx="1377950" cy="1084263"/>
          </a:xfrm>
          <a:custGeom>
            <a:avLst/>
            <a:gdLst>
              <a:gd name="T0" fmla="*/ 0 w 19294"/>
              <a:gd name="T1" fmla="*/ 2147483647 h 21600"/>
              <a:gd name="T2" fmla="*/ 2147483647 w 19294"/>
              <a:gd name="T3" fmla="*/ 2147483647 h 21600"/>
              <a:gd name="T4" fmla="*/ 2147483647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Arc 17"/>
          <p:cNvSpPr>
            <a:spLocks/>
          </p:cNvSpPr>
          <p:nvPr/>
        </p:nvSpPr>
        <p:spPr bwMode="auto">
          <a:xfrm rot="10281402">
            <a:off x="4500563" y="3962400"/>
            <a:ext cx="2581275" cy="1268413"/>
          </a:xfrm>
          <a:custGeom>
            <a:avLst/>
            <a:gdLst>
              <a:gd name="T0" fmla="*/ 0 w 19294"/>
              <a:gd name="T1" fmla="*/ 2147483647 h 21600"/>
              <a:gd name="T2" fmla="*/ 2147483647 w 19294"/>
              <a:gd name="T3" fmla="*/ 2147483647 h 21600"/>
              <a:gd name="T4" fmla="*/ 2147483647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3108325" y="5075238"/>
            <a:ext cx="162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C00000"/>
                </a:solidFill>
              </a:rPr>
              <a:t>17 ô tô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 animBg="1"/>
      <p:bldP spid="36" grpId="0"/>
      <p:bldP spid="44" grpId="0" animBg="1"/>
      <p:bldP spid="46" grpId="0"/>
      <p:bldP spid="47" grpId="0" animBg="1"/>
      <p:bldP spid="48" grpId="0" animBg="1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173" name="Text Box 12"/>
          <p:cNvSpPr txBox="1">
            <a:spLocks noChangeArrowheads="1"/>
          </p:cNvSpPr>
          <p:nvPr/>
        </p:nvSpPr>
        <p:spPr bwMode="auto">
          <a:xfrm>
            <a:off x="3079750" y="639763"/>
            <a:ext cx="4140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</a:rPr>
              <a:t>45 ô tô</a:t>
            </a:r>
            <a:endParaRPr lang="en-US" sz="2800" b="1" i="1">
              <a:solidFill>
                <a:srgbClr val="C00000"/>
              </a:solidFill>
            </a:endParaRPr>
          </a:p>
        </p:txBody>
      </p:sp>
      <p:sp>
        <p:nvSpPr>
          <p:cNvPr id="7174" name="Text Box 16"/>
          <p:cNvSpPr txBox="1">
            <a:spLocks noChangeArrowheads="1"/>
          </p:cNvSpPr>
          <p:nvPr/>
        </p:nvSpPr>
        <p:spPr bwMode="auto">
          <a:xfrm>
            <a:off x="5257800" y="1858963"/>
            <a:ext cx="3252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</a:rPr>
              <a:t>? ô tô</a:t>
            </a:r>
            <a:endParaRPr lang="en-US" sz="2800" b="1" i="1">
              <a:solidFill>
                <a:srgbClr val="C00000"/>
              </a:solidFill>
            </a:endParaRPr>
          </a:p>
        </p:txBody>
      </p:sp>
      <p:sp>
        <p:nvSpPr>
          <p:cNvPr id="7175" name="Arc 17"/>
          <p:cNvSpPr>
            <a:spLocks/>
          </p:cNvSpPr>
          <p:nvPr/>
        </p:nvSpPr>
        <p:spPr bwMode="auto">
          <a:xfrm rot="10281402">
            <a:off x="1035050" y="688975"/>
            <a:ext cx="1849438" cy="1301750"/>
          </a:xfrm>
          <a:custGeom>
            <a:avLst/>
            <a:gdLst>
              <a:gd name="T0" fmla="*/ 0 w 19294"/>
              <a:gd name="T1" fmla="*/ 2147483647 h 21600"/>
              <a:gd name="T2" fmla="*/ 2147483647 w 19294"/>
              <a:gd name="T3" fmla="*/ 2147483647 h 21600"/>
              <a:gd name="T4" fmla="*/ 2147483647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18"/>
          <p:cNvSpPr txBox="1">
            <a:spLocks noChangeArrowheads="1"/>
          </p:cNvSpPr>
          <p:nvPr/>
        </p:nvSpPr>
        <p:spPr bwMode="auto">
          <a:xfrm>
            <a:off x="1392238" y="1841500"/>
            <a:ext cx="162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C00000"/>
                </a:solidFill>
              </a:rPr>
              <a:t>18 ô tô</a:t>
            </a:r>
          </a:p>
        </p:txBody>
      </p:sp>
      <p:grpSp>
        <p:nvGrpSpPr>
          <p:cNvPr id="7177" name="Group 18"/>
          <p:cNvGrpSpPr>
            <a:grpSpLocks/>
          </p:cNvGrpSpPr>
          <p:nvPr/>
        </p:nvGrpSpPr>
        <p:grpSpPr bwMode="auto">
          <a:xfrm>
            <a:off x="1066800" y="1616075"/>
            <a:ext cx="6148388" cy="153988"/>
            <a:chOff x="720" y="2016"/>
            <a:chExt cx="3120" cy="97"/>
          </a:xfrm>
        </p:grpSpPr>
        <p:sp>
          <p:nvSpPr>
            <p:cNvPr id="7184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21"/>
            <p:cNvSpPr>
              <a:spLocks noChangeShapeType="1"/>
            </p:cNvSpPr>
            <p:nvPr/>
          </p:nvSpPr>
          <p:spPr bwMode="auto">
            <a:xfrm>
              <a:off x="2429" y="2017"/>
              <a:ext cx="0" cy="96"/>
            </a:xfrm>
            <a:prstGeom prst="line">
              <a:avLst/>
            </a:prstGeom>
            <a:ln w="76200">
              <a:solidFill>
                <a:srgbClr val="00B050"/>
              </a:solidFill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Line 22"/>
            <p:cNvSpPr>
              <a:spLocks noChangeShapeType="1"/>
            </p:cNvSpPr>
            <p:nvPr/>
          </p:nvSpPr>
          <p:spPr bwMode="auto">
            <a:xfrm>
              <a:off x="1714" y="2017"/>
              <a:ext cx="0" cy="96"/>
            </a:xfrm>
            <a:prstGeom prst="line">
              <a:avLst/>
            </a:prstGeom>
            <a:ln w="76200">
              <a:solidFill>
                <a:srgbClr val="00B050"/>
              </a:solidFill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88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" name="Right Brace 43"/>
          <p:cNvSpPr/>
          <p:nvPr/>
        </p:nvSpPr>
        <p:spPr>
          <a:xfrm rot="16200000">
            <a:off x="3961606" y="-1647031"/>
            <a:ext cx="339725" cy="6154738"/>
          </a:xfrm>
          <a:prstGeom prst="rightBrace">
            <a:avLst>
              <a:gd name="adj1" fmla="val 48310"/>
              <a:gd name="adj2" fmla="val 502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7179" name="Text Box 5"/>
          <p:cNvSpPr txBox="1">
            <a:spLocks noChangeArrowheads="1"/>
          </p:cNvSpPr>
          <p:nvPr/>
        </p:nvSpPr>
        <p:spPr bwMode="auto">
          <a:xfrm>
            <a:off x="3581400" y="0"/>
            <a:ext cx="3152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7180" name="Arc 17"/>
          <p:cNvSpPr>
            <a:spLocks/>
          </p:cNvSpPr>
          <p:nvPr/>
        </p:nvSpPr>
        <p:spPr bwMode="auto">
          <a:xfrm rot="10281402">
            <a:off x="2968625" y="884238"/>
            <a:ext cx="1377950" cy="1084262"/>
          </a:xfrm>
          <a:custGeom>
            <a:avLst/>
            <a:gdLst>
              <a:gd name="T0" fmla="*/ 0 w 19294"/>
              <a:gd name="T1" fmla="*/ 2147483647 h 21600"/>
              <a:gd name="T2" fmla="*/ 2147483647 w 19294"/>
              <a:gd name="T3" fmla="*/ 2147483647 h 21600"/>
              <a:gd name="T4" fmla="*/ 2147483647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Arc 17"/>
          <p:cNvSpPr>
            <a:spLocks/>
          </p:cNvSpPr>
          <p:nvPr/>
        </p:nvSpPr>
        <p:spPr bwMode="auto">
          <a:xfrm rot="10281402">
            <a:off x="4500563" y="701675"/>
            <a:ext cx="2581275" cy="1266825"/>
          </a:xfrm>
          <a:custGeom>
            <a:avLst/>
            <a:gdLst>
              <a:gd name="T0" fmla="*/ 0 w 19294"/>
              <a:gd name="T1" fmla="*/ 2147483647 h 21600"/>
              <a:gd name="T2" fmla="*/ 2147483647 w 19294"/>
              <a:gd name="T3" fmla="*/ 2147483647 h 21600"/>
              <a:gd name="T4" fmla="*/ 2147483647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Text Box 18"/>
          <p:cNvSpPr txBox="1">
            <a:spLocks noChangeArrowheads="1"/>
          </p:cNvSpPr>
          <p:nvPr/>
        </p:nvSpPr>
        <p:spPr bwMode="auto">
          <a:xfrm>
            <a:off x="3108325" y="1812925"/>
            <a:ext cx="162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C00000"/>
                </a:solidFill>
              </a:rPr>
              <a:t>17 ô tô</a:t>
            </a: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2057400" y="2378075"/>
            <a:ext cx="5562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i="1">
                <a:solidFill>
                  <a:srgbClr val="00B0F0"/>
                </a:solidFill>
              </a:rPr>
              <a:t>          </a:t>
            </a:r>
            <a:r>
              <a:rPr lang="en-US" sz="3200" b="1" u="sng">
                <a:solidFill>
                  <a:srgbClr val="00B0F0"/>
                </a:solidFill>
              </a:rPr>
              <a:t>Bài giải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B0F0"/>
                </a:solidFill>
              </a:rPr>
              <a:t>Số ô tô đã rời bến là: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B0F0"/>
                </a:solidFill>
              </a:rPr>
              <a:t>        18 + 17 = 35 (ô tô)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B0F0"/>
                </a:solidFill>
              </a:rPr>
              <a:t>Số ô tô còn lại trong bến là: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B0F0"/>
                </a:solidFill>
              </a:rPr>
              <a:t>        45 – 35 = 10 (ô tô)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B0F0"/>
                </a:solidFill>
              </a:rPr>
              <a:t>             Đáp số: 10 ô tô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800" b="1" i="1">
                <a:solidFill>
                  <a:srgbClr val="0000FF"/>
                </a:solidFill>
              </a:rPr>
              <a:t>Bài tập 3:</a:t>
            </a:r>
            <a:r>
              <a:rPr lang="en-US" sz="4800" b="1">
                <a:solidFill>
                  <a:srgbClr val="0000FF"/>
                </a:solidFill>
              </a:rPr>
              <a:t> </a:t>
            </a:r>
            <a:r>
              <a:rPr lang="en-US" sz="4800">
                <a:solidFill>
                  <a:srgbClr val="0000FF"/>
                </a:solidFill>
              </a:rPr>
              <a:t>Nêu bài toán theo sơ đồ sau rồi giải bài toán đó:</a:t>
            </a:r>
          </a:p>
          <a:p>
            <a:pPr algn="just"/>
            <a:r>
              <a:rPr lang="en-US" sz="4400"/>
              <a:t>                      </a:t>
            </a:r>
            <a:endParaRPr lang="en-US" sz="5400">
              <a:solidFill>
                <a:srgbClr val="CC00FF"/>
              </a:solidFill>
            </a:endParaRPr>
          </a:p>
          <a:p>
            <a:pPr algn="just"/>
            <a:r>
              <a:rPr lang="en-US" sz="5400" b="1">
                <a:solidFill>
                  <a:srgbClr val="CC00FF"/>
                </a:solidFill>
              </a:rPr>
              <a:t>       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07988" y="2438400"/>
            <a:ext cx="8736012" cy="2092325"/>
            <a:chOff x="1543" y="1152"/>
            <a:chExt cx="2681" cy="829"/>
          </a:xfrm>
        </p:grpSpPr>
        <p:sp>
          <p:nvSpPr>
            <p:cNvPr id="8210" name="Text Box 6"/>
            <p:cNvSpPr txBox="1">
              <a:spLocks noChangeArrowheads="1"/>
            </p:cNvSpPr>
            <p:nvPr/>
          </p:nvSpPr>
          <p:spPr bwMode="auto">
            <a:xfrm>
              <a:off x="1543" y="1343"/>
              <a:ext cx="864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CC00FF"/>
                  </a:solidFill>
                </a:rPr>
                <a:t>Số học sinh giỏi</a:t>
              </a:r>
            </a:p>
          </p:txBody>
        </p:sp>
        <p:sp>
          <p:nvSpPr>
            <p:cNvPr id="8211" name="Text Box 7"/>
            <p:cNvSpPr txBox="1">
              <a:spLocks noChangeArrowheads="1"/>
            </p:cNvSpPr>
            <p:nvPr/>
          </p:nvSpPr>
          <p:spPr bwMode="auto">
            <a:xfrm>
              <a:off x="1553" y="1728"/>
              <a:ext cx="864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CC00FF"/>
                  </a:solidFill>
                </a:rPr>
                <a:t>Số học sinh khá:</a:t>
              </a:r>
            </a:p>
          </p:txBody>
        </p:sp>
        <p:sp>
          <p:nvSpPr>
            <p:cNvPr id="8212" name="Line 8"/>
            <p:cNvSpPr>
              <a:spLocks noChangeShapeType="1"/>
            </p:cNvSpPr>
            <p:nvPr/>
          </p:nvSpPr>
          <p:spPr bwMode="auto">
            <a:xfrm>
              <a:off x="2352" y="144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9"/>
            <p:cNvSpPr>
              <a:spLocks noChangeShapeType="1"/>
            </p:cNvSpPr>
            <p:nvPr/>
          </p:nvSpPr>
          <p:spPr bwMode="auto">
            <a:xfrm>
              <a:off x="2352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10"/>
            <p:cNvSpPr>
              <a:spLocks noChangeShapeType="1"/>
            </p:cNvSpPr>
            <p:nvPr/>
          </p:nvSpPr>
          <p:spPr bwMode="auto">
            <a:xfrm>
              <a:off x="3408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11"/>
            <p:cNvSpPr>
              <a:spLocks noChangeShapeType="1"/>
            </p:cNvSpPr>
            <p:nvPr/>
          </p:nvSpPr>
          <p:spPr bwMode="auto">
            <a:xfrm>
              <a:off x="2352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Line 12"/>
            <p:cNvSpPr>
              <a:spLocks noChangeShapeType="1"/>
            </p:cNvSpPr>
            <p:nvPr/>
          </p:nvSpPr>
          <p:spPr bwMode="auto">
            <a:xfrm>
              <a:off x="2352" y="19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Line 13"/>
            <p:cNvSpPr>
              <a:spLocks noChangeShapeType="1"/>
            </p:cNvSpPr>
            <p:nvPr/>
          </p:nvSpPr>
          <p:spPr bwMode="auto">
            <a:xfrm>
              <a:off x="340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14"/>
            <p:cNvSpPr>
              <a:spLocks noChangeShapeType="1"/>
            </p:cNvSpPr>
            <p:nvPr/>
          </p:nvSpPr>
          <p:spPr bwMode="auto">
            <a:xfrm>
              <a:off x="3408" y="192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Line 15"/>
            <p:cNvSpPr>
              <a:spLocks noChangeShapeType="1"/>
            </p:cNvSpPr>
            <p:nvPr/>
          </p:nvSpPr>
          <p:spPr bwMode="auto">
            <a:xfrm>
              <a:off x="364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Line 16"/>
            <p:cNvSpPr>
              <a:spLocks noChangeShapeType="1"/>
            </p:cNvSpPr>
            <p:nvPr/>
          </p:nvSpPr>
          <p:spPr bwMode="auto">
            <a:xfrm>
              <a:off x="2352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17"/>
            <p:cNvSpPr>
              <a:spLocks noChangeShapeType="1"/>
            </p:cNvSpPr>
            <p:nvPr/>
          </p:nvSpPr>
          <p:spPr bwMode="auto">
            <a:xfrm>
              <a:off x="3408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Arc 18"/>
            <p:cNvSpPr>
              <a:spLocks/>
            </p:cNvSpPr>
            <p:nvPr/>
          </p:nvSpPr>
          <p:spPr bwMode="auto">
            <a:xfrm rot="3226294" flipH="1">
              <a:off x="3429" y="1805"/>
              <a:ext cx="197" cy="15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Text Box 19"/>
            <p:cNvSpPr txBox="1">
              <a:spLocks noChangeArrowheads="1"/>
            </p:cNvSpPr>
            <p:nvPr/>
          </p:nvSpPr>
          <p:spPr bwMode="auto">
            <a:xfrm>
              <a:off x="3429" y="1550"/>
              <a:ext cx="480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C00000"/>
                  </a:solidFill>
                </a:rPr>
                <a:t>8 bạn</a:t>
              </a:r>
            </a:p>
          </p:txBody>
        </p:sp>
        <p:sp>
          <p:nvSpPr>
            <p:cNvPr id="8224" name="Text Box 20"/>
            <p:cNvSpPr txBox="1">
              <a:spLocks noChangeArrowheads="1"/>
            </p:cNvSpPr>
            <p:nvPr/>
          </p:nvSpPr>
          <p:spPr bwMode="auto">
            <a:xfrm>
              <a:off x="2640" y="1152"/>
              <a:ext cx="720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C00000"/>
                  </a:solidFill>
                </a:rPr>
                <a:t>14 bạn</a:t>
              </a:r>
            </a:p>
          </p:txBody>
        </p:sp>
        <p:sp>
          <p:nvSpPr>
            <p:cNvPr id="8225" name="AutoShape 21"/>
            <p:cNvSpPr>
              <a:spLocks/>
            </p:cNvSpPr>
            <p:nvPr/>
          </p:nvSpPr>
          <p:spPr bwMode="auto">
            <a:xfrm>
              <a:off x="3696" y="1392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Text Box 22"/>
            <p:cNvSpPr txBox="1">
              <a:spLocks noChangeArrowheads="1"/>
            </p:cNvSpPr>
            <p:nvPr/>
          </p:nvSpPr>
          <p:spPr bwMode="auto">
            <a:xfrm>
              <a:off x="3780" y="1536"/>
              <a:ext cx="44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C00000"/>
                  </a:solidFill>
                </a:rPr>
                <a:t>? bạn</a:t>
              </a:r>
            </a:p>
          </p:txBody>
        </p:sp>
      </p:grpSp>
      <p:sp>
        <p:nvSpPr>
          <p:cNvPr id="8196" name="Text Box 27"/>
          <p:cNvSpPr txBox="1">
            <a:spLocks noChangeArrowheads="1"/>
          </p:cNvSpPr>
          <p:nvPr/>
        </p:nvSpPr>
        <p:spPr bwMode="auto">
          <a:xfrm>
            <a:off x="1295400" y="739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197" name="Rectangle 31"/>
          <p:cNvSpPr>
            <a:spLocks noChangeArrowheads="1"/>
          </p:cNvSpPr>
          <p:nvPr/>
        </p:nvSpPr>
        <p:spPr bwMode="auto">
          <a:xfrm>
            <a:off x="1371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Text Box 32"/>
          <p:cNvSpPr txBox="1">
            <a:spLocks noChangeArrowheads="1"/>
          </p:cNvSpPr>
          <p:nvPr/>
        </p:nvSpPr>
        <p:spPr bwMode="auto">
          <a:xfrm>
            <a:off x="1828800" y="7162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199" name="Text Box 35"/>
          <p:cNvSpPr txBox="1">
            <a:spLocks noChangeArrowheads="1"/>
          </p:cNvSpPr>
          <p:nvPr/>
        </p:nvSpPr>
        <p:spPr bwMode="auto">
          <a:xfrm>
            <a:off x="1524000" y="7162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200" name="Text Box 44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201" name="Text Box 47"/>
          <p:cNvSpPr txBox="1">
            <a:spLocks noChangeArrowheads="1"/>
          </p:cNvSpPr>
          <p:nvPr/>
        </p:nvSpPr>
        <p:spPr bwMode="auto">
          <a:xfrm>
            <a:off x="2514600" y="7391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202" name="Text Box 62"/>
          <p:cNvSpPr txBox="1">
            <a:spLocks noChangeArrowheads="1"/>
          </p:cNvSpPr>
          <p:nvPr/>
        </p:nvSpPr>
        <p:spPr bwMode="auto">
          <a:xfrm>
            <a:off x="1676400" y="7696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203" name="Text Box 65"/>
          <p:cNvSpPr txBox="1">
            <a:spLocks noChangeArrowheads="1"/>
          </p:cNvSpPr>
          <p:nvPr/>
        </p:nvSpPr>
        <p:spPr bwMode="auto">
          <a:xfrm>
            <a:off x="1752600" y="739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204" name="Text Box 69"/>
          <p:cNvSpPr txBox="1">
            <a:spLocks noChangeArrowheads="1"/>
          </p:cNvSpPr>
          <p:nvPr/>
        </p:nvSpPr>
        <p:spPr bwMode="auto">
          <a:xfrm>
            <a:off x="1981200" y="731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205" name="Text Box 73"/>
          <p:cNvSpPr txBox="1">
            <a:spLocks noChangeArrowheads="1"/>
          </p:cNvSpPr>
          <p:nvPr/>
        </p:nvSpPr>
        <p:spPr bwMode="auto">
          <a:xfrm>
            <a:off x="1524000" y="762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206" name="Text Box 78"/>
          <p:cNvSpPr txBox="1">
            <a:spLocks noChangeArrowheads="1"/>
          </p:cNvSpPr>
          <p:nvPr/>
        </p:nvSpPr>
        <p:spPr bwMode="auto">
          <a:xfrm>
            <a:off x="1066800" y="7086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32" name="Rectangle 3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80963"/>
            <a:ext cx="9144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i="1">
                <a:solidFill>
                  <a:srgbClr val="0000FF"/>
                </a:solidFill>
              </a:rPr>
              <a:t>Bài tập 3: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Lớp 3A có 14 học sinh giỏi, số học sinh khá nhiều hơn số học sinh giỏi là 8 bạn. Hỏi lớp 3A có tất cả bao nhiêu học sinh khá và giỏi?</a:t>
            </a:r>
          </a:p>
          <a:p>
            <a:pPr algn="just"/>
            <a:r>
              <a:rPr lang="en-US" sz="2000"/>
              <a:t>                      </a:t>
            </a:r>
            <a:endParaRPr lang="en-US" sz="2800">
              <a:solidFill>
                <a:srgbClr val="CC00FF"/>
              </a:solidFill>
            </a:endParaRPr>
          </a:p>
          <a:p>
            <a:pPr algn="just"/>
            <a:r>
              <a:rPr lang="en-US" sz="2800" b="1">
                <a:solidFill>
                  <a:srgbClr val="CC00FF"/>
                </a:solidFill>
              </a:rPr>
              <a:t>       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81000" y="1947863"/>
            <a:ext cx="7924800" cy="1376362"/>
            <a:chOff x="1197" y="1152"/>
            <a:chExt cx="3027" cy="867"/>
          </a:xfrm>
        </p:grpSpPr>
        <p:sp>
          <p:nvSpPr>
            <p:cNvPr id="9233" name="Text Box 6"/>
            <p:cNvSpPr txBox="1">
              <a:spLocks noChangeArrowheads="1"/>
            </p:cNvSpPr>
            <p:nvPr/>
          </p:nvSpPr>
          <p:spPr bwMode="auto">
            <a:xfrm>
              <a:off x="1255" y="1248"/>
              <a:ext cx="109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CC00FF"/>
                  </a:solidFill>
                </a:rPr>
                <a:t>Số học sinh giỏi:</a:t>
              </a:r>
            </a:p>
          </p:txBody>
        </p:sp>
        <p:sp>
          <p:nvSpPr>
            <p:cNvPr id="9234" name="Text Box 7"/>
            <p:cNvSpPr txBox="1">
              <a:spLocks noChangeArrowheads="1"/>
            </p:cNvSpPr>
            <p:nvPr/>
          </p:nvSpPr>
          <p:spPr bwMode="auto">
            <a:xfrm>
              <a:off x="1197" y="1728"/>
              <a:ext cx="115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CC00FF"/>
                  </a:solidFill>
                </a:rPr>
                <a:t>  Số học sinh khá:</a:t>
              </a:r>
            </a:p>
          </p:txBody>
        </p:sp>
        <p:sp>
          <p:nvSpPr>
            <p:cNvPr id="9235" name="Line 8"/>
            <p:cNvSpPr>
              <a:spLocks noChangeShapeType="1"/>
            </p:cNvSpPr>
            <p:nvPr/>
          </p:nvSpPr>
          <p:spPr bwMode="auto">
            <a:xfrm>
              <a:off x="2352" y="144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9"/>
            <p:cNvSpPr>
              <a:spLocks noChangeShapeType="1"/>
            </p:cNvSpPr>
            <p:nvPr/>
          </p:nvSpPr>
          <p:spPr bwMode="auto">
            <a:xfrm>
              <a:off x="2352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10"/>
            <p:cNvSpPr>
              <a:spLocks noChangeShapeType="1"/>
            </p:cNvSpPr>
            <p:nvPr/>
          </p:nvSpPr>
          <p:spPr bwMode="auto">
            <a:xfrm>
              <a:off x="3408" y="13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11"/>
            <p:cNvSpPr>
              <a:spLocks noChangeShapeType="1"/>
            </p:cNvSpPr>
            <p:nvPr/>
          </p:nvSpPr>
          <p:spPr bwMode="auto">
            <a:xfrm>
              <a:off x="2352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Line 12"/>
            <p:cNvSpPr>
              <a:spLocks noChangeShapeType="1"/>
            </p:cNvSpPr>
            <p:nvPr/>
          </p:nvSpPr>
          <p:spPr bwMode="auto">
            <a:xfrm>
              <a:off x="2352" y="19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13"/>
            <p:cNvSpPr>
              <a:spLocks noChangeShapeType="1"/>
            </p:cNvSpPr>
            <p:nvPr/>
          </p:nvSpPr>
          <p:spPr bwMode="auto">
            <a:xfrm>
              <a:off x="340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14"/>
            <p:cNvSpPr>
              <a:spLocks noChangeShapeType="1"/>
            </p:cNvSpPr>
            <p:nvPr/>
          </p:nvSpPr>
          <p:spPr bwMode="auto">
            <a:xfrm>
              <a:off x="3408" y="1920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15"/>
            <p:cNvSpPr>
              <a:spLocks noChangeShapeType="1"/>
            </p:cNvSpPr>
            <p:nvPr/>
          </p:nvSpPr>
          <p:spPr bwMode="auto">
            <a:xfrm>
              <a:off x="3648" y="187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16"/>
            <p:cNvSpPr>
              <a:spLocks noChangeShapeType="1"/>
            </p:cNvSpPr>
            <p:nvPr/>
          </p:nvSpPr>
          <p:spPr bwMode="auto">
            <a:xfrm>
              <a:off x="2352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17"/>
            <p:cNvSpPr>
              <a:spLocks noChangeShapeType="1"/>
            </p:cNvSpPr>
            <p:nvPr/>
          </p:nvSpPr>
          <p:spPr bwMode="auto">
            <a:xfrm>
              <a:off x="3408" y="144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Arc 18"/>
            <p:cNvSpPr>
              <a:spLocks/>
            </p:cNvSpPr>
            <p:nvPr/>
          </p:nvSpPr>
          <p:spPr bwMode="auto">
            <a:xfrm rot="3226294" flipH="1">
              <a:off x="3429" y="1805"/>
              <a:ext cx="197" cy="15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246" name="Text Box 19"/>
            <p:cNvSpPr txBox="1">
              <a:spLocks noChangeArrowheads="1"/>
            </p:cNvSpPr>
            <p:nvPr/>
          </p:nvSpPr>
          <p:spPr bwMode="auto">
            <a:xfrm>
              <a:off x="3423" y="1550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C00000"/>
                  </a:solidFill>
                </a:rPr>
                <a:t>8 bạn</a:t>
              </a:r>
            </a:p>
          </p:txBody>
        </p:sp>
        <p:sp>
          <p:nvSpPr>
            <p:cNvPr id="9247" name="Text Box 20"/>
            <p:cNvSpPr txBox="1">
              <a:spLocks noChangeArrowheads="1"/>
            </p:cNvSpPr>
            <p:nvPr/>
          </p:nvSpPr>
          <p:spPr bwMode="auto">
            <a:xfrm>
              <a:off x="2640" y="1152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C00000"/>
                  </a:solidFill>
                </a:rPr>
                <a:t>14 bạn</a:t>
              </a:r>
            </a:p>
          </p:txBody>
        </p:sp>
        <p:sp>
          <p:nvSpPr>
            <p:cNvPr id="9248" name="AutoShape 21"/>
            <p:cNvSpPr>
              <a:spLocks/>
            </p:cNvSpPr>
            <p:nvPr/>
          </p:nvSpPr>
          <p:spPr bwMode="auto">
            <a:xfrm>
              <a:off x="3696" y="1392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249" name="Text Box 22"/>
            <p:cNvSpPr txBox="1">
              <a:spLocks noChangeArrowheads="1"/>
            </p:cNvSpPr>
            <p:nvPr/>
          </p:nvSpPr>
          <p:spPr bwMode="auto">
            <a:xfrm>
              <a:off x="3817" y="1536"/>
              <a:ext cx="40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C00000"/>
                  </a:solidFill>
                </a:rPr>
                <a:t>? bạn</a:t>
              </a:r>
            </a:p>
          </p:txBody>
        </p:sp>
      </p:grp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223963" y="3222625"/>
            <a:ext cx="76200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B050"/>
                </a:solidFill>
              </a:rPr>
              <a:t>                          </a:t>
            </a:r>
            <a:r>
              <a:rPr lang="en-US" sz="2400" b="1" i="1" u="sng">
                <a:solidFill>
                  <a:srgbClr val="00B050"/>
                </a:solidFill>
              </a:rPr>
              <a:t>Bài giải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B050"/>
                </a:solidFill>
              </a:rPr>
              <a:t>            Số học sinh khá là: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B050"/>
                </a:solidFill>
              </a:rPr>
              <a:t>                   14 + 8 = 22 (bạn)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B050"/>
                </a:solidFill>
              </a:rPr>
              <a:t>            Số học sinh cả lớp là: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B050"/>
                </a:solidFill>
              </a:rPr>
              <a:t>                   14 + 22 =  36 (bạn)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2400">
                <a:solidFill>
                  <a:srgbClr val="00B050"/>
                </a:solidFill>
              </a:rPr>
              <a:t>                            Đáp số: 36 bạn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endParaRPr lang="en-US" sz="2400">
              <a:solidFill>
                <a:srgbClr val="00B050"/>
              </a:solidFill>
            </a:endParaRPr>
          </a:p>
        </p:txBody>
      </p:sp>
      <p:sp>
        <p:nvSpPr>
          <p:cNvPr id="9221" name="Text Box 27"/>
          <p:cNvSpPr txBox="1">
            <a:spLocks noChangeArrowheads="1"/>
          </p:cNvSpPr>
          <p:nvPr/>
        </p:nvSpPr>
        <p:spPr bwMode="auto">
          <a:xfrm>
            <a:off x="1295400" y="73914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9222" name="Rectangle 31"/>
          <p:cNvSpPr>
            <a:spLocks noChangeArrowheads="1"/>
          </p:cNvSpPr>
          <p:nvPr/>
        </p:nvSpPr>
        <p:spPr bwMode="auto">
          <a:xfrm>
            <a:off x="1371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3" name="Text Box 32"/>
          <p:cNvSpPr txBox="1">
            <a:spLocks noChangeArrowheads="1"/>
          </p:cNvSpPr>
          <p:nvPr/>
        </p:nvSpPr>
        <p:spPr bwMode="auto">
          <a:xfrm>
            <a:off x="1828800" y="7162800"/>
            <a:ext cx="53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9224" name="Text Box 35"/>
          <p:cNvSpPr txBox="1">
            <a:spLocks noChangeArrowheads="1"/>
          </p:cNvSpPr>
          <p:nvPr/>
        </p:nvSpPr>
        <p:spPr bwMode="auto">
          <a:xfrm>
            <a:off x="1524000" y="71628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9225" name="Text Box 44"/>
          <p:cNvSpPr txBox="1">
            <a:spLocks noChangeArrowheads="1"/>
          </p:cNvSpPr>
          <p:nvPr/>
        </p:nvSpPr>
        <p:spPr bwMode="auto">
          <a:xfrm>
            <a:off x="2057400" y="75438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9226" name="Text Box 47"/>
          <p:cNvSpPr txBox="1">
            <a:spLocks noChangeArrowheads="1"/>
          </p:cNvSpPr>
          <p:nvPr/>
        </p:nvSpPr>
        <p:spPr bwMode="auto">
          <a:xfrm>
            <a:off x="2514600" y="7391400"/>
            <a:ext cx="2438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9227" name="Text Box 62"/>
          <p:cNvSpPr txBox="1">
            <a:spLocks noChangeArrowheads="1"/>
          </p:cNvSpPr>
          <p:nvPr/>
        </p:nvSpPr>
        <p:spPr bwMode="auto">
          <a:xfrm>
            <a:off x="1676400" y="7696200"/>
            <a:ext cx="1524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9228" name="Text Box 65"/>
          <p:cNvSpPr txBox="1">
            <a:spLocks noChangeArrowheads="1"/>
          </p:cNvSpPr>
          <p:nvPr/>
        </p:nvSpPr>
        <p:spPr bwMode="auto">
          <a:xfrm>
            <a:off x="1752600" y="73914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9229" name="Text Box 69"/>
          <p:cNvSpPr txBox="1">
            <a:spLocks noChangeArrowheads="1"/>
          </p:cNvSpPr>
          <p:nvPr/>
        </p:nvSpPr>
        <p:spPr bwMode="auto">
          <a:xfrm>
            <a:off x="1981200" y="7315200"/>
            <a:ext cx="175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9230" name="Text Box 73"/>
          <p:cNvSpPr txBox="1">
            <a:spLocks noChangeArrowheads="1"/>
          </p:cNvSpPr>
          <p:nvPr/>
        </p:nvSpPr>
        <p:spPr bwMode="auto">
          <a:xfrm>
            <a:off x="1524000" y="76200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9231" name="Text Box 78"/>
          <p:cNvSpPr txBox="1">
            <a:spLocks noChangeArrowheads="1"/>
          </p:cNvSpPr>
          <p:nvPr/>
        </p:nvSpPr>
        <p:spPr bwMode="auto">
          <a:xfrm>
            <a:off x="1066800" y="7086600"/>
            <a:ext cx="3200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600"/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3733800" y="1447800"/>
            <a:ext cx="464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6699"/>
                </a:solidFill>
              </a:rPr>
              <a:t>Tóm tắt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7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7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17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7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7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17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2000"/>
                                        <p:tgtEl>
                                          <p:spTgt spid="17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2000"/>
                                        <p:tgtEl>
                                          <p:spTgt spid="17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7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2000"/>
                                        <p:tgtEl>
                                          <p:spTgt spid="17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3" grpId="0" build="allAtOnce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457200" y="685800"/>
            <a:ext cx="8153400" cy="13716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Gấp 15 lên 3 lần, rồi cộng với 47:</a:t>
            </a:r>
          </a:p>
          <a:p>
            <a:pPr algn="ctr"/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15 x 3 = 45  ;  45 + 47 = 92</a:t>
            </a: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0" y="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CC3300"/>
                </a:solidFill>
                <a:cs typeface="Times New Roman" pitchFamily="18" charset="0"/>
              </a:rPr>
              <a:t>4. Tính (theo mẫu):</a:t>
            </a:r>
          </a:p>
        </p:txBody>
      </p:sp>
      <p:sp>
        <p:nvSpPr>
          <p:cNvPr id="10245" name="Rectangle 33"/>
          <p:cNvSpPr>
            <a:spLocks noChangeArrowheads="1"/>
          </p:cNvSpPr>
          <p:nvPr/>
        </p:nvSpPr>
        <p:spPr bwMode="auto">
          <a:xfrm>
            <a:off x="1143000" y="5867400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457200" y="2209800"/>
            <a:ext cx="8153400" cy="1371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CC00CC"/>
                </a:solidFill>
                <a:cs typeface="Times New Roman" pitchFamily="18" charset="0"/>
              </a:rPr>
              <a:t> Gấp 12 lên 6 lần, rồi bớt đi 25:</a:t>
            </a:r>
          </a:p>
          <a:p>
            <a:pPr algn="ctr"/>
            <a:r>
              <a:rPr lang="en-US" sz="2800" b="1">
                <a:solidFill>
                  <a:srgbClr val="CC00CC"/>
                </a:solidFill>
                <a:cs typeface="Times New Roman" pitchFamily="18" charset="0"/>
              </a:rPr>
              <a:t>12 x 6 = 72  ;  72 – 25 = 47</a:t>
            </a:r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457200" y="5257800"/>
            <a:ext cx="8153400" cy="1371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00FF"/>
                </a:solidFill>
                <a:cs typeface="Times New Roman" pitchFamily="18" charset="0"/>
              </a:rPr>
              <a:t> Giảm 42 đi 6 lần, rồi thêm 37:</a:t>
            </a:r>
          </a:p>
          <a:p>
            <a:pPr algn="ctr"/>
            <a:r>
              <a:rPr lang="en-US" sz="2800" b="1">
                <a:solidFill>
                  <a:srgbClr val="FF00FF"/>
                </a:solidFill>
                <a:cs typeface="Times New Roman" pitchFamily="18" charset="0"/>
              </a:rPr>
              <a:t>42 : 6 = 7 ; 7 + 37 = 44</a:t>
            </a:r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503238" y="3703638"/>
            <a:ext cx="8153400" cy="1371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Giảm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 56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 7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lần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rồi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bớt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 5: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Times New Roman" pitchFamily="18" charset="0"/>
              </a:rPr>
              <a:t>56 : 7 = 8 ;  8 – 5 = 3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4" grpId="0" animBg="1"/>
      <p:bldP spid="17436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61913"/>
            <a:ext cx="9144000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000" u="sng">
                <a:solidFill>
                  <a:srgbClr val="0070C0"/>
                </a:solidFill>
              </a:rPr>
              <a:t>Bài tập 2</a:t>
            </a:r>
            <a:r>
              <a:rPr lang="en-US" sz="4000" b="1" i="1">
                <a:solidFill>
                  <a:srgbClr val="0070C0"/>
                </a:solidFill>
              </a:rPr>
              <a:t>:</a:t>
            </a:r>
            <a:r>
              <a:rPr lang="en-US" sz="4000">
                <a:solidFill>
                  <a:srgbClr val="0070C0"/>
                </a:solidFill>
              </a:rPr>
              <a:t> </a:t>
            </a:r>
            <a:r>
              <a:rPr lang="en-US" sz="3600">
                <a:solidFill>
                  <a:srgbClr val="0033CC"/>
                </a:solidFill>
              </a:rPr>
              <a:t>Bác An nuôi 48 con thỏ, bác đã bán đi        số thỏ đó. Hỏi bác An còn lại </a:t>
            </a:r>
          </a:p>
          <a:p>
            <a:pPr algn="just"/>
            <a:endParaRPr lang="en-US" sz="3600">
              <a:solidFill>
                <a:srgbClr val="0033CC"/>
              </a:solidFill>
            </a:endParaRPr>
          </a:p>
          <a:p>
            <a:pPr algn="just"/>
            <a:r>
              <a:rPr lang="en-US" sz="3600">
                <a:solidFill>
                  <a:srgbClr val="0033CC"/>
                </a:solidFill>
              </a:rPr>
              <a:t>bao nhiêu con thỏ?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28600" y="2819400"/>
            <a:ext cx="31527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154363" y="3962400"/>
            <a:ext cx="414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00000"/>
                </a:solidFill>
              </a:rPr>
              <a:t>48 con thỏ</a:t>
            </a:r>
            <a:endParaRPr lang="en-US" sz="2400" b="1" i="1">
              <a:solidFill>
                <a:srgbClr val="C00000"/>
              </a:solidFill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098925" y="5484813"/>
            <a:ext cx="5022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00000"/>
                </a:solidFill>
              </a:rPr>
              <a:t>? con thỏ</a:t>
            </a:r>
            <a:endParaRPr lang="en-US" sz="2400" b="1" i="1">
              <a:solidFill>
                <a:srgbClr val="C00000"/>
              </a:solidFill>
            </a:endParaRPr>
          </a:p>
        </p:txBody>
      </p:sp>
      <p:sp>
        <p:nvSpPr>
          <p:cNvPr id="9233" name="Arc 17"/>
          <p:cNvSpPr>
            <a:spLocks/>
          </p:cNvSpPr>
          <p:nvPr/>
        </p:nvSpPr>
        <p:spPr bwMode="auto">
          <a:xfrm rot="9947405">
            <a:off x="209550" y="4167188"/>
            <a:ext cx="1293813" cy="1117600"/>
          </a:xfrm>
          <a:custGeom>
            <a:avLst/>
            <a:gdLst>
              <a:gd name="T0" fmla="*/ 0 w 19294"/>
              <a:gd name="T1" fmla="*/ 2147483647 h 21600"/>
              <a:gd name="T2" fmla="*/ 2147483647 w 19294"/>
              <a:gd name="T3" fmla="*/ 2147483647 h 21600"/>
              <a:gd name="T4" fmla="*/ 2147483647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04800" y="5334000"/>
            <a:ext cx="162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C00000"/>
                </a:solidFill>
              </a:rPr>
              <a:t>đã bán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81000" y="4953000"/>
            <a:ext cx="3879850" cy="158750"/>
            <a:chOff x="720" y="2016"/>
            <a:chExt cx="3120" cy="107"/>
          </a:xfrm>
        </p:grpSpPr>
        <p:sp>
          <p:nvSpPr>
            <p:cNvPr id="1046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21"/>
            <p:cNvSpPr>
              <a:spLocks noChangeShapeType="1"/>
            </p:cNvSpPr>
            <p:nvPr/>
          </p:nvSpPr>
          <p:spPr bwMode="auto">
            <a:xfrm>
              <a:off x="2808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22"/>
            <p:cNvSpPr>
              <a:spLocks noChangeShapeType="1"/>
            </p:cNvSpPr>
            <p:nvPr/>
          </p:nvSpPr>
          <p:spPr bwMode="auto">
            <a:xfrm>
              <a:off x="1776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ight Brace 26"/>
          <p:cNvSpPr/>
          <p:nvPr/>
        </p:nvSpPr>
        <p:spPr>
          <a:xfrm rot="16200000">
            <a:off x="4076700" y="876300"/>
            <a:ext cx="304800" cy="7696200"/>
          </a:xfrm>
          <a:prstGeom prst="rightBrace">
            <a:avLst>
              <a:gd name="adj1" fmla="val 48310"/>
              <a:gd name="adj2" fmla="val 502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4755356" y="2148682"/>
            <a:ext cx="350837" cy="6324600"/>
          </a:xfrm>
          <a:prstGeom prst="rightBrac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39" name="Rectangle 4"/>
          <p:cNvSpPr>
            <a:spLocks noChangeArrowheads="1"/>
          </p:cNvSpPr>
          <p:nvPr/>
        </p:nvSpPr>
        <p:spPr bwMode="auto">
          <a:xfrm>
            <a:off x="0" y="-18415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539875" y="669925"/>
          <a:ext cx="609600" cy="1204913"/>
        </p:xfrm>
        <a:graphic>
          <a:graphicData uri="http://schemas.openxmlformats.org/presentationml/2006/ole">
            <p:oleObj spid="_x0000_s1026" name="Equation" r:id="rId4" imgW="152334" imgH="393529" progId="Equation.3">
              <p:embed/>
            </p:oleObj>
          </a:graphicData>
        </a:graphic>
      </p:graphicFrame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267200" y="4953000"/>
            <a:ext cx="3879850" cy="158750"/>
            <a:chOff x="720" y="2016"/>
            <a:chExt cx="3120" cy="107"/>
          </a:xfrm>
        </p:grpSpPr>
        <p:sp>
          <p:nvSpPr>
            <p:cNvPr id="1041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21"/>
            <p:cNvSpPr>
              <a:spLocks noChangeShapeType="1"/>
            </p:cNvSpPr>
            <p:nvPr/>
          </p:nvSpPr>
          <p:spPr bwMode="auto">
            <a:xfrm>
              <a:off x="2808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2"/>
            <p:cNvSpPr>
              <a:spLocks noChangeShapeType="1"/>
            </p:cNvSpPr>
            <p:nvPr/>
          </p:nvSpPr>
          <p:spPr bwMode="auto">
            <a:xfrm>
              <a:off x="1776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8" grpId="0"/>
      <p:bldP spid="9232" grpId="0"/>
      <p:bldP spid="9233" grpId="0" animBg="1"/>
      <p:bldP spid="9234" grpId="0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2819400" y="0"/>
            <a:ext cx="3152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11267" name="Text Box 12"/>
          <p:cNvSpPr txBox="1">
            <a:spLocks noChangeArrowheads="1"/>
          </p:cNvSpPr>
          <p:nvPr/>
        </p:nvSpPr>
        <p:spPr bwMode="auto">
          <a:xfrm>
            <a:off x="3154363" y="639763"/>
            <a:ext cx="4140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</a:rPr>
              <a:t>48 con thỏ</a:t>
            </a:r>
            <a:endParaRPr lang="en-US" sz="2800" b="1" i="1">
              <a:solidFill>
                <a:srgbClr val="C00000"/>
              </a:solidFill>
            </a:endParaRPr>
          </a:p>
        </p:txBody>
      </p:sp>
      <p:sp>
        <p:nvSpPr>
          <p:cNvPr id="11268" name="Text Box 16"/>
          <p:cNvSpPr txBox="1">
            <a:spLocks noChangeArrowheads="1"/>
          </p:cNvSpPr>
          <p:nvPr/>
        </p:nvSpPr>
        <p:spPr bwMode="auto">
          <a:xfrm>
            <a:off x="4098925" y="2024063"/>
            <a:ext cx="5022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</a:rPr>
              <a:t>? con thỏ</a:t>
            </a:r>
            <a:endParaRPr lang="en-US" sz="2800" b="1" i="1">
              <a:solidFill>
                <a:srgbClr val="C00000"/>
              </a:solidFill>
            </a:endParaRPr>
          </a:p>
        </p:txBody>
      </p:sp>
      <p:sp>
        <p:nvSpPr>
          <p:cNvPr id="11269" name="Arc 17"/>
          <p:cNvSpPr>
            <a:spLocks/>
          </p:cNvSpPr>
          <p:nvPr/>
        </p:nvSpPr>
        <p:spPr bwMode="auto">
          <a:xfrm rot="9947405">
            <a:off x="209550" y="844550"/>
            <a:ext cx="1293813" cy="1117600"/>
          </a:xfrm>
          <a:custGeom>
            <a:avLst/>
            <a:gdLst>
              <a:gd name="T0" fmla="*/ 0 w 19294"/>
              <a:gd name="T1" fmla="*/ 2147483647 h 21600"/>
              <a:gd name="T2" fmla="*/ 2147483647 w 19294"/>
              <a:gd name="T3" fmla="*/ 2147483647 h 21600"/>
              <a:gd name="T4" fmla="*/ 2147483647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Text Box 18"/>
          <p:cNvSpPr txBox="1">
            <a:spLocks noChangeArrowheads="1"/>
          </p:cNvSpPr>
          <p:nvPr/>
        </p:nvSpPr>
        <p:spPr bwMode="auto">
          <a:xfrm>
            <a:off x="304800" y="2011363"/>
            <a:ext cx="162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C00000"/>
                </a:solidFill>
              </a:rPr>
              <a:t>đã bán</a:t>
            </a:r>
          </a:p>
        </p:txBody>
      </p:sp>
      <p:grpSp>
        <p:nvGrpSpPr>
          <p:cNvPr id="11271" name="Group 18"/>
          <p:cNvGrpSpPr>
            <a:grpSpLocks/>
          </p:cNvGrpSpPr>
          <p:nvPr/>
        </p:nvGrpSpPr>
        <p:grpSpPr bwMode="auto">
          <a:xfrm>
            <a:off x="381000" y="1630363"/>
            <a:ext cx="3879850" cy="158750"/>
            <a:chOff x="720" y="2016"/>
            <a:chExt cx="3120" cy="107"/>
          </a:xfrm>
        </p:grpSpPr>
        <p:sp>
          <p:nvSpPr>
            <p:cNvPr id="11285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21"/>
            <p:cNvSpPr>
              <a:spLocks noChangeShapeType="1"/>
            </p:cNvSpPr>
            <p:nvPr/>
          </p:nvSpPr>
          <p:spPr bwMode="auto">
            <a:xfrm>
              <a:off x="2808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22"/>
            <p:cNvSpPr>
              <a:spLocks noChangeShapeType="1"/>
            </p:cNvSpPr>
            <p:nvPr/>
          </p:nvSpPr>
          <p:spPr bwMode="auto">
            <a:xfrm>
              <a:off x="1776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ight Brace 26"/>
          <p:cNvSpPr/>
          <p:nvPr/>
        </p:nvSpPr>
        <p:spPr>
          <a:xfrm rot="16200000">
            <a:off x="4076700" y="-2446337"/>
            <a:ext cx="304800" cy="7696200"/>
          </a:xfrm>
          <a:prstGeom prst="rightBrace">
            <a:avLst>
              <a:gd name="adj1" fmla="val 48310"/>
              <a:gd name="adj2" fmla="val 50255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4755356" y="-1173956"/>
            <a:ext cx="350838" cy="6324600"/>
          </a:xfrm>
          <a:prstGeom prst="rightBrac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7" name="Rectangle 4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1278" name="Group 18"/>
          <p:cNvGrpSpPr>
            <a:grpSpLocks/>
          </p:cNvGrpSpPr>
          <p:nvPr/>
        </p:nvGrpSpPr>
        <p:grpSpPr bwMode="auto">
          <a:xfrm>
            <a:off x="4267200" y="1630363"/>
            <a:ext cx="3879850" cy="158750"/>
            <a:chOff x="720" y="2016"/>
            <a:chExt cx="3120" cy="107"/>
          </a:xfrm>
        </p:grpSpPr>
        <p:sp>
          <p:nvSpPr>
            <p:cNvPr id="11280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21"/>
            <p:cNvSpPr>
              <a:spLocks noChangeShapeType="1"/>
            </p:cNvSpPr>
            <p:nvPr/>
          </p:nvSpPr>
          <p:spPr bwMode="auto">
            <a:xfrm>
              <a:off x="2808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22"/>
            <p:cNvSpPr>
              <a:spLocks noChangeShapeType="1"/>
            </p:cNvSpPr>
            <p:nvPr/>
          </p:nvSpPr>
          <p:spPr bwMode="auto">
            <a:xfrm>
              <a:off x="1776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1219200" y="2608263"/>
            <a:ext cx="7620000" cy="484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3200">
                <a:solidFill>
                  <a:srgbClr val="00B050"/>
                </a:solidFill>
              </a:rPr>
              <a:t>                          </a:t>
            </a:r>
            <a:r>
              <a:rPr lang="en-US" sz="3200" b="1" i="1" u="sng">
                <a:solidFill>
                  <a:srgbClr val="00B050"/>
                </a:solidFill>
              </a:rPr>
              <a:t>Bài giải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3200">
                <a:solidFill>
                  <a:srgbClr val="00B050"/>
                </a:solidFill>
              </a:rPr>
              <a:t>            Số con thỏ mà bác An đã bán là: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3200">
                <a:solidFill>
                  <a:srgbClr val="00B050"/>
                </a:solidFill>
              </a:rPr>
              <a:t>                   48 : 6  = 8 (con thỏ)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3200">
                <a:solidFill>
                  <a:srgbClr val="00B050"/>
                </a:solidFill>
              </a:rPr>
              <a:t>            Số con thỏ mà bác An còn lại là: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3200">
                <a:solidFill>
                  <a:srgbClr val="00B050"/>
                </a:solidFill>
              </a:rPr>
              <a:t>                   48 – 8 = 40 (con thỏ)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sz="3200">
                <a:solidFill>
                  <a:srgbClr val="00B050"/>
                </a:solidFill>
              </a:rPr>
              <a:t>                            Đáp số: 40 con thỏ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endParaRPr lang="en-US" sz="320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20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454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PHONGKYTHUAT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PHONGVU</dc:creator>
  <cp:lastModifiedBy>CSTeam</cp:lastModifiedBy>
  <cp:revision>18</cp:revision>
  <dcterms:created xsi:type="dcterms:W3CDTF">2011-10-30T06:11:49Z</dcterms:created>
  <dcterms:modified xsi:type="dcterms:W3CDTF">2016-06-29T10:28:43Z</dcterms:modified>
</cp:coreProperties>
</file>