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FFFF"/>
    <a:srgbClr val="FFFF66"/>
    <a:srgbClr val="0000CC"/>
    <a:srgbClr val="FF6600"/>
    <a:srgbClr val="FF00FF"/>
    <a:srgbClr val="0000FF"/>
    <a:srgbClr val="CC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EFC48-45DC-44E2-8C83-0520A672F9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45468-4CCC-44CA-A306-B6633871AF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1A7EA-A066-4CEE-BB8B-0D7D4525DB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ED16CD-14F3-46C4-B2DE-1DCCCB5AF5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31CD3-9112-4091-AC90-5E57558A2BF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CABE3-3FE3-407C-9991-9C613C5598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D31228-81B2-4CCE-BFFC-594D143B6A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8D106-0E4B-435F-B46F-282ECF6313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DC8E15-78AC-48A4-99F9-B73F55C0B2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51CF-BB39-4322-98A4-6217D056A8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6D076-8A6A-4EDF-BC54-40C5B78FDF8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2514A-9173-4265-9CDE-FAADB06072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rgbClr val="ECFFFF"/>
            </a:gs>
            <a:gs pos="100000">
              <a:srgbClr val="66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u="none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Garamond" pitchFamily="18" charset="0"/>
              </a:defRPr>
            </a:lvl1pPr>
          </a:lstStyle>
          <a:p>
            <a:fld id="{A8766058-ACC5-4A06-B249-3B1E48BAA1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ransition spd="slow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2362200" y="15240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FF3300"/>
                </a:solidFill>
              </a:rPr>
              <a:t>LUYỆN TẬP</a:t>
            </a:r>
          </a:p>
        </p:txBody>
      </p:sp>
      <p:sp>
        <p:nvSpPr>
          <p:cNvPr id="3075" name="Oval 6"/>
          <p:cNvSpPr>
            <a:spLocks noChangeArrowheads="1"/>
          </p:cNvSpPr>
          <p:nvPr/>
        </p:nvSpPr>
        <p:spPr bwMode="auto">
          <a:xfrm>
            <a:off x="533400" y="1828800"/>
            <a:ext cx="685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/>
              <a:t>1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295400" y="1905000"/>
            <a:ext cx="838200" cy="588963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Số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2209800" y="19050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none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62510" name="Group 46"/>
          <p:cNvGraphicFramePr>
            <a:graphicFrameLocks noGrp="1"/>
          </p:cNvGraphicFramePr>
          <p:nvPr>
            <p:ph/>
          </p:nvPr>
        </p:nvGraphicFramePr>
        <p:xfrm>
          <a:off x="1447800" y="2667000"/>
          <a:ext cx="6400800" cy="2667000"/>
        </p:xfrm>
        <a:graphic>
          <a:graphicData uri="http://schemas.openxmlformats.org/drawingml/2006/table">
            <a:tbl>
              <a:tblPr/>
              <a:tblGrid>
                <a:gridCol w="1600200"/>
                <a:gridCol w="990600"/>
                <a:gridCol w="1028700"/>
                <a:gridCol w="876300"/>
                <a:gridCol w="990600"/>
                <a:gridCol w="914400"/>
              </a:tblGrid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Thõa sè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423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Thõa sè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TÝch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11" name="Text Box 47"/>
          <p:cNvSpPr txBox="1">
            <a:spLocks noChangeArrowheads="1"/>
          </p:cNvSpPr>
          <p:nvPr/>
        </p:nvSpPr>
        <p:spPr bwMode="auto">
          <a:xfrm>
            <a:off x="5867400" y="23622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FF00FF"/>
                </a:solidFill>
              </a:rPr>
              <a:t>(Giảm tảI  2PT cuối)</a:t>
            </a:r>
          </a:p>
        </p:txBody>
      </p:sp>
      <p:sp>
        <p:nvSpPr>
          <p:cNvPr id="62512" name="Text Box 48"/>
          <p:cNvSpPr txBox="1">
            <a:spLocks noChangeArrowheads="1"/>
          </p:cNvSpPr>
          <p:nvPr/>
        </p:nvSpPr>
        <p:spPr bwMode="auto">
          <a:xfrm>
            <a:off x="6934200" y="4443413"/>
            <a:ext cx="968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850</a:t>
            </a:r>
          </a:p>
        </p:txBody>
      </p:sp>
      <p:sp>
        <p:nvSpPr>
          <p:cNvPr id="62513" name="Text Box 49"/>
          <p:cNvSpPr txBox="1">
            <a:spLocks noChangeArrowheads="1"/>
          </p:cNvSpPr>
          <p:nvPr/>
        </p:nvSpPr>
        <p:spPr bwMode="auto">
          <a:xfrm>
            <a:off x="6019800" y="4443413"/>
            <a:ext cx="968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630</a:t>
            </a:r>
          </a:p>
        </p:txBody>
      </p:sp>
      <p:sp>
        <p:nvSpPr>
          <p:cNvPr id="62514" name="Text Box 50"/>
          <p:cNvSpPr txBox="1">
            <a:spLocks noChangeArrowheads="1"/>
          </p:cNvSpPr>
          <p:nvPr/>
        </p:nvSpPr>
        <p:spPr bwMode="auto">
          <a:xfrm>
            <a:off x="5029200" y="4457700"/>
            <a:ext cx="96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964</a:t>
            </a:r>
          </a:p>
        </p:txBody>
      </p:sp>
      <p:sp>
        <p:nvSpPr>
          <p:cNvPr id="62515" name="Text Box 51"/>
          <p:cNvSpPr txBox="1">
            <a:spLocks noChangeArrowheads="1"/>
          </p:cNvSpPr>
          <p:nvPr/>
        </p:nvSpPr>
        <p:spPr bwMode="auto">
          <a:xfrm>
            <a:off x="4191000" y="4495800"/>
            <a:ext cx="96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840</a:t>
            </a:r>
          </a:p>
        </p:txBody>
      </p:sp>
      <p:sp>
        <p:nvSpPr>
          <p:cNvPr id="62516" name="Text Box 52"/>
          <p:cNvSpPr txBox="1">
            <a:spLocks noChangeArrowheads="1"/>
          </p:cNvSpPr>
          <p:nvPr/>
        </p:nvSpPr>
        <p:spPr bwMode="auto">
          <a:xfrm>
            <a:off x="3124200" y="4495800"/>
            <a:ext cx="96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846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2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2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2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511" grpId="0"/>
      <p:bldP spid="62512" grpId="0"/>
      <p:bldP spid="62513" grpId="0"/>
      <p:bldP spid="62514" grpId="0"/>
      <p:bldP spid="62515" grpId="0"/>
      <p:bldP spid="625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2438400" y="12192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FF3300"/>
                </a:solidFill>
              </a:rPr>
              <a:t>LUYỆN TẬP</a:t>
            </a:r>
          </a:p>
        </p:txBody>
      </p:sp>
      <p:sp>
        <p:nvSpPr>
          <p:cNvPr id="65542" name="Oval 6"/>
          <p:cNvSpPr>
            <a:spLocks noChangeArrowheads="1"/>
          </p:cNvSpPr>
          <p:nvPr/>
        </p:nvSpPr>
        <p:spPr bwMode="auto">
          <a:xfrm>
            <a:off x="457200" y="1905000"/>
            <a:ext cx="609600" cy="685800"/>
          </a:xfrm>
          <a:prstGeom prst="ellipse">
            <a:avLst/>
          </a:pr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u="none"/>
              <a:t>2</a:t>
            </a: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219200" y="205740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none"/>
              <a:t>Tìm x:</a:t>
            </a: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295400" y="3581400"/>
            <a:ext cx="304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    x      = 212 x 3</a:t>
            </a: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5029200" y="3057525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b)  x :  5 = 141</a:t>
            </a: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1219200" y="3048000"/>
            <a:ext cx="2530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a)  x :  3 = 212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1371600" y="4114800"/>
            <a:ext cx="2530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   x      = 636</a:t>
            </a: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5257800" y="35814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   x   = 141 x 5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5181600" y="4114800"/>
            <a:ext cx="2530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    x   = 705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6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/>
      <p:bldP spid="65542" grpId="0" animBg="1"/>
      <p:bldP spid="65543" grpId="0"/>
      <p:bldP spid="65544" grpId="0"/>
      <p:bldP spid="65545" grpId="0"/>
      <p:bldP spid="65547" grpId="0"/>
      <p:bldP spid="65548" grpId="0"/>
      <p:bldP spid="65549" grpId="0"/>
      <p:bldP spid="655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2286000" y="12192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FF3300"/>
                </a:solidFill>
              </a:rPr>
              <a:t>LUYỆN TẬP</a:t>
            </a:r>
          </a:p>
        </p:txBody>
      </p:sp>
      <p:sp>
        <p:nvSpPr>
          <p:cNvPr id="5123" name="Oval 5"/>
          <p:cNvSpPr>
            <a:spLocks noChangeArrowheads="1"/>
          </p:cNvSpPr>
          <p:nvPr/>
        </p:nvSpPr>
        <p:spPr bwMode="auto">
          <a:xfrm>
            <a:off x="457200" y="1752600"/>
            <a:ext cx="6096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u="none"/>
              <a:t>3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371600" y="1752600"/>
            <a:ext cx="739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none"/>
              <a:t>Mỗi hôp có 120 cái kẹo. Hỏi 4 hộp nh</a:t>
            </a:r>
            <a:r>
              <a:rPr lang="vi-VN" sz="2800" u="none"/>
              <a:t>ư</a:t>
            </a:r>
            <a:r>
              <a:rPr lang="en-US" sz="2800" u="none"/>
              <a:t> thế có bao nhiêu cáI kẹo?</a:t>
            </a:r>
          </a:p>
        </p:txBody>
      </p:sp>
      <p:sp>
        <p:nvSpPr>
          <p:cNvPr id="5125" name="Text Box 9"/>
          <p:cNvSpPr txBox="1">
            <a:spLocks noChangeArrowheads="1"/>
          </p:cNvSpPr>
          <p:nvPr/>
        </p:nvSpPr>
        <p:spPr bwMode="auto">
          <a:xfrm>
            <a:off x="2819400" y="42672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/>
              <a:t>Bài giải</a:t>
            </a:r>
          </a:p>
        </p:txBody>
      </p:sp>
      <p:sp>
        <p:nvSpPr>
          <p:cNvPr id="5126" name="Text Box 10"/>
          <p:cNvSpPr txBox="1">
            <a:spLocks noChangeArrowheads="1"/>
          </p:cNvSpPr>
          <p:nvPr/>
        </p:nvSpPr>
        <p:spPr bwMode="auto">
          <a:xfrm>
            <a:off x="1447800" y="3276600"/>
            <a:ext cx="358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/>
              <a:t>1 hộp: 120 cái kẹo</a:t>
            </a:r>
          </a:p>
          <a:p>
            <a:r>
              <a:rPr lang="en-US" sz="2800" u="none"/>
              <a:t>4 hộp: … cái kẹo?</a:t>
            </a:r>
          </a:p>
        </p:txBody>
      </p:sp>
      <p:sp>
        <p:nvSpPr>
          <p:cNvPr id="5127" name="Text Box 11"/>
          <p:cNvSpPr txBox="1">
            <a:spLocks noChangeArrowheads="1"/>
          </p:cNvSpPr>
          <p:nvPr/>
        </p:nvSpPr>
        <p:spPr bwMode="auto">
          <a:xfrm>
            <a:off x="2286000" y="27432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/>
              <a:t>Tóm tắt</a:t>
            </a:r>
          </a:p>
        </p:txBody>
      </p:sp>
      <p:sp>
        <p:nvSpPr>
          <p:cNvPr id="5128" name="Text Box 12"/>
          <p:cNvSpPr txBox="1">
            <a:spLocks noChangeArrowheads="1"/>
          </p:cNvSpPr>
          <p:nvPr/>
        </p:nvSpPr>
        <p:spPr bwMode="auto">
          <a:xfrm>
            <a:off x="1066800" y="4724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4 hộp nh</a:t>
            </a:r>
            <a:r>
              <a:rPr lang="vi-VN" sz="2800" b="1" u="none"/>
              <a:t>ư</a:t>
            </a:r>
            <a:r>
              <a:rPr lang="en-US" sz="2800" b="1" u="none"/>
              <a:t> thế có số cái kẹo là: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1828800" y="5257800"/>
            <a:ext cx="413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120 x 4 = 480 (cái kẹo)</a:t>
            </a:r>
          </a:p>
        </p:txBody>
      </p:sp>
      <p:sp>
        <p:nvSpPr>
          <p:cNvPr id="5130" name="Text Box 14"/>
          <p:cNvSpPr txBox="1">
            <a:spLocks noChangeArrowheads="1"/>
          </p:cNvSpPr>
          <p:nvPr/>
        </p:nvSpPr>
        <p:spPr bwMode="auto">
          <a:xfrm>
            <a:off x="3581400" y="5715000"/>
            <a:ext cx="405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Đáp số: 480 cái kẹo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86000" y="10668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 u="none">
              <a:solidFill>
                <a:srgbClr val="FF3300"/>
              </a:solidFill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81000" y="152400"/>
            <a:ext cx="780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      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438400" y="609600"/>
            <a:ext cx="379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none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381000" y="914400"/>
            <a:ext cx="6096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 u="none"/>
              <a:t>4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143000" y="838200"/>
            <a:ext cx="7772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none"/>
              <a:t>Có 3 thùng dầu, mỗi thùng chứa 125</a:t>
            </a:r>
            <a:r>
              <a:rPr lang="en-US" sz="2800" i="1" u="none"/>
              <a:t>l</a:t>
            </a:r>
            <a:r>
              <a:rPr lang="en-US" sz="2800" u="none"/>
              <a:t> dầu, ng</a:t>
            </a:r>
            <a:r>
              <a:rPr lang="vi-VN" sz="2800" u="none"/>
              <a:t>ư</a:t>
            </a:r>
            <a:r>
              <a:rPr lang="en-US" sz="2800" u="none"/>
              <a:t>ời ta </a:t>
            </a:r>
            <a:r>
              <a:rPr lang="vi-VN" sz="2800" u="none"/>
              <a:t>đ</a:t>
            </a:r>
            <a:r>
              <a:rPr lang="en-US" sz="2800" u="none"/>
              <a:t>ã lấy ra 185 </a:t>
            </a:r>
            <a:r>
              <a:rPr lang="en-US" sz="2800" i="1" u="none"/>
              <a:t>l</a:t>
            </a:r>
            <a:r>
              <a:rPr lang="en-US" sz="2800" u="none"/>
              <a:t> dầu từ các thùng </a:t>
            </a:r>
            <a:r>
              <a:rPr lang="vi-VN" sz="2800" u="none"/>
              <a:t>đ</a:t>
            </a:r>
            <a:r>
              <a:rPr lang="en-US" sz="2800" u="none"/>
              <a:t>ó. Hỏi còn lại bao nhiêu lít dầu?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410200" y="25908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>
                <a:solidFill>
                  <a:srgbClr val="CC3300"/>
                </a:solidFill>
              </a:rPr>
              <a:t>Bài giải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38200" y="3200400"/>
            <a:ext cx="54864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/>
              <a:t>3 thùng</a:t>
            </a:r>
          </a:p>
          <a:p>
            <a:r>
              <a:rPr lang="en-US" sz="2800" u="none"/>
              <a:t>1 thùng : 125 </a:t>
            </a:r>
            <a:r>
              <a:rPr lang="en-US" sz="2800" i="1" u="none"/>
              <a:t>l</a:t>
            </a:r>
          </a:p>
          <a:p>
            <a:r>
              <a:rPr lang="en-US" sz="2800" u="none"/>
              <a:t> Lấy      : 185 </a:t>
            </a:r>
            <a:r>
              <a:rPr lang="en-US" sz="2800" i="1" u="none"/>
              <a:t>l</a:t>
            </a:r>
          </a:p>
          <a:p>
            <a:r>
              <a:rPr lang="en-US" sz="2800" u="none"/>
              <a:t> Còn     : …? </a:t>
            </a:r>
            <a:r>
              <a:rPr lang="en-US" sz="2800" i="1" u="none"/>
              <a:t>l </a:t>
            </a:r>
            <a:r>
              <a:rPr lang="en-US" sz="2800" u="none"/>
              <a:t>    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47800" y="25908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>
                <a:solidFill>
                  <a:srgbClr val="CC3300"/>
                </a:solidFill>
              </a:rPr>
              <a:t>Tóm tắt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810000" y="3200400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        </a:t>
            </a:r>
            <a:r>
              <a:rPr lang="en-US" sz="2800" u="none">
                <a:solidFill>
                  <a:srgbClr val="0000FF"/>
                </a:solidFill>
              </a:rPr>
              <a:t>3 thùng có số lít dầu là: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724400" y="3733800"/>
            <a:ext cx="413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/>
              <a:t>    125 x 3 = 375 (</a:t>
            </a:r>
            <a:r>
              <a:rPr lang="en-US" sz="2800" i="1" u="none"/>
              <a:t>l)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419600" y="5181600"/>
            <a:ext cx="405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none"/>
              <a:t>          </a:t>
            </a:r>
            <a:r>
              <a:rPr lang="en-US" sz="2800" u="none">
                <a:solidFill>
                  <a:srgbClr val="0000FF"/>
                </a:solidFill>
              </a:rPr>
              <a:t>Đáp số: 190 </a:t>
            </a:r>
            <a:r>
              <a:rPr lang="en-US" sz="2800" i="1" u="none">
                <a:solidFill>
                  <a:srgbClr val="0000FF"/>
                </a:solidFill>
              </a:rPr>
              <a:t>l</a:t>
            </a:r>
            <a:r>
              <a:rPr lang="en-US" sz="2800" u="none">
                <a:solidFill>
                  <a:srgbClr val="0000FF"/>
                </a:solidFill>
              </a:rPr>
              <a:t> dầu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4495800" y="4267200"/>
            <a:ext cx="4054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/>
              <a:t> </a:t>
            </a:r>
            <a:r>
              <a:rPr lang="en-US" sz="2800" u="none">
                <a:solidFill>
                  <a:srgbClr val="0000FF"/>
                </a:solidFill>
              </a:rPr>
              <a:t>Số dầu còn lại là: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4724400" y="4724400"/>
            <a:ext cx="3500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none"/>
              <a:t>   375 - 185  = 190 (</a:t>
            </a:r>
            <a:r>
              <a:rPr lang="en-US" sz="2800" i="1" u="none"/>
              <a:t>l)</a:t>
            </a:r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3886200" y="3352800"/>
            <a:ext cx="0" cy="2743200"/>
          </a:xfrm>
          <a:prstGeom prst="line">
            <a:avLst/>
          </a:prstGeom>
          <a:noFill/>
          <a:ln w="952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52400"/>
            <a:ext cx="780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       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981200" y="838200"/>
            <a:ext cx="379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u="none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69637" name="Oval 5"/>
          <p:cNvSpPr>
            <a:spLocks noChangeArrowheads="1"/>
          </p:cNvSpPr>
          <p:nvPr/>
        </p:nvSpPr>
        <p:spPr bwMode="auto">
          <a:xfrm>
            <a:off x="381000" y="304800"/>
            <a:ext cx="685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/>
              <a:t>5</a:t>
            </a:r>
          </a:p>
        </p:txBody>
      </p:sp>
      <p:sp>
        <p:nvSpPr>
          <p:cNvPr id="69672" name="Text Box 40"/>
          <p:cNvSpPr txBox="1">
            <a:spLocks noChangeArrowheads="1"/>
          </p:cNvSpPr>
          <p:nvPr/>
        </p:nvSpPr>
        <p:spPr bwMode="auto">
          <a:xfrm>
            <a:off x="4495800" y="23622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12 x 3 = 36</a:t>
            </a:r>
          </a:p>
        </p:txBody>
      </p:sp>
      <p:sp>
        <p:nvSpPr>
          <p:cNvPr id="7174" name="Text Box 41"/>
          <p:cNvSpPr txBox="1">
            <a:spLocks noChangeArrowheads="1"/>
          </p:cNvSpPr>
          <p:nvPr/>
        </p:nvSpPr>
        <p:spPr bwMode="auto">
          <a:xfrm>
            <a:off x="5029200" y="4457700"/>
            <a:ext cx="96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 u="none">
              <a:solidFill>
                <a:srgbClr val="0000FF"/>
              </a:solidFill>
            </a:endParaRPr>
          </a:p>
        </p:txBody>
      </p:sp>
      <p:sp>
        <p:nvSpPr>
          <p:cNvPr id="7175" name="Text Box 42"/>
          <p:cNvSpPr txBox="1">
            <a:spLocks noChangeArrowheads="1"/>
          </p:cNvSpPr>
          <p:nvPr/>
        </p:nvSpPr>
        <p:spPr bwMode="auto">
          <a:xfrm>
            <a:off x="5181600" y="4572000"/>
            <a:ext cx="96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 b="1" u="none">
              <a:solidFill>
                <a:srgbClr val="0000FF"/>
              </a:solidFill>
            </a:endParaRPr>
          </a:p>
        </p:txBody>
      </p:sp>
      <p:sp>
        <p:nvSpPr>
          <p:cNvPr id="69676" name="Text Box 44"/>
          <p:cNvSpPr txBox="1">
            <a:spLocks noChangeArrowheads="1"/>
          </p:cNvSpPr>
          <p:nvPr/>
        </p:nvSpPr>
        <p:spPr bwMode="auto">
          <a:xfrm>
            <a:off x="1447800" y="381000"/>
            <a:ext cx="3140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none">
                <a:solidFill>
                  <a:srgbClr val="0000FF"/>
                </a:solidFill>
              </a:rPr>
              <a:t>Viết (theo mẫu)</a:t>
            </a:r>
          </a:p>
        </p:txBody>
      </p:sp>
      <p:graphicFrame>
        <p:nvGraphicFramePr>
          <p:cNvPr id="69712" name="Group 80"/>
          <p:cNvGraphicFramePr>
            <a:graphicFrameLocks noGrp="1"/>
          </p:cNvGraphicFramePr>
          <p:nvPr>
            <p:ph/>
          </p:nvPr>
        </p:nvGraphicFramePr>
        <p:xfrm>
          <a:off x="381000" y="1447800"/>
          <a:ext cx="8229600" cy="3087688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Sè ®· cho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GÊp 3 lÇn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0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" pitchFamily="34" charset="0"/>
                        </a:rPr>
                        <a:t>Gi¶m 3 lÇn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9706" name="Text Box 74"/>
          <p:cNvSpPr txBox="1">
            <a:spLocks noChangeArrowheads="1"/>
          </p:cNvSpPr>
          <p:nvPr/>
        </p:nvSpPr>
        <p:spPr bwMode="auto">
          <a:xfrm>
            <a:off x="6553200" y="23622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24 x 3 = 72</a:t>
            </a:r>
          </a:p>
        </p:txBody>
      </p:sp>
      <p:sp>
        <p:nvSpPr>
          <p:cNvPr id="69707" name="Text Box 75"/>
          <p:cNvSpPr txBox="1">
            <a:spLocks noChangeArrowheads="1"/>
          </p:cNvSpPr>
          <p:nvPr/>
        </p:nvSpPr>
        <p:spPr bwMode="auto">
          <a:xfrm>
            <a:off x="2438400" y="34290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FF00FF"/>
                </a:solidFill>
              </a:rPr>
              <a:t>6 : 3 = 2</a:t>
            </a:r>
          </a:p>
        </p:txBody>
      </p:sp>
      <p:sp>
        <p:nvSpPr>
          <p:cNvPr id="69708" name="Text Box 76"/>
          <p:cNvSpPr txBox="1">
            <a:spLocks noChangeArrowheads="1"/>
          </p:cNvSpPr>
          <p:nvPr/>
        </p:nvSpPr>
        <p:spPr bwMode="auto">
          <a:xfrm>
            <a:off x="4495800" y="34290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12 : 3 = 4</a:t>
            </a:r>
          </a:p>
        </p:txBody>
      </p:sp>
      <p:sp>
        <p:nvSpPr>
          <p:cNvPr id="69710" name="Text Box 78"/>
          <p:cNvSpPr txBox="1">
            <a:spLocks noChangeArrowheads="1"/>
          </p:cNvSpPr>
          <p:nvPr/>
        </p:nvSpPr>
        <p:spPr bwMode="auto">
          <a:xfrm>
            <a:off x="6553200" y="33528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0000FF"/>
                </a:solidFill>
              </a:rPr>
              <a:t>24 : 3 = 8</a:t>
            </a:r>
          </a:p>
        </p:txBody>
      </p:sp>
      <p:sp>
        <p:nvSpPr>
          <p:cNvPr id="69711" name="Text Box 79"/>
          <p:cNvSpPr txBox="1">
            <a:spLocks noChangeArrowheads="1"/>
          </p:cNvSpPr>
          <p:nvPr/>
        </p:nvSpPr>
        <p:spPr bwMode="auto">
          <a:xfrm>
            <a:off x="2438400" y="2362200"/>
            <a:ext cx="198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none">
                <a:solidFill>
                  <a:srgbClr val="FF00FF"/>
                </a:solidFill>
              </a:rPr>
              <a:t>6 x 3 = 18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7" grpId="0" animBg="1"/>
      <p:bldP spid="69672" grpId="0"/>
      <p:bldP spid="69676" grpId="0"/>
      <p:bldP spid="69706" grpId="0"/>
      <p:bldP spid="69707" grpId="0"/>
      <p:bldP spid="69708" grpId="0"/>
      <p:bldP spid="69710" grpId="0"/>
      <p:bldP spid="69711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300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Garamond</vt:lpstr>
      <vt:lpstr>Wingdings</vt:lpstr>
      <vt:lpstr>Calibri</vt:lpstr>
      <vt:lpstr>.VnArial</vt:lpstr>
      <vt:lpstr>Edge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TheAnh computer</dc:creator>
  <cp:lastModifiedBy>CSTeam</cp:lastModifiedBy>
  <cp:revision>98</cp:revision>
  <dcterms:created xsi:type="dcterms:W3CDTF">2010-10-01T01:42:35Z</dcterms:created>
  <dcterms:modified xsi:type="dcterms:W3CDTF">2016-06-29T10:28:45Z</dcterms:modified>
</cp:coreProperties>
</file>