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91" r:id="rId3"/>
    <p:sldId id="311" r:id="rId4"/>
    <p:sldId id="313" r:id="rId5"/>
    <p:sldId id="288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7B5229"/>
    <a:srgbClr val="FF33CC"/>
    <a:srgbClr val="FF9900"/>
    <a:srgbClr val="6600CC"/>
    <a:srgbClr val="00FF00"/>
    <a:srgbClr val="FF0066"/>
    <a:srgbClr val="4E85F4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9E744-EB13-4A27-BFAE-FE005128EB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1B277-AD6A-4A9F-BDD9-69FB1F6507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0BA9B-D616-40CD-8D21-15BB9C927F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A52BFE-4D6C-4CBE-BA95-6F9ECDB96E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B452B-5D66-4C61-A6F2-86BF11B08B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269A0-1F4E-498D-8A4C-08250CA916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F823B-8E3A-4E77-AE65-B21E78CA04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1091A-0291-4F5E-811B-1E4E1DB2CB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1B988-8EB1-4A0A-B787-5B8F63FF4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A512D-5A3B-497F-96AD-0F16DDA4FD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6A91A-21DF-4167-86F1-89AB58E1C8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E03C7-8A14-425B-98BC-D5442001C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22228-3860-4822-B961-BC3E5B3DEC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6AF72C-26B0-4830-A434-C96AB4FD71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hyperlink" Target="LUYEN%20TAP%20Trang%2058.pp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LUYEN%20TAP%20Trang%2058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8.gi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9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9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287588" y="1993900"/>
            <a:ext cx="50307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0" b="1">
                <a:solidFill>
                  <a:srgbClr val="3333FF"/>
                </a:solidFill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95181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hoa1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5410200"/>
            <a:ext cx="198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oa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57150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hoa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57150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495181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PULSTAR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028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 descr="PULSTAR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15300" y="0"/>
            <a:ext cx="1028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0" descr="PULSTAR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905500"/>
            <a:ext cx="1028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4" descr="PULSTAR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15300" y="5905500"/>
            <a:ext cx="1028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TextBox 1"/>
          <p:cNvSpPr txBox="1">
            <a:spLocks noChangeArrowheads="1"/>
          </p:cNvSpPr>
          <p:nvPr/>
        </p:nvSpPr>
        <p:spPr bwMode="auto">
          <a:xfrm>
            <a:off x="1071563" y="357188"/>
            <a:ext cx="7000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cs typeface="Times New Roman" pitchFamily="18" charset="0"/>
              </a:rPr>
              <a:t>  Sợi dây 18m dài gấp mấy lần </a:t>
            </a:r>
          </a:p>
          <a:p>
            <a:pPr algn="just"/>
            <a:r>
              <a:rPr lang="en-US" sz="3600" b="1">
                <a:solidFill>
                  <a:srgbClr val="0000FF"/>
                </a:solidFill>
                <a:cs typeface="Times New Roman" pitchFamily="18" charset="0"/>
              </a:rPr>
              <a:t>  sợi dây 6m?</a:t>
            </a:r>
          </a:p>
        </p:txBody>
      </p:sp>
      <p:sp>
        <p:nvSpPr>
          <p:cNvPr id="12" name="Smiley Face 11">
            <a:hlinkClick r:id="rId7" action="ppaction://hlinkpres?slideindex=5&amp;slidetitle=Slide 5"/>
          </p:cNvPr>
          <p:cNvSpPr/>
          <p:nvPr/>
        </p:nvSpPr>
        <p:spPr>
          <a:xfrm>
            <a:off x="8072438" y="5929313"/>
            <a:ext cx="857250" cy="71437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000125" y="2428875"/>
            <a:ext cx="7358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cs typeface="Times New Roman" pitchFamily="18" charset="0"/>
              </a:rPr>
              <a:t>  Sợi dây 18m dài gấp sợi dây 6m số lần là: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143250" y="1714500"/>
            <a:ext cx="2500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cs typeface="Times New Roman" pitchFamily="18" charset="0"/>
              </a:rPr>
              <a:t>   </a:t>
            </a:r>
            <a:r>
              <a:rPr lang="en-US" sz="3600" b="1" u="sng">
                <a:solidFill>
                  <a:srgbClr val="0000FF"/>
                </a:solidFill>
                <a:cs typeface="Times New Roman" pitchFamily="18" charset="0"/>
              </a:rPr>
              <a:t>Trả lời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2857500" y="3857625"/>
            <a:ext cx="3643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cs typeface="Times New Roman" pitchFamily="18" charset="0"/>
              </a:rPr>
              <a:t>  18 : 6 = 3 (lần)</a:t>
            </a:r>
            <a:endParaRPr lang="en-US" sz="3600" b="1" u="sng">
              <a:solidFill>
                <a:srgbClr val="0000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642938" y="500063"/>
            <a:ext cx="81438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cs typeface="Times New Roman" pitchFamily="18" charset="0"/>
              </a:rPr>
              <a:t>Bao gạo 35kg cân nặng gấp mấy lần bao gạo 5kg? </a:t>
            </a:r>
          </a:p>
          <a:p>
            <a:endParaRPr lang="en-US" sz="3600"/>
          </a:p>
        </p:txBody>
      </p:sp>
      <p:sp>
        <p:nvSpPr>
          <p:cNvPr id="6" name="Smiley Face 5">
            <a:hlinkClick r:id="rId3" action="ppaction://hlinkpres?slideindex=5&amp;slidetitle=Slide 5"/>
          </p:cNvPr>
          <p:cNvSpPr/>
          <p:nvPr/>
        </p:nvSpPr>
        <p:spPr>
          <a:xfrm>
            <a:off x="8215313" y="5929313"/>
            <a:ext cx="785812" cy="71437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600">
              <a:solidFill>
                <a:srgbClr val="FFFFFF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5465763"/>
          <a:ext cx="8229600" cy="1392237"/>
        </p:xfrm>
        <a:graphic>
          <a:graphicData uri="http://schemas.openxmlformats.org/presentationml/2006/ole">
            <p:oleObj spid="_x0000_s1026" name="CorelDRAW" r:id="rId4" imgW="9005708" imgH="1524697" progId="CorelDRAW.Graphic.12">
              <p:embed/>
            </p:oleObj>
          </a:graphicData>
        </a:graphic>
      </p:graphicFrame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00063" y="2571750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cs typeface="Times New Roman" pitchFamily="18" charset="0"/>
              </a:rPr>
              <a:t>  Bao gạo 35kg cân nặng gấp bao gạo 5kg số lần là: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143250" y="1785938"/>
            <a:ext cx="2500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cs typeface="Times New Roman" pitchFamily="18" charset="0"/>
              </a:rPr>
              <a:t>   </a:t>
            </a:r>
            <a:r>
              <a:rPr lang="en-US" sz="3600" b="1" u="sng">
                <a:solidFill>
                  <a:srgbClr val="0000FF"/>
                </a:solidFill>
                <a:cs typeface="Times New Roman" pitchFamily="18" charset="0"/>
              </a:rPr>
              <a:t>Trả lời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857500" y="4071938"/>
            <a:ext cx="3643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cs typeface="Times New Roman" pitchFamily="18" charset="0"/>
              </a:rPr>
              <a:t>  35 : 5 = 7 (lần)</a:t>
            </a:r>
            <a:endParaRPr lang="en-US" sz="3600" b="1" u="sng">
              <a:solidFill>
                <a:srgbClr val="0000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3600" b="1" smtClean="0">
              <a:solidFill>
                <a:srgbClr val="0000FF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3600" b="1" smtClean="0">
              <a:solidFill>
                <a:srgbClr val="0000FF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357188" y="571500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cs typeface="Times New Roman" pitchFamily="18" charset="0"/>
              </a:rPr>
              <a:t> Có 4 con trâu và 20 con bò. Hỏi số bò gấp mấy lần số trâu?</a:t>
            </a: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3143250" y="2000250"/>
            <a:ext cx="2143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b="1" u="sng">
                <a:solidFill>
                  <a:srgbClr val="0000FF"/>
                </a:solidFill>
                <a:cs typeface="Times New Roman" pitchFamily="18" charset="0"/>
              </a:rPr>
              <a:t>Bài giải</a:t>
            </a:r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571500" y="2786063"/>
            <a:ext cx="7929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cs typeface="Times New Roman" pitchFamily="18" charset="0"/>
              </a:rPr>
              <a:t>Số con bò gấp số con trâu số lần là:</a:t>
            </a:r>
          </a:p>
        </p:txBody>
      </p:sp>
      <p:sp>
        <p:nvSpPr>
          <p:cNvPr id="7177" name="TextBox 8"/>
          <p:cNvSpPr txBox="1">
            <a:spLocks noChangeArrowheads="1"/>
          </p:cNvSpPr>
          <p:nvPr/>
        </p:nvSpPr>
        <p:spPr bwMode="auto">
          <a:xfrm>
            <a:off x="3000375" y="3571875"/>
            <a:ext cx="3714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cs typeface="Times New Roman" pitchFamily="18" charset="0"/>
              </a:rPr>
              <a:t>20 : 4 = 5 (lần)</a:t>
            </a:r>
          </a:p>
        </p:txBody>
      </p:sp>
      <p:sp>
        <p:nvSpPr>
          <p:cNvPr id="7178" name="TextBox 9"/>
          <p:cNvSpPr txBox="1">
            <a:spLocks noChangeArrowheads="1"/>
          </p:cNvSpPr>
          <p:nvPr/>
        </p:nvSpPr>
        <p:spPr bwMode="auto">
          <a:xfrm>
            <a:off x="4071938" y="4357688"/>
            <a:ext cx="3643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b="1" u="sng">
                <a:solidFill>
                  <a:srgbClr val="0000FF"/>
                </a:solidFill>
                <a:cs typeface="Times New Roman" pitchFamily="18" charset="0"/>
              </a:rPr>
              <a:t>Đáp số</a:t>
            </a:r>
            <a:r>
              <a:rPr lang="en-US" sz="3600" b="1">
                <a:solidFill>
                  <a:srgbClr val="0000FF"/>
                </a:solidFill>
                <a:cs typeface="Times New Roman" pitchFamily="18" charset="0"/>
              </a:rPr>
              <a:t>: 5 lần</a:t>
            </a:r>
          </a:p>
        </p:txBody>
      </p:sp>
      <p:grpSp>
        <p:nvGrpSpPr>
          <p:cNvPr id="2" name="Group 139"/>
          <p:cNvGrpSpPr>
            <a:grpSpLocks/>
          </p:cNvGrpSpPr>
          <p:nvPr/>
        </p:nvGrpSpPr>
        <p:grpSpPr bwMode="auto">
          <a:xfrm>
            <a:off x="2071688" y="2428875"/>
            <a:ext cx="4795837" cy="1689100"/>
            <a:chOff x="912" y="2592"/>
            <a:chExt cx="3072" cy="960"/>
          </a:xfrm>
        </p:grpSpPr>
        <p:sp>
          <p:nvSpPr>
            <p:cNvPr id="5148" name="Oval 140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49" name="WordArt 141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200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Arial"/>
                  <a:cs typeface="Arial"/>
                </a:rPr>
                <a:t>Hết giờ</a:t>
              </a:r>
            </a:p>
          </p:txBody>
        </p:sp>
      </p:grpSp>
      <p:sp>
        <p:nvSpPr>
          <p:cNvPr id="14" name="AutoShape 38"/>
          <p:cNvSpPr>
            <a:spLocks noChangeArrowheads="1"/>
          </p:cNvSpPr>
          <p:nvPr/>
        </p:nvSpPr>
        <p:spPr bwMode="auto">
          <a:xfrm>
            <a:off x="204788" y="5275263"/>
            <a:ext cx="1663700" cy="1430337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5" name="AutoShape 39"/>
          <p:cNvSpPr>
            <a:spLocks noChangeArrowheads="1"/>
          </p:cNvSpPr>
          <p:nvPr/>
        </p:nvSpPr>
        <p:spPr bwMode="auto">
          <a:xfrm>
            <a:off x="207963" y="5281613"/>
            <a:ext cx="1663700" cy="1430337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6" name="AutoShape 40"/>
          <p:cNvSpPr>
            <a:spLocks noChangeArrowheads="1"/>
          </p:cNvSpPr>
          <p:nvPr/>
        </p:nvSpPr>
        <p:spPr bwMode="auto">
          <a:xfrm>
            <a:off x="212725" y="5265738"/>
            <a:ext cx="1663700" cy="1430337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7" name="AutoShape 41"/>
          <p:cNvSpPr>
            <a:spLocks noChangeArrowheads="1"/>
          </p:cNvSpPr>
          <p:nvPr/>
        </p:nvSpPr>
        <p:spPr bwMode="auto">
          <a:xfrm>
            <a:off x="204788" y="5260975"/>
            <a:ext cx="1663700" cy="143033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8" name="AutoShape 75"/>
          <p:cNvSpPr>
            <a:spLocks noChangeArrowheads="1"/>
          </p:cNvSpPr>
          <p:nvPr/>
        </p:nvSpPr>
        <p:spPr bwMode="auto">
          <a:xfrm>
            <a:off x="204788" y="5265738"/>
            <a:ext cx="1663700" cy="1430337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9" name="AutoShape 76"/>
          <p:cNvSpPr>
            <a:spLocks noChangeArrowheads="1"/>
          </p:cNvSpPr>
          <p:nvPr/>
        </p:nvSpPr>
        <p:spPr bwMode="auto">
          <a:xfrm>
            <a:off x="195263" y="5256213"/>
            <a:ext cx="1663700" cy="1430337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0" name="AutoShape 77"/>
          <p:cNvSpPr>
            <a:spLocks noChangeArrowheads="1"/>
          </p:cNvSpPr>
          <p:nvPr/>
        </p:nvSpPr>
        <p:spPr bwMode="auto">
          <a:xfrm>
            <a:off x="214313" y="5270500"/>
            <a:ext cx="1663700" cy="143033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21" name="AutoShape 78"/>
          <p:cNvSpPr>
            <a:spLocks noChangeArrowheads="1"/>
          </p:cNvSpPr>
          <p:nvPr/>
        </p:nvSpPr>
        <p:spPr bwMode="auto">
          <a:xfrm>
            <a:off x="187325" y="5262563"/>
            <a:ext cx="1663700" cy="1430337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22" name="AutoShape 79"/>
          <p:cNvSpPr>
            <a:spLocks noChangeArrowheads="1"/>
          </p:cNvSpPr>
          <p:nvPr/>
        </p:nvSpPr>
        <p:spPr bwMode="auto">
          <a:xfrm>
            <a:off x="195263" y="5260975"/>
            <a:ext cx="1663700" cy="143033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23" name="AutoShape 80"/>
          <p:cNvSpPr>
            <a:spLocks noChangeArrowheads="1"/>
          </p:cNvSpPr>
          <p:nvPr/>
        </p:nvSpPr>
        <p:spPr bwMode="auto">
          <a:xfrm>
            <a:off x="215900" y="5273675"/>
            <a:ext cx="1663700" cy="143033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4" name="AutoShape 81"/>
          <p:cNvSpPr>
            <a:spLocks noChangeArrowheads="1"/>
          </p:cNvSpPr>
          <p:nvPr/>
        </p:nvSpPr>
        <p:spPr bwMode="auto">
          <a:xfrm>
            <a:off x="203200" y="5280025"/>
            <a:ext cx="1663700" cy="143033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25" name="AutoShape 82"/>
          <p:cNvSpPr>
            <a:spLocks noChangeArrowheads="1"/>
          </p:cNvSpPr>
          <p:nvPr/>
        </p:nvSpPr>
        <p:spPr bwMode="auto">
          <a:xfrm>
            <a:off x="176213" y="5273675"/>
            <a:ext cx="1663700" cy="143033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26" name="AutoShape 83"/>
          <p:cNvSpPr>
            <a:spLocks noChangeArrowheads="1"/>
          </p:cNvSpPr>
          <p:nvPr/>
        </p:nvSpPr>
        <p:spPr bwMode="auto">
          <a:xfrm>
            <a:off x="182563" y="5273675"/>
            <a:ext cx="1663700" cy="143033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27" name="AutoShape 84"/>
          <p:cNvSpPr>
            <a:spLocks noChangeArrowheads="1"/>
          </p:cNvSpPr>
          <p:nvPr/>
        </p:nvSpPr>
        <p:spPr bwMode="auto">
          <a:xfrm>
            <a:off x="188913" y="5273675"/>
            <a:ext cx="1663700" cy="143033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28" name="AutoShape 85"/>
          <p:cNvSpPr>
            <a:spLocks noChangeArrowheads="1"/>
          </p:cNvSpPr>
          <p:nvPr/>
        </p:nvSpPr>
        <p:spPr bwMode="auto">
          <a:xfrm>
            <a:off x="180975" y="5267325"/>
            <a:ext cx="1663700" cy="143033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29" name="AutoShape 86"/>
          <p:cNvSpPr>
            <a:spLocks noChangeArrowheads="1"/>
          </p:cNvSpPr>
          <p:nvPr/>
        </p:nvSpPr>
        <p:spPr bwMode="auto">
          <a:xfrm>
            <a:off x="173038" y="5260975"/>
            <a:ext cx="1663700" cy="143033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0033CC"/>
                </a:solidFill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2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  <p:bldP spid="7177" grpId="0"/>
      <p:bldP spid="7178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/>
          <p:cNvSpPr txBox="1">
            <a:spLocks noChangeArrowheads="1"/>
          </p:cNvSpPr>
          <p:nvPr/>
        </p:nvSpPr>
        <p:spPr bwMode="auto">
          <a:xfrm>
            <a:off x="357188" y="133350"/>
            <a:ext cx="8572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>
                <a:solidFill>
                  <a:srgbClr val="0000FF"/>
                </a:solidFill>
                <a:cs typeface="Times New Roman" pitchFamily="18" charset="0"/>
              </a:rPr>
              <a:t> Thu hoạch ở thửa ruộng thứ nhất được 127kg </a:t>
            </a:r>
          </a:p>
          <a:p>
            <a:pPr algn="just"/>
            <a:r>
              <a:rPr lang="en-US" sz="2800">
                <a:solidFill>
                  <a:srgbClr val="0000FF"/>
                </a:solidFill>
                <a:cs typeface="Times New Roman" pitchFamily="18" charset="0"/>
              </a:rPr>
              <a:t>cà chua, ở thửa ruộng thứ hai được nhiều gấp 3 lần số cà chua ở thửa ruộng thứ nhất. Hỏi thu hoạch ở cả hai thửa ruộng được bao nhiêu kg cà chua?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79388" y="1989138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u="sng">
                <a:solidFill>
                  <a:srgbClr val="0000FF"/>
                </a:solidFill>
                <a:cs typeface="Times New Roman" pitchFamily="18" charset="0"/>
              </a:rPr>
              <a:t>Tóm tắt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23850" y="2349500"/>
            <a:ext cx="7319963" cy="1271588"/>
            <a:chOff x="129" y="2251"/>
            <a:chExt cx="4611" cy="801"/>
          </a:xfrm>
        </p:grpSpPr>
        <p:sp>
          <p:nvSpPr>
            <p:cNvPr id="6175" name="Text Box 28"/>
            <p:cNvSpPr txBox="1">
              <a:spLocks noChangeArrowheads="1"/>
            </p:cNvSpPr>
            <p:nvPr/>
          </p:nvSpPr>
          <p:spPr bwMode="auto">
            <a:xfrm>
              <a:off x="1156" y="2251"/>
              <a:ext cx="81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27 kg</a:t>
              </a:r>
            </a:p>
          </p:txBody>
        </p:sp>
        <p:grpSp>
          <p:nvGrpSpPr>
            <p:cNvPr id="6176" name="Group 32"/>
            <p:cNvGrpSpPr>
              <a:grpSpLocks/>
            </p:cNvGrpSpPr>
            <p:nvPr/>
          </p:nvGrpSpPr>
          <p:grpSpPr bwMode="auto">
            <a:xfrm>
              <a:off x="129" y="2296"/>
              <a:ext cx="4611" cy="756"/>
              <a:chOff x="129" y="2296"/>
              <a:chExt cx="4611" cy="756"/>
            </a:xfrm>
          </p:grpSpPr>
          <p:grpSp>
            <p:nvGrpSpPr>
              <p:cNvPr id="6177" name="Group 25"/>
              <p:cNvGrpSpPr>
                <a:grpSpLocks/>
              </p:cNvGrpSpPr>
              <p:nvPr/>
            </p:nvGrpSpPr>
            <p:grpSpPr bwMode="auto">
              <a:xfrm>
                <a:off x="1066" y="2462"/>
                <a:ext cx="2350" cy="590"/>
                <a:chOff x="842" y="2574"/>
                <a:chExt cx="2350" cy="590"/>
              </a:xfrm>
            </p:grpSpPr>
            <p:cxnSp>
              <p:nvCxnSpPr>
                <p:cNvPr id="6182" name="Straight Connector 1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095" y="3057"/>
                  <a:ext cx="180" cy="1"/>
                </a:xfrm>
                <a:prstGeom prst="line">
                  <a:avLst/>
                </a:prstGeom>
                <a:noFill/>
                <a:ln w="28575" algn="ctr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grpSp>
              <p:nvGrpSpPr>
                <p:cNvPr id="6183" name="Group 23"/>
                <p:cNvGrpSpPr>
                  <a:grpSpLocks/>
                </p:cNvGrpSpPr>
                <p:nvPr/>
              </p:nvGrpSpPr>
              <p:grpSpPr bwMode="auto">
                <a:xfrm>
                  <a:off x="842" y="2574"/>
                  <a:ext cx="2350" cy="590"/>
                  <a:chOff x="794" y="2470"/>
                  <a:chExt cx="2350" cy="590"/>
                </a:xfrm>
              </p:grpSpPr>
              <p:grpSp>
                <p:nvGrpSpPr>
                  <p:cNvPr id="6184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801" y="2470"/>
                    <a:ext cx="768" cy="201"/>
                    <a:chOff x="811" y="3208"/>
                    <a:chExt cx="768" cy="201"/>
                  </a:xfrm>
                </p:grpSpPr>
                <p:cxnSp>
                  <p:nvCxnSpPr>
                    <p:cNvPr id="6192" name="Straight Connector 1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811" y="3319"/>
                      <a:ext cx="768" cy="1"/>
                    </a:xfrm>
                    <a:prstGeom prst="line">
                      <a:avLst/>
                    </a:prstGeom>
                    <a:noFill/>
                    <a:ln w="28575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6193" name="Straight Connector 18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722" y="3318"/>
                      <a:ext cx="180" cy="1"/>
                    </a:xfrm>
                    <a:prstGeom prst="line">
                      <a:avLst/>
                    </a:prstGeom>
                    <a:noFill/>
                    <a:ln w="28575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6194" name="Straight Connector 19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1489" y="3297"/>
                      <a:ext cx="180" cy="1"/>
                    </a:xfrm>
                    <a:prstGeom prst="line">
                      <a:avLst/>
                    </a:prstGeom>
                    <a:noFill/>
                    <a:ln w="28575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</p:grpSp>
              <p:cxnSp>
                <p:nvCxnSpPr>
                  <p:cNvPr id="6185" name="Straight Connector 20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686" y="2781"/>
                    <a:ext cx="226" cy="1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0000FF"/>
                    </a:solidFill>
                    <a:prstDash val="sysDash"/>
                    <a:round/>
                    <a:headEnd/>
                    <a:tailEnd/>
                  </a:ln>
                </p:spPr>
              </p:cxnSp>
              <p:cxnSp>
                <p:nvCxnSpPr>
                  <p:cNvPr id="6186" name="Straight Connector 21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453" y="2771"/>
                    <a:ext cx="226" cy="1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0000FF"/>
                    </a:solidFill>
                    <a:prstDash val="sysDash"/>
                    <a:round/>
                    <a:headEnd/>
                    <a:tailEnd/>
                  </a:ln>
                </p:spPr>
              </p:cxnSp>
              <p:grpSp>
                <p:nvGrpSpPr>
                  <p:cNvPr id="6187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794" y="2864"/>
                    <a:ext cx="2350" cy="196"/>
                    <a:chOff x="810" y="2824"/>
                    <a:chExt cx="2350" cy="196"/>
                  </a:xfrm>
                </p:grpSpPr>
                <p:cxnSp>
                  <p:nvCxnSpPr>
                    <p:cNvPr id="6188" name="Straight Connector 1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811" y="2913"/>
                      <a:ext cx="2349" cy="1"/>
                    </a:xfrm>
                    <a:prstGeom prst="line">
                      <a:avLst/>
                    </a:prstGeom>
                    <a:noFill/>
                    <a:ln w="28575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6189" name="Straight Connector 15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721" y="2913"/>
                      <a:ext cx="180" cy="1"/>
                    </a:xfrm>
                    <a:prstGeom prst="line">
                      <a:avLst/>
                    </a:prstGeom>
                    <a:noFill/>
                    <a:ln w="28575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6190" name="Straight Connector 16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1490" y="2915"/>
                      <a:ext cx="180" cy="1"/>
                    </a:xfrm>
                    <a:prstGeom prst="line">
                      <a:avLst/>
                    </a:prstGeom>
                    <a:noFill/>
                    <a:ln w="28575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6191" name="Straight Connector 17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2252" y="2929"/>
                      <a:ext cx="180" cy="1"/>
                    </a:xfrm>
                    <a:prstGeom prst="line">
                      <a:avLst/>
                    </a:prstGeom>
                    <a:noFill/>
                    <a:ln w="28575" algn="ctr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</p:cxnSp>
              </p:grpSp>
            </p:grpSp>
          </p:grpSp>
          <p:sp>
            <p:nvSpPr>
              <p:cNvPr id="6178" name="TextBox 6"/>
              <p:cNvSpPr txBox="1">
                <a:spLocks noChangeArrowheads="1"/>
              </p:cNvSpPr>
              <p:nvPr/>
            </p:nvSpPr>
            <p:spPr bwMode="auto">
              <a:xfrm>
                <a:off x="140" y="2387"/>
                <a:ext cx="122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/>
                <a:r>
                  <a:rPr lang="en-US" sz="2800">
                    <a:solidFill>
                      <a:srgbClr val="0000FF"/>
                    </a:solidFill>
                    <a:cs typeface="Times New Roman" pitchFamily="18" charset="0"/>
                  </a:rPr>
                  <a:t>Thửa 1:</a:t>
                </a:r>
              </a:p>
            </p:txBody>
          </p:sp>
          <p:sp>
            <p:nvSpPr>
              <p:cNvPr id="6179" name="TextBox 6"/>
              <p:cNvSpPr txBox="1">
                <a:spLocks noChangeArrowheads="1"/>
              </p:cNvSpPr>
              <p:nvPr/>
            </p:nvSpPr>
            <p:spPr bwMode="auto">
              <a:xfrm>
                <a:off x="129" y="2702"/>
                <a:ext cx="1506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/>
                <a:r>
                  <a:rPr lang="en-US" sz="2800">
                    <a:solidFill>
                      <a:srgbClr val="0000FF"/>
                    </a:solidFill>
                    <a:cs typeface="Times New Roman" pitchFamily="18" charset="0"/>
                  </a:rPr>
                  <a:t>Thửa 2:</a:t>
                </a:r>
              </a:p>
            </p:txBody>
          </p:sp>
          <p:sp>
            <p:nvSpPr>
              <p:cNvPr id="6180" name="AutoShape 30"/>
              <p:cNvSpPr>
                <a:spLocks/>
              </p:cNvSpPr>
              <p:nvPr/>
            </p:nvSpPr>
            <p:spPr bwMode="auto">
              <a:xfrm>
                <a:off x="3560" y="2296"/>
                <a:ext cx="317" cy="726"/>
              </a:xfrm>
              <a:prstGeom prst="rightBrace">
                <a:avLst>
                  <a:gd name="adj1" fmla="val 19085"/>
                  <a:gd name="adj2" fmla="val 50000"/>
                </a:avLst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6181" name="Text Box 31"/>
              <p:cNvSpPr txBox="1">
                <a:spLocks noChangeArrowheads="1"/>
              </p:cNvSpPr>
              <p:nvPr/>
            </p:nvSpPr>
            <p:spPr bwMode="auto">
              <a:xfrm>
                <a:off x="3923" y="2478"/>
                <a:ext cx="817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rgbClr val="0000FF"/>
                    </a:solidFill>
                  </a:rPr>
                  <a:t>? kg</a:t>
                </a:r>
              </a:p>
            </p:txBody>
          </p:sp>
        </p:grpSp>
      </p:grp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3348038" y="3716338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u="sng">
                <a:solidFill>
                  <a:srgbClr val="0000FF"/>
                </a:solidFill>
                <a:cs typeface="Times New Roman" pitchFamily="18" charset="0"/>
              </a:rPr>
              <a:t>Bài giải</a:t>
            </a: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1187450" y="4149725"/>
            <a:ext cx="68135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>
                <a:solidFill>
                  <a:srgbClr val="0000FF"/>
                </a:solidFill>
                <a:cs typeface="Times New Roman" pitchFamily="18" charset="0"/>
              </a:rPr>
              <a:t>Số kg cà chua thu được ở thửa ruộng 2 là:</a:t>
            </a: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2555875" y="4724400"/>
            <a:ext cx="3816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>
                <a:solidFill>
                  <a:srgbClr val="0000FF"/>
                </a:solidFill>
                <a:cs typeface="Times New Roman" pitchFamily="18" charset="0"/>
              </a:rPr>
              <a:t>27 x 3 = 81 (kg)</a:t>
            </a: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2555875" y="5589588"/>
            <a:ext cx="3887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>
                <a:solidFill>
                  <a:srgbClr val="0000FF"/>
                </a:solidFill>
                <a:cs typeface="Times New Roman" pitchFamily="18" charset="0"/>
              </a:rPr>
              <a:t>27 + 81 = 108 (kg)</a:t>
            </a: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5214938" y="6143625"/>
            <a:ext cx="3097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u="sng">
                <a:solidFill>
                  <a:srgbClr val="0000FF"/>
                </a:solidFill>
                <a:cs typeface="Times New Roman" pitchFamily="18" charset="0"/>
              </a:rPr>
              <a:t>Đáp số: </a:t>
            </a:r>
            <a:r>
              <a:rPr lang="en-US" sz="2800">
                <a:solidFill>
                  <a:srgbClr val="0000FF"/>
                </a:solidFill>
                <a:cs typeface="Times New Roman" pitchFamily="18" charset="0"/>
              </a:rPr>
              <a:t>108 kg</a:t>
            </a:r>
            <a:endParaRPr lang="en-US" sz="2800" u="sng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928688" y="5157788"/>
            <a:ext cx="76438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>
                <a:solidFill>
                  <a:srgbClr val="0000FF"/>
                </a:solidFill>
                <a:cs typeface="Times New Roman" pitchFamily="18" charset="0"/>
              </a:rPr>
              <a:t>Số kg cà chua thu được ở cả hai thửa ruộng là:</a:t>
            </a:r>
          </a:p>
        </p:txBody>
      </p:sp>
      <p:sp>
        <p:nvSpPr>
          <p:cNvPr id="6155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615113"/>
            <a:ext cx="242888" cy="2428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3600" b="1">
              <a:solidFill>
                <a:srgbClr val="0000FF"/>
              </a:solidFill>
            </a:endParaRPr>
          </a:p>
        </p:txBody>
      </p:sp>
      <p:grpSp>
        <p:nvGrpSpPr>
          <p:cNvPr id="9" name="Group 139"/>
          <p:cNvGrpSpPr>
            <a:grpSpLocks/>
          </p:cNvGrpSpPr>
          <p:nvPr/>
        </p:nvGrpSpPr>
        <p:grpSpPr bwMode="auto">
          <a:xfrm>
            <a:off x="2071688" y="2428875"/>
            <a:ext cx="4795837" cy="1689100"/>
            <a:chOff x="912" y="2592"/>
            <a:chExt cx="3072" cy="960"/>
          </a:xfrm>
        </p:grpSpPr>
        <p:sp>
          <p:nvSpPr>
            <p:cNvPr id="6173" name="Oval 140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174" name="WordArt 141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200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Arial"/>
                  <a:cs typeface="Arial"/>
                </a:rPr>
                <a:t>Hết giờ</a:t>
              </a:r>
            </a:p>
          </p:txBody>
        </p:sp>
      </p:grpSp>
      <p:sp>
        <p:nvSpPr>
          <p:cNvPr id="37" name="AutoShape 38"/>
          <p:cNvSpPr>
            <a:spLocks noChangeArrowheads="1"/>
          </p:cNvSpPr>
          <p:nvPr/>
        </p:nvSpPr>
        <p:spPr bwMode="auto">
          <a:xfrm>
            <a:off x="204788" y="5943600"/>
            <a:ext cx="755650" cy="762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8" name="AutoShape 39"/>
          <p:cNvSpPr>
            <a:spLocks noChangeArrowheads="1"/>
          </p:cNvSpPr>
          <p:nvPr/>
        </p:nvSpPr>
        <p:spPr bwMode="auto">
          <a:xfrm>
            <a:off x="207963" y="5949950"/>
            <a:ext cx="755650" cy="762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9" name="AutoShape 40"/>
          <p:cNvSpPr>
            <a:spLocks noChangeArrowheads="1"/>
          </p:cNvSpPr>
          <p:nvPr/>
        </p:nvSpPr>
        <p:spPr bwMode="auto">
          <a:xfrm>
            <a:off x="212725" y="5934075"/>
            <a:ext cx="755650" cy="762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40" name="AutoShape 41"/>
          <p:cNvSpPr>
            <a:spLocks noChangeArrowheads="1"/>
          </p:cNvSpPr>
          <p:nvPr/>
        </p:nvSpPr>
        <p:spPr bwMode="auto">
          <a:xfrm>
            <a:off x="204788" y="5929313"/>
            <a:ext cx="755650" cy="762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41" name="AutoShape 75"/>
          <p:cNvSpPr>
            <a:spLocks noChangeArrowheads="1"/>
          </p:cNvSpPr>
          <p:nvPr/>
        </p:nvSpPr>
        <p:spPr bwMode="auto">
          <a:xfrm>
            <a:off x="204788" y="5934075"/>
            <a:ext cx="755650" cy="762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42" name="AutoShape 76"/>
          <p:cNvSpPr>
            <a:spLocks noChangeArrowheads="1"/>
          </p:cNvSpPr>
          <p:nvPr/>
        </p:nvSpPr>
        <p:spPr bwMode="auto">
          <a:xfrm>
            <a:off x="195263" y="5924550"/>
            <a:ext cx="755650" cy="762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43" name="AutoShape 77"/>
          <p:cNvSpPr>
            <a:spLocks noChangeArrowheads="1"/>
          </p:cNvSpPr>
          <p:nvPr/>
        </p:nvSpPr>
        <p:spPr bwMode="auto">
          <a:xfrm>
            <a:off x="214313" y="5938838"/>
            <a:ext cx="755650" cy="762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44" name="AutoShape 78"/>
          <p:cNvSpPr>
            <a:spLocks noChangeArrowheads="1"/>
          </p:cNvSpPr>
          <p:nvPr/>
        </p:nvSpPr>
        <p:spPr bwMode="auto">
          <a:xfrm>
            <a:off x="187325" y="5930900"/>
            <a:ext cx="755650" cy="762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45" name="AutoShape 79"/>
          <p:cNvSpPr>
            <a:spLocks noChangeArrowheads="1"/>
          </p:cNvSpPr>
          <p:nvPr/>
        </p:nvSpPr>
        <p:spPr bwMode="auto">
          <a:xfrm>
            <a:off x="195263" y="5929313"/>
            <a:ext cx="755650" cy="762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46" name="AutoShape 80"/>
          <p:cNvSpPr>
            <a:spLocks noChangeArrowheads="1"/>
          </p:cNvSpPr>
          <p:nvPr/>
        </p:nvSpPr>
        <p:spPr bwMode="auto">
          <a:xfrm>
            <a:off x="215900" y="5942013"/>
            <a:ext cx="755650" cy="762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47" name="AutoShape 81"/>
          <p:cNvSpPr>
            <a:spLocks noChangeArrowheads="1"/>
          </p:cNvSpPr>
          <p:nvPr/>
        </p:nvSpPr>
        <p:spPr bwMode="auto">
          <a:xfrm>
            <a:off x="203200" y="5948363"/>
            <a:ext cx="755650" cy="762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48" name="AutoShape 82"/>
          <p:cNvSpPr>
            <a:spLocks noChangeArrowheads="1"/>
          </p:cNvSpPr>
          <p:nvPr/>
        </p:nvSpPr>
        <p:spPr bwMode="auto">
          <a:xfrm>
            <a:off x="176213" y="5942013"/>
            <a:ext cx="755650" cy="762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49" name="AutoShape 83"/>
          <p:cNvSpPr>
            <a:spLocks noChangeArrowheads="1"/>
          </p:cNvSpPr>
          <p:nvPr/>
        </p:nvSpPr>
        <p:spPr bwMode="auto">
          <a:xfrm>
            <a:off x="182563" y="5942013"/>
            <a:ext cx="755650" cy="762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50" name="AutoShape 84"/>
          <p:cNvSpPr>
            <a:spLocks noChangeArrowheads="1"/>
          </p:cNvSpPr>
          <p:nvPr/>
        </p:nvSpPr>
        <p:spPr bwMode="auto">
          <a:xfrm>
            <a:off x="188913" y="5942013"/>
            <a:ext cx="755650" cy="762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51" name="AutoShape 85"/>
          <p:cNvSpPr>
            <a:spLocks noChangeArrowheads="1"/>
          </p:cNvSpPr>
          <p:nvPr/>
        </p:nvSpPr>
        <p:spPr bwMode="auto">
          <a:xfrm>
            <a:off x="180975" y="5935663"/>
            <a:ext cx="755650" cy="762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52" name="AutoShape 86"/>
          <p:cNvSpPr>
            <a:spLocks noChangeArrowheads="1"/>
          </p:cNvSpPr>
          <p:nvPr/>
        </p:nvSpPr>
        <p:spPr bwMode="auto">
          <a:xfrm>
            <a:off x="173038" y="5929313"/>
            <a:ext cx="755650" cy="762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0033CC"/>
                </a:solidFill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3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  <p:bldP spid="28" grpId="0"/>
      <p:bldP spid="29" grpId="0"/>
      <p:bldP spid="30" grpId="0"/>
      <p:bldP spid="31" grpId="0"/>
      <p:bldP spid="32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266</Words>
  <Application>Microsoft Office PowerPoint</Application>
  <PresentationFormat>On-screen Show (4:3)</PresentationFormat>
  <Paragraphs>62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Default Design</vt:lpstr>
      <vt:lpstr>CorelDRAW 12.0 Graphic</vt:lpstr>
      <vt:lpstr>Slide 1</vt:lpstr>
      <vt:lpstr>Slide 2</vt:lpstr>
      <vt:lpstr>Slide 3</vt:lpstr>
      <vt:lpstr>Slide 4</vt:lpstr>
      <vt:lpstr>Slide 5</vt:lpstr>
    </vt:vector>
  </TitlesOfParts>
  <Company>Truong Petrus 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LopMot</dc:creator>
  <cp:lastModifiedBy>CSTeam</cp:lastModifiedBy>
  <cp:revision>58</cp:revision>
  <dcterms:created xsi:type="dcterms:W3CDTF">2010-01-10T12:37:13Z</dcterms:created>
  <dcterms:modified xsi:type="dcterms:W3CDTF">2016-06-29T10:28:46Z</dcterms:modified>
</cp:coreProperties>
</file>