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60"/>
  </p:normalViewPr>
  <p:slideViewPr>
    <p:cSldViewPr>
      <p:cViewPr varScale="1">
        <p:scale>
          <a:sx n="38" d="100"/>
          <a:sy n="3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BC4613-B06A-47F7-ACC8-6B0907ADAB9C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F24D1-D0C6-4F3A-911A-E7EB20ED07A1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A31186-15B8-4D16-BE59-6DE9451A6AAD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C1350-8C50-4644-9728-5C88055ABC45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0BA9D7-73C1-4DF6-80CE-816682C28DC5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2E13B-CFE2-42A3-A9E1-E8C52BE620E1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6FD34C-0838-4F59-8462-3D0119B8CC5F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2D7FD-3FB4-4A97-8C5A-316B51ADE032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3AE7E4-6521-4FCA-A8AB-6C6CEAD9F8BE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076B5-B82A-4922-B4CD-A51FBF9AACD4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ADF379-B14D-4F24-AC0A-A237CF760EF4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E2080-EA8A-4813-85C2-7B0B64C8B2D6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67B36D-A23B-4AFC-B340-AAC0D7D5336F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6EAE8-80A7-4648-9BED-12AD59971A20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9FCCDE-ED4F-4A28-93AF-47C904A52219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9C85A-3ACE-43DA-9729-D6852158F2BB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8ABC04-7995-458B-9B6A-40DEECB9E7E7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D783F-E7F9-4DD1-84B8-1F2733A66779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0696B-5A78-4D12-9096-7FD58D71610F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C3D53-184F-41D2-905A-E106A895F12C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CF9F11-C0E0-413F-A833-A675EBE9AE2A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F79D9-ABA8-45CC-8109-E58D0D486B21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6401D59-915A-4AB1-B42B-CCA46433732D}" type="datetimeFigureOut">
              <a:rPr lang="vi-VN"/>
              <a:pPr/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D40C00-75C7-4A01-A763-790BBDAB2606}" type="slidenum">
              <a:rPr lang="vi-VN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1785938"/>
            <a:ext cx="1143000" cy="714375"/>
          </a:xfrm>
        </p:spPr>
        <p:txBody>
          <a:bodyPr/>
          <a:lstStyle/>
          <a:p>
            <a:pPr algn="l" eaLnBrk="1" hangingPunct="1"/>
            <a:r>
              <a:rPr lang="en-US" sz="2400" u="sng" smtClean="0">
                <a:solidFill>
                  <a:srgbClr val="898989"/>
                </a:solidFill>
                <a:latin typeface="Arial" charset="0"/>
              </a:rPr>
              <a:t>Bài 1: </a:t>
            </a:r>
          </a:p>
          <a:p>
            <a:pPr algn="l" eaLnBrk="1" hangingPunct="1"/>
            <a:endParaRPr lang="vi-VN" sz="2400" smtClean="0">
              <a:solidFill>
                <a:srgbClr val="898989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00438" y="1000125"/>
            <a:ext cx="3143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Luyện tập</a:t>
            </a:r>
            <a:endParaRPr lang="vi-VN" sz="36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" y="2357438"/>
            <a:ext cx="571500" cy="1200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&gt;</a:t>
            </a:r>
          </a:p>
          <a:p>
            <a:r>
              <a:rPr lang="en-US" sz="2400"/>
              <a:t>&lt;</a:t>
            </a:r>
          </a:p>
          <a:p>
            <a:r>
              <a:rPr lang="en-US" sz="2400"/>
              <a:t>=</a:t>
            </a:r>
            <a:endParaRPr lang="vi-VN" sz="24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71563" y="271462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</a:t>
            </a:r>
            <a:endParaRPr lang="vi-VN" sz="24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28750" y="2071688"/>
            <a:ext cx="75009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      744g  … 474g                305g … 350g</a:t>
            </a:r>
          </a:p>
          <a:p>
            <a:r>
              <a:rPr lang="en-US" sz="2400"/>
              <a:t>400g + 8g … 480g                450g … 500 – 40g </a:t>
            </a:r>
          </a:p>
          <a:p>
            <a:r>
              <a:rPr lang="en-US" sz="2400"/>
              <a:t>           1kg … 900g + 5g   760g + 240g … 1kg</a:t>
            </a:r>
          </a:p>
          <a:p>
            <a:endParaRPr lang="vi-VN" sz="24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500" y="207168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&gt;</a:t>
            </a:r>
            <a:endParaRPr lang="vi-VN" sz="24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00375" y="2786063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&lt;</a:t>
            </a:r>
            <a:endParaRPr lang="vi-VN" sz="24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28938" y="2428875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&lt;</a:t>
            </a:r>
            <a:endParaRPr lang="vi-VN" sz="24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4313" y="3929063"/>
            <a:ext cx="89296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Khi so sánh các số đo khối lượng ta cần chú ý: </a:t>
            </a:r>
          </a:p>
          <a:p>
            <a:pPr>
              <a:buFontTx/>
              <a:buChar char="-"/>
            </a:pPr>
            <a:r>
              <a:rPr lang="en-US" sz="2400"/>
              <a:t>Nếu số đo khối lượng có cùng đơn vị đo thì ta chỉ việc so sánh như so sánh các số tự nhiên. </a:t>
            </a:r>
          </a:p>
          <a:p>
            <a:pPr>
              <a:buFontTx/>
              <a:buChar char="-"/>
            </a:pPr>
            <a:r>
              <a:rPr lang="en-US" sz="2400"/>
              <a:t>Nếu không cùng đơn vị đo ta cần đổi về cùng một đơn vị đo và so sánh.</a:t>
            </a:r>
          </a:p>
          <a:p>
            <a:endParaRPr lang="vi-VN" sz="24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000750" y="207168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&lt;</a:t>
            </a:r>
            <a:endParaRPr lang="vi-VN" sz="24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72188" y="2457450"/>
            <a:ext cx="1071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&lt;</a:t>
            </a:r>
            <a:endParaRPr lang="vi-VN" sz="20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786563" y="2814638"/>
            <a:ext cx="78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=</a:t>
            </a:r>
            <a:endParaRPr lang="vi-V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71688"/>
            <a:ext cx="9144000" cy="1752600"/>
          </a:xfrm>
        </p:spPr>
        <p:txBody>
          <a:bodyPr/>
          <a:lstStyle/>
          <a:p>
            <a:pPr algn="l" eaLnBrk="1" hangingPunct="1"/>
            <a:r>
              <a:rPr lang="en-US" sz="2800" u="sng" smtClean="0">
                <a:solidFill>
                  <a:srgbClr val="898989"/>
                </a:solidFill>
                <a:latin typeface="Arial" charset="0"/>
              </a:rPr>
              <a:t>Bài 2</a:t>
            </a:r>
            <a:r>
              <a:rPr lang="en-US" sz="2800" smtClean="0">
                <a:solidFill>
                  <a:srgbClr val="898989"/>
                </a:solidFill>
                <a:latin typeface="Arial" charset="0"/>
              </a:rPr>
              <a:t>: Mẹ Hà mua 4 gói kẹo và 1 gói bánh, mỗi gói kẹo cân nặng 130g và gói bánh cân nặng 175g. Hỏi mẹ Hà đã mua tất cả bao nhiêu gam kẹo và bánh?</a:t>
            </a:r>
            <a:endParaRPr lang="vi-VN" sz="2800" smtClean="0">
              <a:solidFill>
                <a:srgbClr val="898989"/>
              </a:solidFill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3500438" y="1285875"/>
            <a:ext cx="314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Luyện tập</a:t>
            </a:r>
            <a:endParaRPr lang="vi-VN" sz="4000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0" y="2500313"/>
            <a:ext cx="44291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29438" y="2500313"/>
            <a:ext cx="164306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14500" y="3000375"/>
            <a:ext cx="6429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43250" y="3071813"/>
            <a:ext cx="1285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72188" y="2928938"/>
            <a:ext cx="7143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" y="3357563"/>
            <a:ext cx="63579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357563" y="3714750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/>
              <a:t>TÓM TẮT:</a:t>
            </a:r>
          </a:p>
          <a:p>
            <a:endParaRPr lang="vi-VN" sz="20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4500563"/>
            <a:ext cx="2786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Mua:  4 gói kẹo</a:t>
            </a:r>
          </a:p>
          <a:p>
            <a:r>
              <a:rPr lang="en-US" sz="2400"/>
              <a:t>           1 gói bánh</a:t>
            </a:r>
          </a:p>
          <a:p>
            <a:r>
              <a:rPr lang="en-US" sz="2400"/>
              <a:t>           </a:t>
            </a:r>
            <a:endParaRPr lang="vi-VN" sz="24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357438" y="450056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-  1 gói: 130g</a:t>
            </a:r>
            <a:endParaRPr lang="vi-VN" sz="24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71750" y="492918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 :175g</a:t>
            </a:r>
            <a:endParaRPr lang="vi-VN" sz="2400"/>
          </a:p>
        </p:txBody>
      </p:sp>
      <p:sp>
        <p:nvSpPr>
          <p:cNvPr id="25" name="Right Brace 24"/>
          <p:cNvSpPr/>
          <p:nvPr/>
        </p:nvSpPr>
        <p:spPr>
          <a:xfrm>
            <a:off x="4286250" y="4572000"/>
            <a:ext cx="28575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14875" y="4691063"/>
            <a:ext cx="2786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 g kẹo và bánh</a:t>
            </a:r>
            <a:endParaRPr lang="vi-V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18" grpId="0"/>
      <p:bldP spid="19" grpId="0"/>
      <p:bldP spid="20" grpId="0"/>
      <p:bldP spid="21" grpId="0"/>
      <p:bldP spid="25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500438" y="1285875"/>
            <a:ext cx="314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Luyện tập</a:t>
            </a:r>
            <a:endParaRPr lang="vi-VN" sz="40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357563" y="2312988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/>
              <a:t>TÓM TẮT:</a:t>
            </a:r>
          </a:p>
          <a:p>
            <a:endParaRPr lang="vi-VN" sz="2000"/>
          </a:p>
        </p:txBody>
      </p:sp>
      <p:sp>
        <p:nvSpPr>
          <p:cNvPr id="4100" name="TextBox 18"/>
          <p:cNvSpPr txBox="1">
            <a:spLocks noChangeArrowheads="1"/>
          </p:cNvSpPr>
          <p:nvPr/>
        </p:nvSpPr>
        <p:spPr bwMode="auto">
          <a:xfrm>
            <a:off x="0" y="2759075"/>
            <a:ext cx="2786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Mua:  4 gói kẹo</a:t>
            </a:r>
          </a:p>
          <a:p>
            <a:r>
              <a:rPr lang="en-US" sz="2400"/>
              <a:t>           1 gói bánh</a:t>
            </a:r>
          </a:p>
          <a:p>
            <a:r>
              <a:rPr lang="en-US" sz="2400"/>
              <a:t>           </a:t>
            </a:r>
            <a:endParaRPr lang="vi-VN" sz="2400"/>
          </a:p>
        </p:txBody>
      </p:sp>
      <p:sp>
        <p:nvSpPr>
          <p:cNvPr id="4101" name="TextBox 19"/>
          <p:cNvSpPr txBox="1">
            <a:spLocks noChangeArrowheads="1"/>
          </p:cNvSpPr>
          <p:nvPr/>
        </p:nvSpPr>
        <p:spPr bwMode="auto">
          <a:xfrm>
            <a:off x="2357438" y="278606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-  1 gói: 130g</a:t>
            </a:r>
            <a:endParaRPr lang="vi-VN" sz="2400"/>
          </a:p>
        </p:txBody>
      </p:sp>
      <p:sp>
        <p:nvSpPr>
          <p:cNvPr id="4102" name="TextBox 20"/>
          <p:cNvSpPr txBox="1">
            <a:spLocks noChangeArrowheads="1"/>
          </p:cNvSpPr>
          <p:nvPr/>
        </p:nvSpPr>
        <p:spPr bwMode="auto">
          <a:xfrm>
            <a:off x="2571750" y="321468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 :175g</a:t>
            </a:r>
            <a:endParaRPr lang="vi-VN" sz="2400"/>
          </a:p>
        </p:txBody>
      </p:sp>
      <p:sp>
        <p:nvSpPr>
          <p:cNvPr id="25" name="Right Brace 24"/>
          <p:cNvSpPr/>
          <p:nvPr/>
        </p:nvSpPr>
        <p:spPr>
          <a:xfrm>
            <a:off x="4357688" y="2928938"/>
            <a:ext cx="28575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4104" name="TextBox 25"/>
          <p:cNvSpPr txBox="1">
            <a:spLocks noChangeArrowheads="1"/>
          </p:cNvSpPr>
          <p:nvPr/>
        </p:nvSpPr>
        <p:spPr bwMode="auto">
          <a:xfrm>
            <a:off x="4714875" y="3071813"/>
            <a:ext cx="2786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 g kẹo và bánh</a:t>
            </a:r>
            <a:endParaRPr lang="vi-VN" sz="240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371600" y="3929063"/>
            <a:ext cx="6400800" cy="1752600"/>
          </a:xfrm>
        </p:spPr>
        <p:txBody>
          <a:bodyPr/>
          <a:lstStyle/>
          <a:p>
            <a:pPr algn="just" eaLnBrk="1" hangingPunct="1"/>
            <a:r>
              <a:rPr lang="en-US" sz="2800" smtClean="0">
                <a:solidFill>
                  <a:srgbClr val="898989"/>
                </a:solidFill>
                <a:latin typeface="Arial" charset="0"/>
              </a:rPr>
              <a:t>Các bước giải: </a:t>
            </a:r>
          </a:p>
          <a:p>
            <a:pPr algn="just" eaLnBrk="1" hangingPunct="1"/>
            <a:r>
              <a:rPr lang="en-US" sz="2800" smtClean="0">
                <a:solidFill>
                  <a:srgbClr val="898989"/>
                </a:solidFill>
                <a:latin typeface="Arial" charset="0"/>
              </a:rPr>
              <a:t>+ Tìm số gam kẹo mẹ mua</a:t>
            </a:r>
          </a:p>
          <a:p>
            <a:pPr algn="just" eaLnBrk="1" hangingPunct="1"/>
            <a:r>
              <a:rPr lang="en-US" sz="2800" smtClean="0">
                <a:solidFill>
                  <a:srgbClr val="898989"/>
                </a:solidFill>
                <a:latin typeface="Arial" charset="0"/>
              </a:rPr>
              <a:t>+ Tìm số gam kẹo và bánh mẹ đã mua</a:t>
            </a:r>
            <a:endParaRPr lang="vi-VN" sz="2800" smtClean="0">
              <a:solidFill>
                <a:srgbClr val="898989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14375" y="3857625"/>
            <a:ext cx="65722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/>
              <a:t>                                      </a:t>
            </a:r>
            <a:r>
              <a:rPr lang="en-US" sz="2400" u="sng"/>
              <a:t>Bài giải</a:t>
            </a:r>
          </a:p>
          <a:p>
            <a:pPr lvl="3" algn="just"/>
            <a:r>
              <a:rPr lang="en-US" sz="2400"/>
              <a:t>Số gam kẹo mẹ mua là:</a:t>
            </a:r>
          </a:p>
          <a:p>
            <a:pPr lvl="3" algn="just"/>
            <a:r>
              <a:rPr lang="en-US" sz="2400"/>
              <a:t>130 x4 = 520 (g)</a:t>
            </a:r>
          </a:p>
          <a:p>
            <a:pPr lvl="3" algn="just"/>
            <a:r>
              <a:rPr lang="en-US" sz="2400"/>
              <a:t>Số gam kẹo và bánh mẹ đã mua là:</a:t>
            </a:r>
          </a:p>
          <a:p>
            <a:pPr lvl="3" algn="just"/>
            <a:r>
              <a:rPr lang="en-US" sz="2400"/>
              <a:t>520 + 175 = 695 (g)</a:t>
            </a:r>
          </a:p>
          <a:p>
            <a:pPr lvl="3" algn="just"/>
            <a:r>
              <a:rPr lang="en-US" sz="2400"/>
              <a:t>Đáp số: 695g kẹo và bánh</a:t>
            </a:r>
          </a:p>
          <a:p>
            <a:pPr algn="just"/>
            <a:endParaRPr lang="en-US" sz="2400"/>
          </a:p>
        </p:txBody>
      </p:sp>
      <p:sp>
        <p:nvSpPr>
          <p:cNvPr id="4107" name="TextBox 11"/>
          <p:cNvSpPr txBox="1">
            <a:spLocks noChangeArrowheads="1"/>
          </p:cNvSpPr>
          <p:nvPr/>
        </p:nvSpPr>
        <p:spPr bwMode="auto">
          <a:xfrm>
            <a:off x="857250" y="1785938"/>
            <a:ext cx="2428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u="sng"/>
              <a:t>Bài 2</a:t>
            </a:r>
            <a:r>
              <a:rPr lang="en-US" sz="1600"/>
              <a:t>:</a:t>
            </a:r>
            <a:endParaRPr lang="vi-VN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build="p"/>
      <p:bldP spid="17" grpId="1" build="p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14500"/>
            <a:ext cx="9144000" cy="1785938"/>
          </a:xfrm>
        </p:spPr>
        <p:txBody>
          <a:bodyPr/>
          <a:lstStyle/>
          <a:p>
            <a:pPr algn="l" eaLnBrk="1" hangingPunct="1"/>
            <a:r>
              <a:rPr lang="en-US" sz="2800" smtClean="0">
                <a:solidFill>
                  <a:srgbClr val="898989"/>
                </a:solidFill>
                <a:latin typeface="Arial" charset="0"/>
              </a:rPr>
              <a:t>Bài 3: Cô Lan có 1kg đường, cô đã dùng làm bánh hết 400g. Sau đó cô chia đều số đường còn lại vào 3 túi nhỏ. Hỏi mỗi túi có bao nhiêu gam đường.</a:t>
            </a:r>
          </a:p>
          <a:p>
            <a:pPr eaLnBrk="1" hangingPunct="1"/>
            <a:endParaRPr lang="vi-VN" sz="2000" smtClean="0">
              <a:solidFill>
                <a:srgbClr val="898989"/>
              </a:solidFill>
            </a:endParaRP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3500438" y="1071563"/>
            <a:ext cx="314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Luyện tập</a:t>
            </a:r>
            <a:endParaRPr lang="vi-VN" sz="40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50" y="3214688"/>
            <a:ext cx="1785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/>
              <a:t>TÓM TẮT</a:t>
            </a:r>
            <a:endParaRPr lang="vi-VN" sz="2000" u="sng"/>
          </a:p>
        </p:txBody>
      </p:sp>
      <p:cxnSp>
        <p:nvCxnSpPr>
          <p:cNvPr id="7" name="Straight Connector 6"/>
          <p:cNvCxnSpPr/>
          <p:nvPr/>
        </p:nvCxnSpPr>
        <p:spPr>
          <a:xfrm>
            <a:off x="928688" y="4286250"/>
            <a:ext cx="5143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785019" y="4287044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928519" y="4287044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499519" y="4287044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500188" y="4643438"/>
            <a:ext cx="1000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400 g</a:t>
            </a:r>
            <a:endParaRPr lang="vi-VN" sz="240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14688" y="3762375"/>
            <a:ext cx="1857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1kg</a:t>
            </a:r>
            <a:endParaRPr lang="vi-VN" sz="240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690144" y="4261644"/>
            <a:ext cx="190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822826" y="4321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071813" y="4619625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?g</a:t>
            </a:r>
            <a:endParaRPr lang="vi-VN" sz="24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000500" y="464343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?g</a:t>
            </a:r>
            <a:endParaRPr lang="vi-VN" sz="24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143500" y="4619625"/>
            <a:ext cx="642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?g</a:t>
            </a:r>
            <a:endParaRPr lang="vi-VN" sz="2400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928813" y="5072063"/>
            <a:ext cx="5572125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             Các bước giải</a:t>
            </a:r>
            <a:r>
              <a:rPr lang="en-US" sz="2400"/>
              <a:t>:</a:t>
            </a:r>
          </a:p>
          <a:p>
            <a:r>
              <a:rPr lang="en-US" sz="2400"/>
              <a:t>+ Tìm số gam đường còn lại</a:t>
            </a:r>
          </a:p>
          <a:p>
            <a:r>
              <a:rPr lang="en-US" sz="2400"/>
              <a:t>+ Tìm số gam đường của một túi</a:t>
            </a:r>
          </a:p>
          <a:p>
            <a:endParaRPr lang="en-US" sz="1600"/>
          </a:p>
          <a:p>
            <a:endParaRPr lang="vi-VN" sz="160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500313" y="2143125"/>
            <a:ext cx="20716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715000" y="2143125"/>
            <a:ext cx="3000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42875" y="2571750"/>
            <a:ext cx="7858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57500" y="2571750"/>
            <a:ext cx="54292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571625" y="3000375"/>
            <a:ext cx="5072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 rot="5400000">
            <a:off x="1607344" y="3750469"/>
            <a:ext cx="357188" cy="1714500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3214687" y="1285876"/>
            <a:ext cx="500063" cy="5072062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3" name="Right Brace 32"/>
          <p:cNvSpPr/>
          <p:nvPr/>
        </p:nvSpPr>
        <p:spPr>
          <a:xfrm rot="5400000">
            <a:off x="4179094" y="3964782"/>
            <a:ext cx="357187" cy="1143000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5" name="Right Brace 34"/>
          <p:cNvSpPr/>
          <p:nvPr/>
        </p:nvSpPr>
        <p:spPr>
          <a:xfrm rot="5400000">
            <a:off x="5322094" y="3964782"/>
            <a:ext cx="357187" cy="1143000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7" name="Right Brace 36"/>
          <p:cNvSpPr/>
          <p:nvPr/>
        </p:nvSpPr>
        <p:spPr>
          <a:xfrm rot="5400000">
            <a:off x="3036094" y="3964782"/>
            <a:ext cx="357187" cy="1143000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1" grpId="0"/>
      <p:bldP spid="22" grpId="0"/>
      <p:bldP spid="22" grpId="1"/>
      <p:bldP spid="27" grpId="0"/>
      <p:bldP spid="28" grpId="0"/>
      <p:bldP spid="29" grpId="0"/>
      <p:bldP spid="30" grpId="0"/>
      <p:bldP spid="30" grpId="1"/>
      <p:bldP spid="25" grpId="0" animBg="1"/>
      <p:bldP spid="31" grpId="0" animBg="1"/>
      <p:bldP spid="33" grpId="0" animBg="1"/>
      <p:bldP spid="35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714750" y="1071563"/>
            <a:ext cx="3143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Luyện tập</a:t>
            </a:r>
            <a:endParaRPr lang="vi-VN" sz="320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357438" y="1681163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/>
              <a:t>TÓM TẮT</a:t>
            </a:r>
            <a:endParaRPr lang="vi-VN" sz="2000" u="sng"/>
          </a:p>
        </p:txBody>
      </p:sp>
      <p:cxnSp>
        <p:nvCxnSpPr>
          <p:cNvPr id="7" name="Straight Connector 6"/>
          <p:cNvCxnSpPr/>
          <p:nvPr/>
        </p:nvCxnSpPr>
        <p:spPr>
          <a:xfrm>
            <a:off x="1071563" y="3000375"/>
            <a:ext cx="5143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27894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6071394" y="2999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821907" y="3036094"/>
            <a:ext cx="214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20"/>
          <p:cNvSpPr txBox="1">
            <a:spLocks noChangeArrowheads="1"/>
          </p:cNvSpPr>
          <p:nvPr/>
        </p:nvSpPr>
        <p:spPr bwMode="auto">
          <a:xfrm>
            <a:off x="1500188" y="3429000"/>
            <a:ext cx="1000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400 g</a:t>
            </a:r>
            <a:endParaRPr lang="vi-VN" sz="2400"/>
          </a:p>
        </p:txBody>
      </p:sp>
      <p:sp>
        <p:nvSpPr>
          <p:cNvPr id="6153" name="TextBox 21"/>
          <p:cNvSpPr txBox="1">
            <a:spLocks noChangeArrowheads="1"/>
          </p:cNvSpPr>
          <p:nvPr/>
        </p:nvSpPr>
        <p:spPr bwMode="auto">
          <a:xfrm>
            <a:off x="3214688" y="2500313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1kg</a:t>
            </a:r>
            <a:endParaRPr lang="vi-VN" sz="240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4976019" y="3023394"/>
            <a:ext cx="190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749551" y="3035300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Box 26"/>
          <p:cNvSpPr txBox="1">
            <a:spLocks noChangeArrowheads="1"/>
          </p:cNvSpPr>
          <p:nvPr/>
        </p:nvSpPr>
        <p:spPr bwMode="auto">
          <a:xfrm>
            <a:off x="3214688" y="342900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?g</a:t>
            </a:r>
            <a:endParaRPr lang="vi-VN" sz="2400"/>
          </a:p>
        </p:txBody>
      </p:sp>
      <p:sp>
        <p:nvSpPr>
          <p:cNvPr id="6157" name="TextBox 27"/>
          <p:cNvSpPr txBox="1">
            <a:spLocks noChangeArrowheads="1"/>
          </p:cNvSpPr>
          <p:nvPr/>
        </p:nvSpPr>
        <p:spPr bwMode="auto">
          <a:xfrm>
            <a:off x="4214813" y="342900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?g</a:t>
            </a:r>
            <a:endParaRPr lang="vi-VN" sz="2400"/>
          </a:p>
        </p:txBody>
      </p:sp>
      <p:sp>
        <p:nvSpPr>
          <p:cNvPr id="6158" name="TextBox 28"/>
          <p:cNvSpPr txBox="1">
            <a:spLocks noChangeArrowheads="1"/>
          </p:cNvSpPr>
          <p:nvPr/>
        </p:nvSpPr>
        <p:spPr bwMode="auto">
          <a:xfrm>
            <a:off x="5357813" y="342900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?g</a:t>
            </a:r>
            <a:endParaRPr lang="vi-VN" sz="240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85813" y="3786188"/>
            <a:ext cx="72866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                                     </a:t>
            </a:r>
            <a:r>
              <a:rPr lang="en-US" sz="2400" u="sng"/>
              <a:t>Bài  giải</a:t>
            </a:r>
          </a:p>
          <a:p>
            <a:r>
              <a:rPr lang="en-US" sz="2400"/>
              <a:t>                              1kg = 1000kg</a:t>
            </a:r>
          </a:p>
          <a:p>
            <a:pPr lvl="1"/>
            <a:r>
              <a:rPr lang="en-US" sz="2400"/>
              <a:t>Sau khi làm bánh cô Lan còn lại số đường là:</a:t>
            </a:r>
          </a:p>
          <a:p>
            <a:pPr lvl="1"/>
            <a:r>
              <a:rPr lang="en-US" sz="2400"/>
              <a:t>                 1000 – 400 = 600 (g)</a:t>
            </a:r>
          </a:p>
          <a:p>
            <a:pPr lvl="1"/>
            <a:r>
              <a:rPr lang="en-US" sz="2400"/>
              <a:t>Số gam đường trong mỗi túi nhỏ là:</a:t>
            </a:r>
          </a:p>
          <a:p>
            <a:pPr lvl="1"/>
            <a:r>
              <a:rPr lang="en-US" sz="2400"/>
              <a:t>                 600 : 3 = 200 (g)</a:t>
            </a:r>
          </a:p>
          <a:p>
            <a:pPr lvl="1"/>
            <a:r>
              <a:rPr lang="en-US" sz="2400"/>
              <a:t>                               Đáp số: 200g</a:t>
            </a:r>
          </a:p>
          <a:p>
            <a:pPr lvl="1"/>
            <a:endParaRPr lang="en-US" sz="2400"/>
          </a:p>
        </p:txBody>
      </p:sp>
      <p:sp>
        <p:nvSpPr>
          <p:cNvPr id="25" name="Right Brace 24"/>
          <p:cNvSpPr/>
          <p:nvPr/>
        </p:nvSpPr>
        <p:spPr>
          <a:xfrm rot="5400000">
            <a:off x="1893094" y="2464594"/>
            <a:ext cx="142875" cy="1785937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3357562" y="1"/>
            <a:ext cx="500063" cy="5072062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3" name="Right Brace 32"/>
          <p:cNvSpPr/>
          <p:nvPr/>
        </p:nvSpPr>
        <p:spPr>
          <a:xfrm rot="5400000">
            <a:off x="4321969" y="2821782"/>
            <a:ext cx="357187" cy="1143000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5" name="Right Brace 34"/>
          <p:cNvSpPr/>
          <p:nvPr/>
        </p:nvSpPr>
        <p:spPr>
          <a:xfrm rot="5400000">
            <a:off x="5464969" y="2821782"/>
            <a:ext cx="357187" cy="1143000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37" name="Right Brace 36"/>
          <p:cNvSpPr/>
          <p:nvPr/>
        </p:nvSpPr>
        <p:spPr>
          <a:xfrm rot="5400000">
            <a:off x="3250407" y="2821781"/>
            <a:ext cx="285750" cy="1071563"/>
          </a:xfrm>
          <a:prstGeom prst="rightBrace">
            <a:avLst>
              <a:gd name="adj1" fmla="val 8333"/>
              <a:gd name="adj2" fmla="val 47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  <a:cs typeface="Arial" charset="0"/>
            </a:endParaRPr>
          </a:p>
        </p:txBody>
      </p:sp>
      <p:sp>
        <p:nvSpPr>
          <p:cNvPr id="6165" name="TextBox 38"/>
          <p:cNvSpPr txBox="1">
            <a:spLocks noChangeArrowheads="1"/>
          </p:cNvSpPr>
          <p:nvPr/>
        </p:nvSpPr>
        <p:spPr bwMode="auto">
          <a:xfrm>
            <a:off x="785813" y="1428750"/>
            <a:ext cx="2571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Bài 3:</a:t>
            </a:r>
            <a:endParaRPr lang="vi-VN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402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 ngày 28 tháng 11 năm 2011 TOÁN</dc:title>
  <dc:creator>NGUYEN HUE</dc:creator>
  <cp:lastModifiedBy>CSTeam</cp:lastModifiedBy>
  <cp:revision>40</cp:revision>
  <dcterms:created xsi:type="dcterms:W3CDTF">2011-11-25T00:54:33Z</dcterms:created>
  <dcterms:modified xsi:type="dcterms:W3CDTF">2016-06-29T10:28:54Z</dcterms:modified>
</cp:coreProperties>
</file>