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CC"/>
    <a:srgbClr val="FFFF66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F3FF1E-C3FB-4BAF-84A4-BA76822347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C72BDB-5B2C-490D-9B0A-B1F004193A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D22A57-FAB0-4749-B609-2AAD6B9F1C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76B5F6-F871-43B9-ACF4-91927C6A30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AACC27-BA70-4A8C-994F-ED39ED65E8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1B52C1-BB41-4952-A831-8348AB0E2B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80D8B4-A9FB-4B97-97DE-EE474BC4DE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B2BBA2-9DAF-4396-8193-C3072528E2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9D6931-7A56-4571-89FB-763CD925B0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761FB6-211A-4F59-A536-BFC3A87524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A2B5C7-8A06-45E6-A6F7-59CB685234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0E4E764-BE1E-4702-A247-63D4E01B68D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WordArt 5"/>
          <p:cNvSpPr>
            <a:spLocks noChangeArrowheads="1" noChangeShapeType="1" noTextEdit="1"/>
          </p:cNvSpPr>
          <p:nvPr/>
        </p:nvSpPr>
        <p:spPr bwMode="auto">
          <a:xfrm>
            <a:off x="2700338" y="1125538"/>
            <a:ext cx="4414837" cy="15113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/>
                <a:cs typeface="Arial"/>
              </a:rPr>
              <a:t>LUYỆN TẬP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95288" y="2924175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Bài 1:  </a:t>
            </a:r>
            <a:endParaRPr lang="en-US" sz="2400" b="1"/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1331913" y="2900363"/>
            <a:ext cx="2881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/>
              <a:t>Đặt tính rồi tính</a:t>
            </a:r>
            <a:endParaRPr lang="en-US" sz="2400"/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900113" y="3644900"/>
            <a:ext cx="1655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a) 213 x 3</a:t>
            </a:r>
            <a:endParaRPr lang="en-US" sz="2400" b="1"/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3779838" y="3644900"/>
            <a:ext cx="1655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b) 374 x 2</a:t>
            </a:r>
            <a:endParaRPr lang="en-US" sz="2400" b="1"/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6300788" y="3644900"/>
            <a:ext cx="1655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c) 203 x 4</a:t>
            </a:r>
            <a:endParaRPr lang="en-US" sz="2400" b="1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827088" y="4437063"/>
            <a:ext cx="1008062" cy="1016000"/>
            <a:chOff x="521" y="2795"/>
            <a:chExt cx="635" cy="640"/>
          </a:xfrm>
        </p:grpSpPr>
        <p:sp>
          <p:nvSpPr>
            <p:cNvPr id="3092" name="Text Box 12"/>
            <p:cNvSpPr txBox="1">
              <a:spLocks noChangeArrowheads="1"/>
            </p:cNvSpPr>
            <p:nvPr/>
          </p:nvSpPr>
          <p:spPr bwMode="auto">
            <a:xfrm>
              <a:off x="612" y="2795"/>
              <a:ext cx="544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vi-VN" sz="2400"/>
                <a:t>213</a:t>
              </a:r>
            </a:p>
            <a:p>
              <a:pPr>
                <a:spcBef>
                  <a:spcPct val="50000"/>
                </a:spcBef>
              </a:pPr>
              <a:r>
                <a:rPr lang="vi-VN" sz="2400" u="sng"/>
                <a:t>    3</a:t>
              </a:r>
              <a:endParaRPr lang="en-US" sz="2400" u="sng"/>
            </a:p>
          </p:txBody>
        </p:sp>
        <p:sp>
          <p:nvSpPr>
            <p:cNvPr id="5" name="Text Box 13"/>
            <p:cNvSpPr txBox="1">
              <a:spLocks noChangeArrowheads="1"/>
            </p:cNvSpPr>
            <p:nvPr/>
          </p:nvSpPr>
          <p:spPr bwMode="auto">
            <a:xfrm>
              <a:off x="521" y="2976"/>
              <a:ext cx="18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vi-VN" sz="2400"/>
                <a:t>x</a:t>
              </a:r>
              <a:endParaRPr lang="en-US" sz="2400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3708400" y="4437063"/>
            <a:ext cx="1008063" cy="1016000"/>
            <a:chOff x="521" y="2795"/>
            <a:chExt cx="635" cy="640"/>
          </a:xfrm>
        </p:grpSpPr>
        <p:sp>
          <p:nvSpPr>
            <p:cNvPr id="3090" name="Text Box 16"/>
            <p:cNvSpPr txBox="1">
              <a:spLocks noChangeArrowheads="1"/>
            </p:cNvSpPr>
            <p:nvPr/>
          </p:nvSpPr>
          <p:spPr bwMode="auto">
            <a:xfrm>
              <a:off x="612" y="2795"/>
              <a:ext cx="544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vi-VN" sz="2400"/>
                <a:t>374</a:t>
              </a:r>
            </a:p>
            <a:p>
              <a:pPr>
                <a:spcBef>
                  <a:spcPct val="50000"/>
                </a:spcBef>
              </a:pPr>
              <a:r>
                <a:rPr lang="vi-VN" sz="2400" u="sng"/>
                <a:t>    2</a:t>
              </a:r>
              <a:endParaRPr lang="en-US" sz="2400" u="sng"/>
            </a:p>
          </p:txBody>
        </p:sp>
        <p:sp>
          <p:nvSpPr>
            <p:cNvPr id="3091" name="Text Box 17"/>
            <p:cNvSpPr txBox="1">
              <a:spLocks noChangeArrowheads="1"/>
            </p:cNvSpPr>
            <p:nvPr/>
          </p:nvSpPr>
          <p:spPr bwMode="auto">
            <a:xfrm>
              <a:off x="521" y="2976"/>
              <a:ext cx="18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vi-VN" sz="2400"/>
                <a:t>x</a:t>
              </a:r>
              <a:endParaRPr lang="en-US" sz="2400"/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6443663" y="4437063"/>
            <a:ext cx="1008062" cy="1016000"/>
            <a:chOff x="521" y="2795"/>
            <a:chExt cx="635" cy="640"/>
          </a:xfrm>
        </p:grpSpPr>
        <p:sp>
          <p:nvSpPr>
            <p:cNvPr id="3088" name="Text Box 19"/>
            <p:cNvSpPr txBox="1">
              <a:spLocks noChangeArrowheads="1"/>
            </p:cNvSpPr>
            <p:nvPr/>
          </p:nvSpPr>
          <p:spPr bwMode="auto">
            <a:xfrm>
              <a:off x="612" y="2795"/>
              <a:ext cx="544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vi-VN" sz="2400"/>
                <a:t>203</a:t>
              </a:r>
            </a:p>
            <a:p>
              <a:pPr>
                <a:spcBef>
                  <a:spcPct val="50000"/>
                </a:spcBef>
              </a:pPr>
              <a:r>
                <a:rPr lang="vi-VN" sz="2400" u="sng"/>
                <a:t>    4</a:t>
              </a:r>
              <a:endParaRPr lang="en-US" sz="2400" u="sng"/>
            </a:p>
          </p:txBody>
        </p:sp>
        <p:sp>
          <p:nvSpPr>
            <p:cNvPr id="3089" name="Text Box 20"/>
            <p:cNvSpPr txBox="1">
              <a:spLocks noChangeArrowheads="1"/>
            </p:cNvSpPr>
            <p:nvPr/>
          </p:nvSpPr>
          <p:spPr bwMode="auto">
            <a:xfrm>
              <a:off x="521" y="2976"/>
              <a:ext cx="18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vi-VN" sz="2400"/>
                <a:t>x</a:t>
              </a:r>
              <a:endParaRPr lang="en-US" sz="2400"/>
            </a:p>
          </p:txBody>
        </p:sp>
      </p:grp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971550" y="5330825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/>
              <a:t>639</a:t>
            </a:r>
            <a:endParaRPr lang="en-US" sz="2400"/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3851275" y="5300663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/>
              <a:t>748</a:t>
            </a:r>
            <a:endParaRPr lang="en-US" sz="2400"/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6573838" y="5302250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/>
              <a:t>812</a:t>
            </a:r>
            <a:endParaRPr lang="en-US" sz="2400"/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6748463" y="4437063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>
                <a:solidFill>
                  <a:srgbClr val="FF0000"/>
                </a:solidFill>
              </a:rPr>
              <a:t>0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6932613" y="4989513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>
                <a:solidFill>
                  <a:srgbClr val="FF0000"/>
                </a:solidFill>
              </a:rPr>
              <a:t>4</a:t>
            </a:r>
            <a:endParaRPr lang="en-US" sz="24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 tmFilter="0,0; .5, 1; 1, 1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50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50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animBg="1"/>
      <p:bldP spid="3079" grpId="0"/>
      <p:bldP spid="3080" grpId="0"/>
      <p:bldP spid="3081" grpId="0"/>
      <p:bldP spid="3082" grpId="0"/>
      <p:bldP spid="3083" grpId="0"/>
      <p:bldP spid="3093" grpId="0"/>
      <p:bldP spid="3094" grpId="0"/>
      <p:bldP spid="3095" grpId="0"/>
      <p:bldP spid="3096" grpId="0"/>
      <p:bldP spid="309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3"/>
          <p:cNvSpPr>
            <a:spLocks noChangeArrowheads="1" noChangeShapeType="1" noTextEdit="1"/>
          </p:cNvSpPr>
          <p:nvPr/>
        </p:nvSpPr>
        <p:spPr bwMode="auto">
          <a:xfrm>
            <a:off x="2700338" y="1125538"/>
            <a:ext cx="4414837" cy="15113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/>
                <a:cs typeface="Arial"/>
              </a:rPr>
              <a:t>LUYỆN TẬP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395288" y="2924175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Bài 2:  </a:t>
            </a:r>
            <a:endParaRPr lang="en-US" sz="2400" b="1"/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1331913" y="2900363"/>
            <a:ext cx="4176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/>
              <a:t>Đặt tính rồi tính ( theo mẫu)</a:t>
            </a:r>
            <a:endParaRPr lang="en-US" sz="2400"/>
          </a:p>
        </p:txBody>
      </p:sp>
      <p:sp>
        <p:nvSpPr>
          <p:cNvPr id="4101" name="Line 25"/>
          <p:cNvSpPr>
            <a:spLocks noChangeShapeType="1"/>
          </p:cNvSpPr>
          <p:nvPr/>
        </p:nvSpPr>
        <p:spPr bwMode="auto">
          <a:xfrm>
            <a:off x="1979613" y="3573463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2" name="Line 26"/>
          <p:cNvSpPr>
            <a:spLocks noChangeShapeType="1"/>
          </p:cNvSpPr>
          <p:nvPr/>
        </p:nvSpPr>
        <p:spPr bwMode="auto">
          <a:xfrm>
            <a:off x="1979613" y="3908425"/>
            <a:ext cx="1223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1989138" y="3524250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4</a:t>
            </a:r>
            <a:endParaRPr lang="en-US" sz="2400" b="1"/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1979613" y="3860800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2</a:t>
            </a:r>
            <a:endParaRPr lang="en-US" sz="2400" b="1"/>
          </a:p>
        </p:txBody>
      </p:sp>
      <p:sp>
        <p:nvSpPr>
          <p:cNvPr id="4126" name="Text Box 30"/>
          <p:cNvSpPr txBox="1">
            <a:spLocks noChangeArrowheads="1"/>
          </p:cNvSpPr>
          <p:nvPr/>
        </p:nvSpPr>
        <p:spPr bwMode="auto">
          <a:xfrm>
            <a:off x="2157413" y="3851275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3</a:t>
            </a:r>
            <a:endParaRPr lang="en-US" sz="2400" b="1"/>
          </a:p>
        </p:txBody>
      </p:sp>
      <p:sp>
        <p:nvSpPr>
          <p:cNvPr id="4127" name="Text Box 31"/>
          <p:cNvSpPr txBox="1">
            <a:spLocks noChangeArrowheads="1"/>
          </p:cNvSpPr>
          <p:nvPr/>
        </p:nvSpPr>
        <p:spPr bwMode="auto">
          <a:xfrm>
            <a:off x="1042988" y="4221163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1</a:t>
            </a:r>
            <a:endParaRPr lang="en-US" sz="2400" b="1"/>
          </a:p>
        </p:txBody>
      </p:sp>
      <p:sp>
        <p:nvSpPr>
          <p:cNvPr id="4128" name="Text Box 32"/>
          <p:cNvSpPr txBox="1">
            <a:spLocks noChangeArrowheads="1"/>
          </p:cNvSpPr>
          <p:nvPr/>
        </p:nvSpPr>
        <p:spPr bwMode="auto">
          <a:xfrm>
            <a:off x="1042988" y="3860800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 u="sng"/>
              <a:t>8</a:t>
            </a:r>
            <a:endParaRPr lang="en-US" sz="2400" b="1" u="sng"/>
          </a:p>
        </p:txBody>
      </p:sp>
      <p:sp>
        <p:nvSpPr>
          <p:cNvPr id="4108" name="Text Box 33"/>
          <p:cNvSpPr txBox="1">
            <a:spLocks noChangeArrowheads="1"/>
          </p:cNvSpPr>
          <p:nvPr/>
        </p:nvSpPr>
        <p:spPr bwMode="auto">
          <a:xfrm>
            <a:off x="1227138" y="3563938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4</a:t>
            </a:r>
            <a:endParaRPr lang="en-US" sz="2400" b="1"/>
          </a:p>
        </p:txBody>
      </p:sp>
      <p:sp>
        <p:nvSpPr>
          <p:cNvPr id="4130" name="Text Box 34"/>
          <p:cNvSpPr txBox="1">
            <a:spLocks noChangeArrowheads="1"/>
          </p:cNvSpPr>
          <p:nvPr/>
        </p:nvSpPr>
        <p:spPr bwMode="auto">
          <a:xfrm>
            <a:off x="1227138" y="3573463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4</a:t>
            </a:r>
            <a:endParaRPr lang="en-US" sz="2400" b="1"/>
          </a:p>
        </p:txBody>
      </p:sp>
      <p:sp>
        <p:nvSpPr>
          <p:cNvPr id="4131" name="Text Box 35"/>
          <p:cNvSpPr txBox="1">
            <a:spLocks noChangeArrowheads="1"/>
          </p:cNvSpPr>
          <p:nvPr/>
        </p:nvSpPr>
        <p:spPr bwMode="auto">
          <a:xfrm>
            <a:off x="1044575" y="4565650"/>
            <a:ext cx="935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12</a:t>
            </a:r>
            <a:endParaRPr lang="en-US" sz="2400" b="1"/>
          </a:p>
        </p:txBody>
      </p:sp>
      <p:sp>
        <p:nvSpPr>
          <p:cNvPr id="4132" name="Text Box 36"/>
          <p:cNvSpPr txBox="1">
            <a:spLocks noChangeArrowheads="1"/>
          </p:cNvSpPr>
          <p:nvPr/>
        </p:nvSpPr>
        <p:spPr bwMode="auto">
          <a:xfrm>
            <a:off x="1042988" y="3573463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9</a:t>
            </a:r>
            <a:endParaRPr lang="en-US" sz="2400" b="1"/>
          </a:p>
        </p:txBody>
      </p:sp>
      <p:sp>
        <p:nvSpPr>
          <p:cNvPr id="4134" name="Line 38"/>
          <p:cNvSpPr>
            <a:spLocks noChangeShapeType="1"/>
          </p:cNvSpPr>
          <p:nvPr/>
        </p:nvSpPr>
        <p:spPr bwMode="auto">
          <a:xfrm flipV="1">
            <a:off x="971550" y="4941888"/>
            <a:ext cx="647700" cy="15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36" name="Text Box 40"/>
          <p:cNvSpPr txBox="1">
            <a:spLocks noChangeArrowheads="1"/>
          </p:cNvSpPr>
          <p:nvPr/>
        </p:nvSpPr>
        <p:spPr bwMode="auto">
          <a:xfrm>
            <a:off x="1219200" y="4870450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2</a:t>
            </a:r>
            <a:endParaRPr lang="en-US" sz="2400" b="1"/>
          </a:p>
        </p:txBody>
      </p:sp>
      <p:sp>
        <p:nvSpPr>
          <p:cNvPr id="4137" name="Text Box 41"/>
          <p:cNvSpPr txBox="1">
            <a:spLocks noChangeArrowheads="1"/>
          </p:cNvSpPr>
          <p:nvPr/>
        </p:nvSpPr>
        <p:spPr bwMode="auto">
          <a:xfrm>
            <a:off x="1250950" y="5157788"/>
            <a:ext cx="79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28</a:t>
            </a:r>
            <a:endParaRPr lang="en-US" sz="2400" b="1"/>
          </a:p>
        </p:txBody>
      </p:sp>
      <p:sp>
        <p:nvSpPr>
          <p:cNvPr id="4138" name="Text Box 42"/>
          <p:cNvSpPr txBox="1">
            <a:spLocks noChangeArrowheads="1"/>
          </p:cNvSpPr>
          <p:nvPr/>
        </p:nvSpPr>
        <p:spPr bwMode="auto">
          <a:xfrm>
            <a:off x="2338388" y="3860800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7</a:t>
            </a:r>
            <a:endParaRPr lang="en-US" sz="2400" b="1"/>
          </a:p>
        </p:txBody>
      </p:sp>
      <p:sp>
        <p:nvSpPr>
          <p:cNvPr id="4139" name="Text Box 43"/>
          <p:cNvSpPr txBox="1">
            <a:spLocks noChangeArrowheads="1"/>
          </p:cNvSpPr>
          <p:nvPr/>
        </p:nvSpPr>
        <p:spPr bwMode="auto">
          <a:xfrm>
            <a:off x="1395413" y="5516563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0</a:t>
            </a:r>
            <a:endParaRPr lang="en-US" sz="2400" b="1"/>
          </a:p>
        </p:txBody>
      </p:sp>
      <p:sp>
        <p:nvSpPr>
          <p:cNvPr id="4140" name="Text Box 44"/>
          <p:cNvSpPr txBox="1">
            <a:spLocks noChangeArrowheads="1"/>
          </p:cNvSpPr>
          <p:nvPr/>
        </p:nvSpPr>
        <p:spPr bwMode="auto">
          <a:xfrm>
            <a:off x="1490663" y="3573463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8</a:t>
            </a:r>
            <a:endParaRPr lang="en-US" sz="2400" b="1"/>
          </a:p>
        </p:txBody>
      </p:sp>
      <p:sp>
        <p:nvSpPr>
          <p:cNvPr id="4118" name="Text Box 45"/>
          <p:cNvSpPr txBox="1">
            <a:spLocks noChangeArrowheads="1"/>
          </p:cNvSpPr>
          <p:nvPr/>
        </p:nvSpPr>
        <p:spPr bwMode="auto">
          <a:xfrm>
            <a:off x="1476375" y="3573463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8</a:t>
            </a:r>
            <a:endParaRPr lang="en-US" sz="2400" b="1"/>
          </a:p>
        </p:txBody>
      </p:sp>
      <p:sp>
        <p:nvSpPr>
          <p:cNvPr id="4143" name="Line 47"/>
          <p:cNvSpPr>
            <a:spLocks noChangeShapeType="1"/>
          </p:cNvSpPr>
          <p:nvPr/>
        </p:nvSpPr>
        <p:spPr bwMode="auto">
          <a:xfrm>
            <a:off x="1200150" y="5532438"/>
            <a:ext cx="434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44" name="Line 48"/>
          <p:cNvSpPr>
            <a:spLocks noChangeShapeType="1"/>
          </p:cNvSpPr>
          <p:nvPr/>
        </p:nvSpPr>
        <p:spPr bwMode="auto">
          <a:xfrm>
            <a:off x="3851275" y="3429000"/>
            <a:ext cx="0" cy="2592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1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85185E-6 L -0.00035 0.09259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4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2000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2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4" dur="2000" fill="hold"/>
                                        <p:tgtEl>
                                          <p:spTgt spid="41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20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53" dur="20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4" presetID="8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5" dur="2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0" dur="2000"/>
                                        <p:tgtEl>
                                          <p:spTgt spid="4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16 1.85185E-6 L -0.00815 0.18704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4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8" dur="2000" fill="hold"/>
                                        <p:tgtEl>
                                          <p:spTgt spid="41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0" dur="20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8" presetClass="emph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2" dur="2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7" dur="2000"/>
                                        <p:tgtEl>
                                          <p:spTgt spid="4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1" dur="2000" fill="hold"/>
                                        <p:tgtEl>
                                          <p:spTgt spid="41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2" presetID="8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3" dur="2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8" dur="2000"/>
                                        <p:tgtEl>
                                          <p:spTgt spid="4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4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3" grpId="0"/>
      <p:bldP spid="4123" grpId="1"/>
      <p:bldP spid="4123" grpId="2"/>
      <p:bldP spid="4123" grpId="3"/>
      <p:bldP spid="4123" grpId="4"/>
      <p:bldP spid="4123" grpId="5"/>
      <p:bldP spid="4125" grpId="0"/>
      <p:bldP spid="4125" grpId="1"/>
      <p:bldP spid="4126" grpId="0"/>
      <p:bldP spid="4126" grpId="1"/>
      <p:bldP spid="4127" grpId="0"/>
      <p:bldP spid="4127" grpId="1"/>
      <p:bldP spid="4128" grpId="0"/>
      <p:bldP spid="4130" grpId="0"/>
      <p:bldP spid="4130" grpId="1"/>
      <p:bldP spid="4131" grpId="0"/>
      <p:bldP spid="4132" grpId="0"/>
      <p:bldP spid="4134" grpId="0" animBg="1"/>
      <p:bldP spid="4136" grpId="0"/>
      <p:bldP spid="4136" grpId="1"/>
      <p:bldP spid="4137" grpId="0"/>
      <p:bldP spid="4138" grpId="0"/>
      <p:bldP spid="4138" grpId="1"/>
      <p:bldP spid="4139" grpId="0"/>
      <p:bldP spid="4140" grpId="0"/>
      <p:bldP spid="4140" grpId="1"/>
      <p:bldP spid="4143" grpId="0" animBg="1"/>
      <p:bldP spid="414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6"/>
          <p:cNvSpPr>
            <a:spLocks noChangeShapeType="1"/>
          </p:cNvSpPr>
          <p:nvPr/>
        </p:nvSpPr>
        <p:spPr bwMode="auto">
          <a:xfrm>
            <a:off x="6245225" y="347662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3" name="Line 7"/>
          <p:cNvSpPr>
            <a:spLocks noChangeShapeType="1"/>
          </p:cNvSpPr>
          <p:nvPr/>
        </p:nvSpPr>
        <p:spPr bwMode="auto">
          <a:xfrm>
            <a:off x="6245225" y="3811588"/>
            <a:ext cx="1223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6245225" y="3435350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4</a:t>
            </a:r>
            <a:endParaRPr lang="en-US" sz="2400" b="1"/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6245225" y="3763963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2</a:t>
            </a:r>
            <a:endParaRPr lang="en-US" sz="2400" b="1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6413500" y="3763963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3</a:t>
            </a:r>
            <a:endParaRPr lang="en-US" sz="2400" b="1"/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5508625" y="4076700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2</a:t>
            </a:r>
            <a:endParaRPr lang="en-US" sz="2400" b="1"/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5308600" y="3763963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1</a:t>
            </a:r>
            <a:endParaRPr lang="en-US" sz="2400" b="1"/>
          </a:p>
        </p:txBody>
      </p:sp>
      <p:sp>
        <p:nvSpPr>
          <p:cNvPr id="2" name="Text Box 13"/>
          <p:cNvSpPr txBox="1">
            <a:spLocks noChangeArrowheads="1"/>
          </p:cNvSpPr>
          <p:nvPr/>
        </p:nvSpPr>
        <p:spPr bwMode="auto">
          <a:xfrm>
            <a:off x="5492750" y="3467100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4</a:t>
            </a:r>
            <a:endParaRPr lang="en-US" sz="2400" b="1"/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5492750" y="3476625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4</a:t>
            </a:r>
            <a:endParaRPr lang="en-US" sz="2400" b="1"/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5308600" y="3476625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9</a:t>
            </a:r>
            <a:endParaRPr lang="en-US" sz="2400" b="1"/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5676900" y="4349750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0</a:t>
            </a:r>
            <a:endParaRPr lang="en-US" sz="2400" b="1"/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5680075" y="3451225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8</a:t>
            </a:r>
            <a:endParaRPr lang="en-US" sz="2400" b="1"/>
          </a:p>
        </p:txBody>
      </p:sp>
      <p:sp>
        <p:nvSpPr>
          <p:cNvPr id="3" name="Text Box 23"/>
          <p:cNvSpPr txBox="1">
            <a:spLocks noChangeArrowheads="1"/>
          </p:cNvSpPr>
          <p:nvPr/>
        </p:nvSpPr>
        <p:spPr bwMode="auto">
          <a:xfrm>
            <a:off x="5699125" y="3452813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8</a:t>
            </a:r>
            <a:endParaRPr lang="en-US" sz="2400" b="1"/>
          </a:p>
        </p:txBody>
      </p:sp>
      <p:sp>
        <p:nvSpPr>
          <p:cNvPr id="5147" name="Text Box 27"/>
          <p:cNvSpPr txBox="1">
            <a:spLocks noChangeArrowheads="1"/>
          </p:cNvSpPr>
          <p:nvPr/>
        </p:nvSpPr>
        <p:spPr bwMode="auto">
          <a:xfrm>
            <a:off x="6604000" y="3763963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7</a:t>
            </a:r>
            <a:endParaRPr lang="en-US" sz="2400" b="1"/>
          </a:p>
        </p:txBody>
      </p:sp>
      <p:sp>
        <p:nvSpPr>
          <p:cNvPr id="4" name="WordArt 29"/>
          <p:cNvSpPr>
            <a:spLocks noChangeArrowheads="1" noChangeShapeType="1" noTextEdit="1"/>
          </p:cNvSpPr>
          <p:nvPr/>
        </p:nvSpPr>
        <p:spPr bwMode="auto">
          <a:xfrm>
            <a:off x="2700338" y="620713"/>
            <a:ext cx="4414837" cy="15113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/>
                <a:cs typeface="Arial"/>
              </a:rPr>
              <a:t>LUYỆN TẬP</a:t>
            </a:r>
          </a:p>
        </p:txBody>
      </p:sp>
      <p:sp>
        <p:nvSpPr>
          <p:cNvPr id="5137" name="Line 31"/>
          <p:cNvSpPr>
            <a:spLocks noChangeShapeType="1"/>
          </p:cNvSpPr>
          <p:nvPr/>
        </p:nvSpPr>
        <p:spPr bwMode="auto">
          <a:xfrm>
            <a:off x="3419475" y="3573463"/>
            <a:ext cx="0" cy="2087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52" name="Line 32"/>
          <p:cNvSpPr>
            <a:spLocks noChangeShapeType="1"/>
          </p:cNvSpPr>
          <p:nvPr/>
        </p:nvSpPr>
        <p:spPr bwMode="auto">
          <a:xfrm>
            <a:off x="1979613" y="3573463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53" name="Line 33"/>
          <p:cNvSpPr>
            <a:spLocks noChangeShapeType="1"/>
          </p:cNvSpPr>
          <p:nvPr/>
        </p:nvSpPr>
        <p:spPr bwMode="auto">
          <a:xfrm>
            <a:off x="1979613" y="3908425"/>
            <a:ext cx="1223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54" name="Text Box 34"/>
          <p:cNvSpPr txBox="1">
            <a:spLocks noChangeArrowheads="1"/>
          </p:cNvSpPr>
          <p:nvPr/>
        </p:nvSpPr>
        <p:spPr bwMode="auto">
          <a:xfrm>
            <a:off x="1989138" y="3524250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4</a:t>
            </a:r>
            <a:endParaRPr lang="en-US" sz="2400" b="1"/>
          </a:p>
        </p:txBody>
      </p:sp>
      <p:sp>
        <p:nvSpPr>
          <p:cNvPr id="5155" name="Text Box 35"/>
          <p:cNvSpPr txBox="1">
            <a:spLocks noChangeArrowheads="1"/>
          </p:cNvSpPr>
          <p:nvPr/>
        </p:nvSpPr>
        <p:spPr bwMode="auto">
          <a:xfrm>
            <a:off x="1979613" y="3860800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2</a:t>
            </a:r>
            <a:endParaRPr lang="en-US" sz="2400" b="1"/>
          </a:p>
        </p:txBody>
      </p:sp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2157413" y="3851275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3</a:t>
            </a:r>
            <a:endParaRPr lang="en-US" sz="2400" b="1"/>
          </a:p>
        </p:txBody>
      </p:sp>
      <p:sp>
        <p:nvSpPr>
          <p:cNvPr id="5157" name="Text Box 37"/>
          <p:cNvSpPr txBox="1">
            <a:spLocks noChangeArrowheads="1"/>
          </p:cNvSpPr>
          <p:nvPr/>
        </p:nvSpPr>
        <p:spPr bwMode="auto">
          <a:xfrm>
            <a:off x="1042988" y="4221163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1</a:t>
            </a:r>
            <a:endParaRPr lang="en-US" sz="2400" b="1"/>
          </a:p>
        </p:txBody>
      </p:sp>
      <p:sp>
        <p:nvSpPr>
          <p:cNvPr id="5158" name="Text Box 38"/>
          <p:cNvSpPr txBox="1">
            <a:spLocks noChangeArrowheads="1"/>
          </p:cNvSpPr>
          <p:nvPr/>
        </p:nvSpPr>
        <p:spPr bwMode="auto">
          <a:xfrm>
            <a:off x="1042988" y="3860800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8</a:t>
            </a:r>
            <a:endParaRPr lang="en-US" sz="2400" b="1"/>
          </a:p>
        </p:txBody>
      </p:sp>
      <p:sp>
        <p:nvSpPr>
          <p:cNvPr id="5159" name="Text Box 39"/>
          <p:cNvSpPr txBox="1">
            <a:spLocks noChangeArrowheads="1"/>
          </p:cNvSpPr>
          <p:nvPr/>
        </p:nvSpPr>
        <p:spPr bwMode="auto">
          <a:xfrm>
            <a:off x="1227138" y="3563938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4</a:t>
            </a:r>
            <a:endParaRPr lang="en-US" sz="2400" b="1"/>
          </a:p>
        </p:txBody>
      </p:sp>
      <p:sp>
        <p:nvSpPr>
          <p:cNvPr id="5160" name="Text Box 40"/>
          <p:cNvSpPr txBox="1">
            <a:spLocks noChangeArrowheads="1"/>
          </p:cNvSpPr>
          <p:nvPr/>
        </p:nvSpPr>
        <p:spPr bwMode="auto">
          <a:xfrm>
            <a:off x="1211263" y="4229100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4</a:t>
            </a:r>
            <a:endParaRPr lang="en-US" sz="2400" b="1"/>
          </a:p>
        </p:txBody>
      </p:sp>
      <p:sp>
        <p:nvSpPr>
          <p:cNvPr id="5161" name="Text Box 41"/>
          <p:cNvSpPr txBox="1">
            <a:spLocks noChangeArrowheads="1"/>
          </p:cNvSpPr>
          <p:nvPr/>
        </p:nvSpPr>
        <p:spPr bwMode="auto">
          <a:xfrm>
            <a:off x="1044575" y="4565650"/>
            <a:ext cx="935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12</a:t>
            </a:r>
            <a:endParaRPr lang="en-US" sz="2400" b="1"/>
          </a:p>
        </p:txBody>
      </p:sp>
      <p:sp>
        <p:nvSpPr>
          <p:cNvPr id="5162" name="Text Box 42"/>
          <p:cNvSpPr txBox="1">
            <a:spLocks noChangeArrowheads="1"/>
          </p:cNvSpPr>
          <p:nvPr/>
        </p:nvSpPr>
        <p:spPr bwMode="auto">
          <a:xfrm>
            <a:off x="1042988" y="3573463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9</a:t>
            </a:r>
            <a:endParaRPr lang="en-US" sz="2400" b="1"/>
          </a:p>
        </p:txBody>
      </p:sp>
      <p:sp>
        <p:nvSpPr>
          <p:cNvPr id="5163" name="Line 43"/>
          <p:cNvSpPr>
            <a:spLocks noChangeShapeType="1"/>
          </p:cNvSpPr>
          <p:nvPr/>
        </p:nvSpPr>
        <p:spPr bwMode="auto">
          <a:xfrm flipV="1">
            <a:off x="971550" y="4941888"/>
            <a:ext cx="647700" cy="15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64" name="Text Box 44"/>
          <p:cNvSpPr txBox="1">
            <a:spLocks noChangeArrowheads="1"/>
          </p:cNvSpPr>
          <p:nvPr/>
        </p:nvSpPr>
        <p:spPr bwMode="auto">
          <a:xfrm>
            <a:off x="1219200" y="4870450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2</a:t>
            </a:r>
            <a:endParaRPr lang="en-US" sz="2400" b="1"/>
          </a:p>
        </p:txBody>
      </p:sp>
      <p:sp>
        <p:nvSpPr>
          <p:cNvPr id="5165" name="Text Box 45"/>
          <p:cNvSpPr txBox="1">
            <a:spLocks noChangeArrowheads="1"/>
          </p:cNvSpPr>
          <p:nvPr/>
        </p:nvSpPr>
        <p:spPr bwMode="auto">
          <a:xfrm>
            <a:off x="1250950" y="5157788"/>
            <a:ext cx="79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28</a:t>
            </a:r>
            <a:endParaRPr lang="en-US" sz="2400" b="1"/>
          </a:p>
        </p:txBody>
      </p:sp>
      <p:sp>
        <p:nvSpPr>
          <p:cNvPr id="5166" name="Text Box 46"/>
          <p:cNvSpPr txBox="1">
            <a:spLocks noChangeArrowheads="1"/>
          </p:cNvSpPr>
          <p:nvPr/>
        </p:nvSpPr>
        <p:spPr bwMode="auto">
          <a:xfrm>
            <a:off x="2338388" y="3860800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7</a:t>
            </a:r>
            <a:endParaRPr lang="en-US" sz="2400" b="1"/>
          </a:p>
        </p:txBody>
      </p:sp>
      <p:sp>
        <p:nvSpPr>
          <p:cNvPr id="5167" name="Text Box 47"/>
          <p:cNvSpPr txBox="1">
            <a:spLocks noChangeArrowheads="1"/>
          </p:cNvSpPr>
          <p:nvPr/>
        </p:nvSpPr>
        <p:spPr bwMode="auto">
          <a:xfrm>
            <a:off x="1395413" y="5516563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0</a:t>
            </a:r>
            <a:endParaRPr lang="en-US" sz="2400" b="1"/>
          </a:p>
        </p:txBody>
      </p:sp>
      <p:sp>
        <p:nvSpPr>
          <p:cNvPr id="5168" name="Text Box 48"/>
          <p:cNvSpPr txBox="1">
            <a:spLocks noChangeArrowheads="1"/>
          </p:cNvSpPr>
          <p:nvPr/>
        </p:nvSpPr>
        <p:spPr bwMode="auto">
          <a:xfrm>
            <a:off x="1450975" y="3573463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8</a:t>
            </a:r>
            <a:endParaRPr lang="en-US" sz="2400" b="1"/>
          </a:p>
        </p:txBody>
      </p:sp>
      <p:sp>
        <p:nvSpPr>
          <p:cNvPr id="5169" name="Text Box 49"/>
          <p:cNvSpPr txBox="1">
            <a:spLocks noChangeArrowheads="1"/>
          </p:cNvSpPr>
          <p:nvPr/>
        </p:nvSpPr>
        <p:spPr bwMode="auto">
          <a:xfrm>
            <a:off x="1387475" y="4884738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8</a:t>
            </a:r>
            <a:endParaRPr lang="en-US" sz="2400" b="1"/>
          </a:p>
        </p:txBody>
      </p:sp>
      <p:sp>
        <p:nvSpPr>
          <p:cNvPr id="5170" name="Line 50"/>
          <p:cNvSpPr>
            <a:spLocks noChangeShapeType="1"/>
          </p:cNvSpPr>
          <p:nvPr/>
        </p:nvSpPr>
        <p:spPr bwMode="auto">
          <a:xfrm>
            <a:off x="1200150" y="5532438"/>
            <a:ext cx="434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71" name="Text Box 51"/>
          <p:cNvSpPr txBox="1">
            <a:spLocks noChangeArrowheads="1"/>
          </p:cNvSpPr>
          <p:nvPr/>
        </p:nvSpPr>
        <p:spPr bwMode="auto">
          <a:xfrm>
            <a:off x="3708400" y="3357563"/>
            <a:ext cx="1008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Mẫu</a:t>
            </a:r>
            <a:endParaRPr lang="en-US" sz="2400" b="1"/>
          </a:p>
        </p:txBody>
      </p:sp>
      <p:sp>
        <p:nvSpPr>
          <p:cNvPr id="5172" name="Line 52"/>
          <p:cNvSpPr>
            <a:spLocks noChangeShapeType="1"/>
          </p:cNvSpPr>
          <p:nvPr/>
        </p:nvSpPr>
        <p:spPr bwMode="auto">
          <a:xfrm flipH="1">
            <a:off x="971550" y="423703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73" name="Text Box 53"/>
          <p:cNvSpPr txBox="1">
            <a:spLocks noChangeArrowheads="1"/>
          </p:cNvSpPr>
          <p:nvPr/>
        </p:nvSpPr>
        <p:spPr bwMode="auto">
          <a:xfrm>
            <a:off x="684213" y="6092825"/>
            <a:ext cx="2016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/>
              <a:t>a) </a:t>
            </a:r>
            <a:r>
              <a:rPr lang="vi-VN" sz="2400" b="1">
                <a:solidFill>
                  <a:srgbClr val="0000CC"/>
                </a:solidFill>
              </a:rPr>
              <a:t>396 : 3</a:t>
            </a:r>
            <a:endParaRPr lang="en-US" sz="2400" b="1">
              <a:solidFill>
                <a:srgbClr val="0000CC"/>
              </a:solidFill>
            </a:endParaRPr>
          </a:p>
        </p:txBody>
      </p:sp>
      <p:sp>
        <p:nvSpPr>
          <p:cNvPr id="5174" name="Text Box 54"/>
          <p:cNvSpPr txBox="1">
            <a:spLocks noChangeArrowheads="1"/>
          </p:cNvSpPr>
          <p:nvPr/>
        </p:nvSpPr>
        <p:spPr bwMode="auto">
          <a:xfrm>
            <a:off x="3059113" y="6092825"/>
            <a:ext cx="2016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/>
              <a:t>b) </a:t>
            </a:r>
            <a:r>
              <a:rPr lang="vi-VN" sz="2400" b="1">
                <a:solidFill>
                  <a:srgbClr val="0000CC"/>
                </a:solidFill>
              </a:rPr>
              <a:t>630 : 7</a:t>
            </a:r>
            <a:endParaRPr lang="en-US" sz="2400" b="1">
              <a:solidFill>
                <a:srgbClr val="0000CC"/>
              </a:solidFill>
            </a:endParaRPr>
          </a:p>
        </p:txBody>
      </p:sp>
      <p:sp>
        <p:nvSpPr>
          <p:cNvPr id="5175" name="Text Box 55"/>
          <p:cNvSpPr txBox="1">
            <a:spLocks noChangeArrowheads="1"/>
          </p:cNvSpPr>
          <p:nvPr/>
        </p:nvSpPr>
        <p:spPr bwMode="auto">
          <a:xfrm>
            <a:off x="5003800" y="6092825"/>
            <a:ext cx="2016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/>
              <a:t>c) </a:t>
            </a:r>
            <a:r>
              <a:rPr lang="vi-VN" sz="2400" b="1">
                <a:solidFill>
                  <a:srgbClr val="FF0000"/>
                </a:solidFill>
              </a:rPr>
              <a:t>457 : 4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5176" name="Text Box 56"/>
          <p:cNvSpPr txBox="1">
            <a:spLocks noChangeArrowheads="1"/>
          </p:cNvSpPr>
          <p:nvPr/>
        </p:nvSpPr>
        <p:spPr bwMode="auto">
          <a:xfrm>
            <a:off x="7127875" y="6092825"/>
            <a:ext cx="2016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/>
              <a:t>d) </a:t>
            </a:r>
            <a:r>
              <a:rPr lang="vi-VN" sz="2400" b="1">
                <a:solidFill>
                  <a:srgbClr val="FF0000"/>
                </a:solidFill>
              </a:rPr>
              <a:t>724 : 6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5" name="Text Box 57"/>
          <p:cNvSpPr txBox="1">
            <a:spLocks noChangeArrowheads="1"/>
          </p:cNvSpPr>
          <p:nvPr/>
        </p:nvSpPr>
        <p:spPr bwMode="auto">
          <a:xfrm>
            <a:off x="395288" y="2638425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Bài 2:  </a:t>
            </a:r>
            <a:endParaRPr lang="en-US" sz="2400" b="1"/>
          </a:p>
        </p:txBody>
      </p:sp>
      <p:sp>
        <p:nvSpPr>
          <p:cNvPr id="6" name="Text Box 58"/>
          <p:cNvSpPr txBox="1">
            <a:spLocks noChangeArrowheads="1"/>
          </p:cNvSpPr>
          <p:nvPr/>
        </p:nvSpPr>
        <p:spPr bwMode="auto">
          <a:xfrm>
            <a:off x="1331913" y="2636838"/>
            <a:ext cx="4176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/>
              <a:t>Đặt tính rồi tính ( theo mẫu)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23" dur="20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7" dur="20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1.85185E-6 L -0.0007 0.04004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2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2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4" dur="2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5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6" dur="2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00139 0.09121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0" fill="hold"/>
                                        <p:tgtEl>
                                          <p:spTgt spid="5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0" fill="hold"/>
                                        <p:tgtEl>
                                          <p:spTgt spid="5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88" dur="2000"/>
                                        <p:tgtEl>
                                          <p:spTgt spid="5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91" dur="20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94" dur="20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2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97" dur="20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00" dur="20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2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03" dur="20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06" dur="2000"/>
                                        <p:tgtEl>
                                          <p:spTgt spid="5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2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09" dur="2000"/>
                                        <p:tgtEl>
                                          <p:spTgt spid="5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2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12" dur="2000"/>
                                        <p:tgtEl>
                                          <p:spTgt spid="5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2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15" dur="20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18" dur="2000"/>
                                        <p:tgtEl>
                                          <p:spTgt spid="5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2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21" dur="20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2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24" dur="20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2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27" dur="2000"/>
                                        <p:tgtEl>
                                          <p:spTgt spid="5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2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30" dur="2000"/>
                                        <p:tgtEl>
                                          <p:spTgt spid="5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2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33" dur="2000"/>
                                        <p:tgtEl>
                                          <p:spTgt spid="5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2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36" dur="2000"/>
                                        <p:tgtEl>
                                          <p:spTgt spid="5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2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39" dur="2000"/>
                                        <p:tgtEl>
                                          <p:spTgt spid="5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2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42" dur="2000"/>
                                        <p:tgtEl>
                                          <p:spTgt spid="5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2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45" dur="2000"/>
                                        <p:tgtEl>
                                          <p:spTgt spid="5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0" fill="hold"/>
                                        <p:tgtEl>
                                          <p:spTgt spid="5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0" fill="hold"/>
                                        <p:tgtEl>
                                          <p:spTgt spid="5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0" fill="hold"/>
                                        <p:tgtEl>
                                          <p:spTgt spid="5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0" fill="hold"/>
                                        <p:tgtEl>
                                          <p:spTgt spid="5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0" fill="hold"/>
                                        <p:tgtEl>
                                          <p:spTgt spid="5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0" fill="hold"/>
                                        <p:tgtEl>
                                          <p:spTgt spid="5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0" fill="hold"/>
                                        <p:tgtEl>
                                          <p:spTgt spid="5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0" fill="hold"/>
                                        <p:tgtEl>
                                          <p:spTgt spid="5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/>
      <p:bldP spid="5128" grpId="1"/>
      <p:bldP spid="5128" grpId="2"/>
      <p:bldP spid="5129" grpId="0"/>
      <p:bldP spid="5129" grpId="1"/>
      <p:bldP spid="5130" grpId="0"/>
      <p:bldP spid="5130" grpId="1"/>
      <p:bldP spid="5131" grpId="0"/>
      <p:bldP spid="5132" grpId="0"/>
      <p:bldP spid="5132" grpId="1"/>
      <p:bldP spid="5134" grpId="0"/>
      <p:bldP spid="5134" grpId="1"/>
      <p:bldP spid="5136" grpId="0"/>
      <p:bldP spid="5136" grpId="1"/>
      <p:bldP spid="5141" grpId="0"/>
      <p:bldP spid="5142" grpId="0"/>
      <p:bldP spid="5147" grpId="0"/>
      <p:bldP spid="5152" grpId="0" animBg="1"/>
      <p:bldP spid="5153" grpId="0" animBg="1"/>
      <p:bldP spid="5154" grpId="0"/>
      <p:bldP spid="5155" grpId="0"/>
      <p:bldP spid="5156" grpId="0"/>
      <p:bldP spid="5157" grpId="0"/>
      <p:bldP spid="5158" grpId="0"/>
      <p:bldP spid="5158" grpId="1"/>
      <p:bldP spid="5159" grpId="0"/>
      <p:bldP spid="5160" grpId="0"/>
      <p:bldP spid="5161" grpId="0"/>
      <p:bldP spid="5162" grpId="0"/>
      <p:bldP spid="5163" grpId="0" animBg="1"/>
      <p:bldP spid="5164" grpId="0"/>
      <p:bldP spid="5165" grpId="0"/>
      <p:bldP spid="5166" grpId="0"/>
      <p:bldP spid="5167" grpId="0"/>
      <p:bldP spid="5168" grpId="0"/>
      <p:bldP spid="5169" grpId="0"/>
      <p:bldP spid="5170" grpId="0" animBg="1"/>
      <p:bldP spid="5171" grpId="0"/>
      <p:bldP spid="5172" grpId="0" animBg="1"/>
      <p:bldP spid="5173" grpId="0"/>
      <p:bldP spid="5174" grpId="0"/>
      <p:bldP spid="5175" grpId="0"/>
      <p:bldP spid="517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6"/>
          <p:cNvSpPr>
            <a:spLocks noChangeArrowheads="1" noChangeShapeType="1" noTextEdit="1"/>
          </p:cNvSpPr>
          <p:nvPr/>
        </p:nvSpPr>
        <p:spPr bwMode="auto">
          <a:xfrm>
            <a:off x="2700338" y="620713"/>
            <a:ext cx="4414837" cy="15113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/>
                <a:cs typeface="Arial"/>
              </a:rPr>
              <a:t>LUYỆN TẬP</a:t>
            </a:r>
          </a:p>
        </p:txBody>
      </p:sp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539750" y="2060575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Bài 3:  </a:t>
            </a:r>
            <a:endParaRPr lang="en-US" sz="2400" b="1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1908175" y="3068638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9" name="Line 9"/>
          <p:cNvSpPr>
            <a:spLocks noChangeShapeType="1"/>
          </p:cNvSpPr>
          <p:nvPr/>
        </p:nvSpPr>
        <p:spPr bwMode="auto">
          <a:xfrm>
            <a:off x="3203575" y="3068638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0" name="Line 10"/>
          <p:cNvSpPr>
            <a:spLocks noChangeShapeType="1"/>
          </p:cNvSpPr>
          <p:nvPr/>
        </p:nvSpPr>
        <p:spPr bwMode="auto">
          <a:xfrm>
            <a:off x="4500563" y="3068638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1" name="Line 11"/>
          <p:cNvSpPr>
            <a:spLocks noChangeShapeType="1"/>
          </p:cNvSpPr>
          <p:nvPr/>
        </p:nvSpPr>
        <p:spPr bwMode="auto">
          <a:xfrm>
            <a:off x="7102475" y="3074988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Line 12"/>
          <p:cNvSpPr>
            <a:spLocks noChangeShapeType="1"/>
          </p:cNvSpPr>
          <p:nvPr/>
        </p:nvSpPr>
        <p:spPr bwMode="auto">
          <a:xfrm>
            <a:off x="5805488" y="3068638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3" name="Line 13"/>
          <p:cNvSpPr>
            <a:spLocks noChangeShapeType="1"/>
          </p:cNvSpPr>
          <p:nvPr/>
        </p:nvSpPr>
        <p:spPr bwMode="auto">
          <a:xfrm>
            <a:off x="1908175" y="2955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4" name="Line 14"/>
          <p:cNvSpPr>
            <a:spLocks noChangeShapeType="1"/>
          </p:cNvSpPr>
          <p:nvPr/>
        </p:nvSpPr>
        <p:spPr bwMode="auto">
          <a:xfrm>
            <a:off x="3203575" y="2955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5" name="Line 15"/>
          <p:cNvSpPr>
            <a:spLocks noChangeShapeType="1"/>
          </p:cNvSpPr>
          <p:nvPr/>
        </p:nvSpPr>
        <p:spPr bwMode="auto">
          <a:xfrm>
            <a:off x="4500563" y="2955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6" name="Line 16"/>
          <p:cNvSpPr>
            <a:spLocks noChangeShapeType="1"/>
          </p:cNvSpPr>
          <p:nvPr/>
        </p:nvSpPr>
        <p:spPr bwMode="auto">
          <a:xfrm>
            <a:off x="7102475" y="2955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7" name="Line 17"/>
          <p:cNvSpPr>
            <a:spLocks noChangeShapeType="1"/>
          </p:cNvSpPr>
          <p:nvPr/>
        </p:nvSpPr>
        <p:spPr bwMode="auto">
          <a:xfrm>
            <a:off x="5821363" y="2955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8" name="Line 18"/>
          <p:cNvSpPr>
            <a:spLocks noChangeShapeType="1"/>
          </p:cNvSpPr>
          <p:nvPr/>
        </p:nvSpPr>
        <p:spPr bwMode="auto">
          <a:xfrm>
            <a:off x="8412163" y="2955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7" name="AutoShape 23"/>
          <p:cNvSpPr>
            <a:spLocks/>
          </p:cNvSpPr>
          <p:nvPr/>
        </p:nvSpPr>
        <p:spPr bwMode="auto">
          <a:xfrm rot="5400000">
            <a:off x="2492375" y="2132013"/>
            <a:ext cx="144463" cy="1296987"/>
          </a:xfrm>
          <a:prstGeom prst="leftBrace">
            <a:avLst>
              <a:gd name="adj1" fmla="val 7481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2170113" y="2276475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/>
              <a:t>172 cm</a:t>
            </a:r>
            <a:endParaRPr lang="en-US" sz="2400"/>
          </a:p>
        </p:txBody>
      </p:sp>
      <p:sp>
        <p:nvSpPr>
          <p:cNvPr id="6169" name="AutoShape 25"/>
          <p:cNvSpPr>
            <a:spLocks/>
          </p:cNvSpPr>
          <p:nvPr/>
        </p:nvSpPr>
        <p:spPr bwMode="auto">
          <a:xfrm rot="-5400000">
            <a:off x="5101431" y="167482"/>
            <a:ext cx="130175" cy="6507162"/>
          </a:xfrm>
          <a:prstGeom prst="leftBrace">
            <a:avLst>
              <a:gd name="adj1" fmla="val 41656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4716463" y="3357563"/>
            <a:ext cx="9366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3200"/>
              <a:t>?</a:t>
            </a:r>
            <a:r>
              <a:rPr lang="vi-VN" sz="2400"/>
              <a:t> cm</a:t>
            </a:r>
            <a:endParaRPr lang="en-US" sz="2400"/>
          </a:p>
        </p:txBody>
      </p:sp>
      <p:sp>
        <p:nvSpPr>
          <p:cNvPr id="6163" name="Text Box 27"/>
          <p:cNvSpPr txBox="1">
            <a:spLocks noChangeArrowheads="1"/>
          </p:cNvSpPr>
          <p:nvPr/>
        </p:nvSpPr>
        <p:spPr bwMode="auto">
          <a:xfrm>
            <a:off x="1603375" y="2627313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/>
              <a:t>A</a:t>
            </a:r>
            <a:endParaRPr lang="en-US" sz="2400"/>
          </a:p>
        </p:txBody>
      </p:sp>
      <p:sp>
        <p:nvSpPr>
          <p:cNvPr id="6164" name="Text Box 28"/>
          <p:cNvSpPr txBox="1">
            <a:spLocks noChangeArrowheads="1"/>
          </p:cNvSpPr>
          <p:nvPr/>
        </p:nvSpPr>
        <p:spPr bwMode="auto">
          <a:xfrm>
            <a:off x="3122613" y="2620963"/>
            <a:ext cx="576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/>
              <a:t>B</a:t>
            </a:r>
            <a:endParaRPr lang="en-US" sz="2400"/>
          </a:p>
        </p:txBody>
      </p:sp>
      <p:sp>
        <p:nvSpPr>
          <p:cNvPr id="6165" name="Text Box 29"/>
          <p:cNvSpPr txBox="1">
            <a:spLocks noChangeArrowheads="1"/>
          </p:cNvSpPr>
          <p:nvPr/>
        </p:nvSpPr>
        <p:spPr bwMode="auto">
          <a:xfrm>
            <a:off x="8220075" y="3094038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/>
              <a:t>C</a:t>
            </a:r>
            <a:endParaRPr lang="en-US" sz="2400"/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2771775" y="4868863"/>
            <a:ext cx="460851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endParaRPr lang="vi-VN" sz="2400" b="1"/>
          </a:p>
          <a:p>
            <a:pPr marL="342900" indent="-342900" algn="ctr">
              <a:spcBef>
                <a:spcPct val="50000"/>
              </a:spcBef>
            </a:pPr>
            <a:r>
              <a:rPr lang="vi-VN" sz="2400" b="1"/>
              <a:t>688 + 172 = 860 ( cm)</a:t>
            </a:r>
            <a:endParaRPr lang="en-US" sz="2400" b="1"/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3995738" y="3829050"/>
            <a:ext cx="23050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400" b="1" u="sng"/>
              <a:t>Bài giải</a:t>
            </a:r>
          </a:p>
          <a:p>
            <a:pPr>
              <a:spcBef>
                <a:spcPct val="50000"/>
              </a:spcBef>
            </a:pPr>
            <a:endParaRPr lang="en-US" sz="2400" u="sng"/>
          </a:p>
        </p:txBody>
      </p:sp>
      <p:sp>
        <p:nvSpPr>
          <p:cNvPr id="6177" name="Text Box 33"/>
          <p:cNvSpPr txBox="1">
            <a:spLocks noChangeArrowheads="1"/>
          </p:cNvSpPr>
          <p:nvPr/>
        </p:nvSpPr>
        <p:spPr bwMode="auto">
          <a:xfrm>
            <a:off x="3132138" y="4221163"/>
            <a:ext cx="3600450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400" b="1"/>
              <a:t>Đoạn thẳng BC dài là</a:t>
            </a: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78" name="Text Box 34"/>
          <p:cNvSpPr txBox="1">
            <a:spLocks noChangeArrowheads="1"/>
          </p:cNvSpPr>
          <p:nvPr/>
        </p:nvSpPr>
        <p:spPr bwMode="auto">
          <a:xfrm>
            <a:off x="3348038" y="4637088"/>
            <a:ext cx="3887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172  X  4  =   688 (cm)</a:t>
            </a:r>
            <a:endParaRPr lang="en-US" sz="2400" b="1"/>
          </a:p>
        </p:txBody>
      </p:sp>
      <p:sp>
        <p:nvSpPr>
          <p:cNvPr id="6179" name="Text Box 35"/>
          <p:cNvSpPr txBox="1">
            <a:spLocks noChangeArrowheads="1"/>
          </p:cNvSpPr>
          <p:nvPr/>
        </p:nvSpPr>
        <p:spPr bwMode="auto">
          <a:xfrm>
            <a:off x="2130425" y="5013325"/>
            <a:ext cx="568801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400" b="1"/>
              <a:t>Đoạn thẳng AB dài là</a:t>
            </a:r>
          </a:p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6180" name="Text Box 36"/>
          <p:cNvSpPr txBox="1">
            <a:spLocks noChangeArrowheads="1"/>
          </p:cNvSpPr>
          <p:nvPr/>
        </p:nvSpPr>
        <p:spPr bwMode="auto">
          <a:xfrm>
            <a:off x="5364163" y="5805488"/>
            <a:ext cx="309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/>
              <a:t>Đáp số : 860 cm</a:t>
            </a:r>
            <a:endParaRPr lang="en-US" sz="2400"/>
          </a:p>
        </p:txBody>
      </p:sp>
      <p:sp>
        <p:nvSpPr>
          <p:cNvPr id="6181" name="Text Box 37"/>
          <p:cNvSpPr txBox="1">
            <a:spLocks noChangeArrowheads="1"/>
          </p:cNvSpPr>
          <p:nvPr/>
        </p:nvSpPr>
        <p:spPr bwMode="auto">
          <a:xfrm>
            <a:off x="468313" y="6165850"/>
            <a:ext cx="172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/>
              <a:t>Cách 2:</a:t>
            </a:r>
            <a:r>
              <a:rPr lang="vi-VN"/>
              <a:t> </a:t>
            </a:r>
            <a:endParaRPr lang="en-US"/>
          </a:p>
        </p:txBody>
      </p:sp>
      <p:sp>
        <p:nvSpPr>
          <p:cNvPr id="6182" name="Text Box 38"/>
          <p:cNvSpPr txBox="1">
            <a:spLocks noChangeArrowheads="1"/>
          </p:cNvSpPr>
          <p:nvPr/>
        </p:nvSpPr>
        <p:spPr bwMode="auto">
          <a:xfrm>
            <a:off x="2484438" y="6237288"/>
            <a:ext cx="3743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/>
              <a:t>172  X  5  =  860 ( cm)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4" dur="20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2000"/>
                                        <p:tgtEl>
                                          <p:spTgt spid="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2" dur="2000"/>
                                        <p:tgtEl>
                                          <p:spTgt spid="6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animBg="1"/>
      <p:bldP spid="6167" grpId="0" animBg="1"/>
      <p:bldP spid="6168" grpId="0"/>
      <p:bldP spid="6169" grpId="0" animBg="1"/>
      <p:bldP spid="6170" grpId="0"/>
      <p:bldP spid="6174" grpId="0"/>
      <p:bldP spid="6176" grpId="0"/>
      <p:bldP spid="6177" grpId="0"/>
      <p:bldP spid="6178" grpId="0"/>
      <p:bldP spid="6179" grpId="0"/>
      <p:bldP spid="6180" grpId="0"/>
      <p:bldP spid="6181" grpId="0"/>
      <p:bldP spid="618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WordArt 6"/>
          <p:cNvSpPr>
            <a:spLocks noChangeArrowheads="1" noChangeShapeType="1" noTextEdit="1"/>
          </p:cNvSpPr>
          <p:nvPr/>
        </p:nvSpPr>
        <p:spPr bwMode="auto">
          <a:xfrm>
            <a:off x="2700338" y="1052513"/>
            <a:ext cx="4414837" cy="15113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/>
                <a:cs typeface="Arial"/>
              </a:rPr>
              <a:t>LUYỆN TẬP</a:t>
            </a:r>
          </a:p>
        </p:txBody>
      </p:sp>
      <p:sp>
        <p:nvSpPr>
          <p:cNvPr id="1028" name="Text Box 7"/>
          <p:cNvSpPr txBox="1">
            <a:spLocks noChangeArrowheads="1"/>
          </p:cNvSpPr>
          <p:nvPr/>
        </p:nvSpPr>
        <p:spPr bwMode="auto">
          <a:xfrm>
            <a:off x="30163" y="2565400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 u="sng"/>
              <a:t>Bài 4</a:t>
            </a:r>
            <a:r>
              <a:rPr lang="vi-VN" sz="2400" b="1"/>
              <a:t>:  </a:t>
            </a:r>
            <a:endParaRPr lang="en-US" sz="2400" b="1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0" y="2997200"/>
            <a:ext cx="34925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sng"/>
              <a:t>Tóm tắt</a:t>
            </a:r>
            <a:r>
              <a:rPr lang="en-US" sz="2400"/>
              <a:t>:</a:t>
            </a:r>
          </a:p>
          <a:p>
            <a:r>
              <a:rPr lang="en-US" sz="2400"/>
              <a:t>Kế hoạch: 450 chiếc áo</a:t>
            </a:r>
          </a:p>
          <a:p>
            <a:endParaRPr lang="vi-VN" sz="2400"/>
          </a:p>
          <a:p>
            <a:r>
              <a:rPr lang="en-US" sz="2400"/>
              <a:t>Đã dệt :  </a:t>
            </a:r>
            <a:r>
              <a:rPr lang="vi-VN" sz="2400"/>
              <a:t>      </a:t>
            </a:r>
            <a:r>
              <a:rPr lang="en-US" sz="2400"/>
              <a:t> kế hoạch</a:t>
            </a:r>
            <a:endParaRPr lang="vi-VN" sz="2400"/>
          </a:p>
          <a:p>
            <a:endParaRPr lang="en-US" sz="2400"/>
          </a:p>
          <a:p>
            <a:r>
              <a:rPr lang="en-US" sz="2400"/>
              <a:t>Còn phải dệt: ? chiếc áo</a:t>
            </a:r>
          </a:p>
        </p:txBody>
      </p:sp>
      <p:graphicFrame>
        <p:nvGraphicFramePr>
          <p:cNvPr id="8201" name="Object 9"/>
          <p:cNvGraphicFramePr>
            <a:graphicFrameLocks noChangeAspect="1"/>
          </p:cNvGraphicFramePr>
          <p:nvPr>
            <p:ph idx="1"/>
          </p:nvPr>
        </p:nvGraphicFramePr>
        <p:xfrm>
          <a:off x="1395413" y="3941763"/>
          <a:ext cx="304800" cy="863600"/>
        </p:xfrm>
        <a:graphic>
          <a:graphicData uri="http://schemas.openxmlformats.org/presentationml/2006/ole">
            <p:oleObj spid="_x0000_s1026" name="Equation" r:id="rId3" imgW="139639" imgH="393529" progId="Equation.DSMT4">
              <p:embed/>
            </p:oleObj>
          </a:graphicData>
        </a:graphic>
      </p:graphicFrame>
      <p:sp>
        <p:nvSpPr>
          <p:cNvPr id="1030" name="Line 11"/>
          <p:cNvSpPr>
            <a:spLocks noChangeShapeType="1"/>
          </p:cNvSpPr>
          <p:nvPr/>
        </p:nvSpPr>
        <p:spPr bwMode="auto">
          <a:xfrm>
            <a:off x="3563938" y="3141663"/>
            <a:ext cx="0" cy="2519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5003800" y="2997200"/>
            <a:ext cx="158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u="sng"/>
              <a:t>Bài giải</a:t>
            </a:r>
            <a:endParaRPr lang="en-US" sz="2400" u="sng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356100" y="3573463"/>
            <a:ext cx="3311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/>
              <a:t>Số áo đã dệt là:</a:t>
            </a:r>
            <a:endParaRPr lang="en-US" sz="24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4356100" y="400685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/>
              <a:t>450 : 5  = 90 ( chiếc áo)</a:t>
            </a:r>
            <a:endParaRPr lang="en-US" sz="24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4356100" y="4478338"/>
            <a:ext cx="3311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/>
              <a:t>Số áo còn phải dệt là:</a:t>
            </a:r>
            <a:endParaRPr lang="en-US" sz="24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4356100" y="4900613"/>
            <a:ext cx="4103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/>
              <a:t>450 – 90  = 360 ( chiếc áo)</a:t>
            </a:r>
            <a:endParaRPr lang="en-US" sz="24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5795963" y="5661025"/>
            <a:ext cx="3348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>
                <a:solidFill>
                  <a:srgbClr val="FF0000"/>
                </a:solidFill>
              </a:rPr>
              <a:t>Đáp số: 360 chiếc áo </a:t>
            </a:r>
            <a:endParaRPr lang="en-US" sz="24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2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20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/>
      <p:bldP spid="8204" grpId="0"/>
      <p:bldP spid="8205" grpId="0"/>
      <p:bldP spid="8206" grpId="0"/>
      <p:bldP spid="8207" grpId="0"/>
      <p:bldP spid="8208" grpId="0"/>
      <p:bldP spid="820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4"/>
          <p:cNvSpPr>
            <a:spLocks noChangeArrowheads="1" noChangeShapeType="1" noTextEdit="1"/>
          </p:cNvSpPr>
          <p:nvPr/>
        </p:nvSpPr>
        <p:spPr bwMode="auto">
          <a:xfrm>
            <a:off x="2700338" y="620713"/>
            <a:ext cx="4414837" cy="15113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/>
                <a:cs typeface="Arial"/>
              </a:rPr>
              <a:t>LUYỆN TẬP</a:t>
            </a:r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539750" y="2060575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b="1"/>
              <a:t>Bài 5:  </a:t>
            </a:r>
            <a:endParaRPr lang="en-US" sz="2400" b="1"/>
          </a:p>
        </p:txBody>
      </p:sp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2051050" y="2133600"/>
            <a:ext cx="6913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/>
              <a:t>Tính độ dài mỗi đường gấp khúc: </a:t>
            </a:r>
            <a:r>
              <a:rPr lang="en-US" b="1" i="1"/>
              <a:t>ABCDE, KMNPQ</a:t>
            </a:r>
            <a:r>
              <a:rPr lang="en-US"/>
              <a:t> </a:t>
            </a:r>
          </a:p>
        </p:txBody>
      </p:sp>
      <p:sp>
        <p:nvSpPr>
          <p:cNvPr id="7173" name="Line 13"/>
          <p:cNvSpPr>
            <a:spLocks noChangeShapeType="1"/>
          </p:cNvSpPr>
          <p:nvPr/>
        </p:nvSpPr>
        <p:spPr bwMode="auto">
          <a:xfrm>
            <a:off x="827088" y="3284538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4" name="Line 14"/>
          <p:cNvSpPr>
            <a:spLocks noChangeShapeType="1"/>
          </p:cNvSpPr>
          <p:nvPr/>
        </p:nvSpPr>
        <p:spPr bwMode="auto">
          <a:xfrm>
            <a:off x="2195513" y="3284538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5" name="Line 15"/>
          <p:cNvSpPr>
            <a:spLocks noChangeShapeType="1"/>
          </p:cNvSpPr>
          <p:nvPr/>
        </p:nvSpPr>
        <p:spPr bwMode="auto">
          <a:xfrm>
            <a:off x="827088" y="3284538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6" name="Line 16"/>
          <p:cNvSpPr>
            <a:spLocks noChangeShapeType="1"/>
          </p:cNvSpPr>
          <p:nvPr/>
        </p:nvSpPr>
        <p:spPr bwMode="auto">
          <a:xfrm>
            <a:off x="2195513" y="4221163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7" name="Line 17"/>
          <p:cNvSpPr>
            <a:spLocks noChangeShapeType="1"/>
          </p:cNvSpPr>
          <p:nvPr/>
        </p:nvSpPr>
        <p:spPr bwMode="auto">
          <a:xfrm>
            <a:off x="6686550" y="3284538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8" name="Line 18"/>
          <p:cNvSpPr>
            <a:spLocks noChangeShapeType="1"/>
          </p:cNvSpPr>
          <p:nvPr/>
        </p:nvSpPr>
        <p:spPr bwMode="auto">
          <a:xfrm>
            <a:off x="7551738" y="3284538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9" name="Line 20"/>
          <p:cNvSpPr>
            <a:spLocks noChangeShapeType="1"/>
          </p:cNvSpPr>
          <p:nvPr/>
        </p:nvSpPr>
        <p:spPr bwMode="auto">
          <a:xfrm>
            <a:off x="5822950" y="4221163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0" name="Text Box 21"/>
          <p:cNvSpPr txBox="1">
            <a:spLocks noChangeArrowheads="1"/>
          </p:cNvSpPr>
          <p:nvPr/>
        </p:nvSpPr>
        <p:spPr bwMode="auto">
          <a:xfrm>
            <a:off x="2124075" y="3500438"/>
            <a:ext cx="936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>
                <a:solidFill>
                  <a:srgbClr val="0000CC"/>
                </a:solidFill>
              </a:rPr>
              <a:t>3cm</a:t>
            </a:r>
            <a:endParaRPr lang="en-US" sz="2000">
              <a:solidFill>
                <a:srgbClr val="0000CC"/>
              </a:solidFill>
            </a:endParaRPr>
          </a:p>
        </p:txBody>
      </p:sp>
      <p:sp>
        <p:nvSpPr>
          <p:cNvPr id="7181" name="Text Box 22"/>
          <p:cNvSpPr txBox="1">
            <a:spLocks noChangeArrowheads="1"/>
          </p:cNvSpPr>
          <p:nvPr/>
        </p:nvSpPr>
        <p:spPr bwMode="auto">
          <a:xfrm>
            <a:off x="1185863" y="2914650"/>
            <a:ext cx="936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/>
              <a:t>4cm</a:t>
            </a:r>
            <a:endParaRPr lang="en-US" sz="2000"/>
          </a:p>
        </p:txBody>
      </p:sp>
      <p:sp>
        <p:nvSpPr>
          <p:cNvPr id="7182" name="Text Box 23"/>
          <p:cNvSpPr txBox="1">
            <a:spLocks noChangeArrowheads="1"/>
          </p:cNvSpPr>
          <p:nvPr/>
        </p:nvSpPr>
        <p:spPr bwMode="auto">
          <a:xfrm>
            <a:off x="234950" y="3429000"/>
            <a:ext cx="936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>
                <a:solidFill>
                  <a:srgbClr val="0000CC"/>
                </a:solidFill>
              </a:rPr>
              <a:t>3cm</a:t>
            </a:r>
            <a:endParaRPr lang="en-US" sz="2000">
              <a:solidFill>
                <a:srgbClr val="0000CC"/>
              </a:solidFill>
            </a:endParaRPr>
          </a:p>
        </p:txBody>
      </p:sp>
      <p:sp>
        <p:nvSpPr>
          <p:cNvPr id="7183" name="Text Box 24"/>
          <p:cNvSpPr txBox="1">
            <a:spLocks noChangeArrowheads="1"/>
          </p:cNvSpPr>
          <p:nvPr/>
        </p:nvSpPr>
        <p:spPr bwMode="auto">
          <a:xfrm>
            <a:off x="2555875" y="4149725"/>
            <a:ext cx="936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/>
              <a:t>4cm</a:t>
            </a:r>
            <a:endParaRPr lang="en-US" sz="2000"/>
          </a:p>
        </p:txBody>
      </p:sp>
      <p:sp>
        <p:nvSpPr>
          <p:cNvPr id="7184" name="Line 25"/>
          <p:cNvSpPr>
            <a:spLocks noChangeShapeType="1"/>
          </p:cNvSpPr>
          <p:nvPr/>
        </p:nvSpPr>
        <p:spPr bwMode="auto">
          <a:xfrm>
            <a:off x="6680200" y="3284538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5" name="Text Box 26"/>
          <p:cNvSpPr txBox="1">
            <a:spLocks noChangeArrowheads="1"/>
          </p:cNvSpPr>
          <p:nvPr/>
        </p:nvSpPr>
        <p:spPr bwMode="auto">
          <a:xfrm>
            <a:off x="5862638" y="4181475"/>
            <a:ext cx="936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/>
              <a:t>3cm</a:t>
            </a:r>
            <a:endParaRPr lang="en-US" sz="2000"/>
          </a:p>
        </p:txBody>
      </p:sp>
      <p:sp>
        <p:nvSpPr>
          <p:cNvPr id="7186" name="Text Box 27"/>
          <p:cNvSpPr txBox="1">
            <a:spLocks noChangeArrowheads="1"/>
          </p:cNvSpPr>
          <p:nvPr/>
        </p:nvSpPr>
        <p:spPr bwMode="auto">
          <a:xfrm>
            <a:off x="6084888" y="3500438"/>
            <a:ext cx="936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/>
              <a:t>3cm</a:t>
            </a:r>
            <a:endParaRPr lang="en-US" sz="2000"/>
          </a:p>
        </p:txBody>
      </p:sp>
      <p:sp>
        <p:nvSpPr>
          <p:cNvPr id="7187" name="Text Box 28"/>
          <p:cNvSpPr txBox="1">
            <a:spLocks noChangeArrowheads="1"/>
          </p:cNvSpPr>
          <p:nvPr/>
        </p:nvSpPr>
        <p:spPr bwMode="auto">
          <a:xfrm>
            <a:off x="6686550" y="2924175"/>
            <a:ext cx="936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/>
              <a:t>3cm</a:t>
            </a:r>
            <a:endParaRPr lang="en-US" sz="2000"/>
          </a:p>
        </p:txBody>
      </p:sp>
      <p:sp>
        <p:nvSpPr>
          <p:cNvPr id="7188" name="Text Box 29"/>
          <p:cNvSpPr txBox="1">
            <a:spLocks noChangeArrowheads="1"/>
          </p:cNvSpPr>
          <p:nvPr/>
        </p:nvSpPr>
        <p:spPr bwMode="auto">
          <a:xfrm>
            <a:off x="7478713" y="3573463"/>
            <a:ext cx="936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/>
              <a:t>3cm</a:t>
            </a:r>
            <a:endParaRPr lang="en-US" sz="2000"/>
          </a:p>
        </p:txBody>
      </p:sp>
      <p:sp>
        <p:nvSpPr>
          <p:cNvPr id="7189" name="Text Box 30"/>
          <p:cNvSpPr txBox="1">
            <a:spLocks noChangeArrowheads="1"/>
          </p:cNvSpPr>
          <p:nvPr/>
        </p:nvSpPr>
        <p:spPr bwMode="auto">
          <a:xfrm>
            <a:off x="508000" y="4005263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 b="1"/>
              <a:t>A</a:t>
            </a:r>
            <a:endParaRPr lang="en-US" sz="2000" b="1"/>
          </a:p>
        </p:txBody>
      </p:sp>
      <p:sp>
        <p:nvSpPr>
          <p:cNvPr id="7190" name="Text Box 31"/>
          <p:cNvSpPr txBox="1">
            <a:spLocks noChangeArrowheads="1"/>
          </p:cNvSpPr>
          <p:nvPr/>
        </p:nvSpPr>
        <p:spPr bwMode="auto">
          <a:xfrm>
            <a:off x="468313" y="3068638"/>
            <a:ext cx="503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 b="1"/>
              <a:t>B</a:t>
            </a:r>
            <a:endParaRPr lang="en-US" sz="2000" b="1"/>
          </a:p>
        </p:txBody>
      </p:sp>
      <p:sp>
        <p:nvSpPr>
          <p:cNvPr id="7191" name="Text Box 32"/>
          <p:cNvSpPr txBox="1">
            <a:spLocks noChangeArrowheads="1"/>
          </p:cNvSpPr>
          <p:nvPr/>
        </p:nvSpPr>
        <p:spPr bwMode="auto">
          <a:xfrm>
            <a:off x="2162175" y="2997200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 b="1"/>
              <a:t>C</a:t>
            </a:r>
            <a:endParaRPr lang="en-US" sz="2000" b="1"/>
          </a:p>
        </p:txBody>
      </p:sp>
      <p:sp>
        <p:nvSpPr>
          <p:cNvPr id="7192" name="Text Box 33"/>
          <p:cNvSpPr txBox="1">
            <a:spLocks noChangeArrowheads="1"/>
          </p:cNvSpPr>
          <p:nvPr/>
        </p:nvSpPr>
        <p:spPr bwMode="auto">
          <a:xfrm>
            <a:off x="1916113" y="4149725"/>
            <a:ext cx="503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 b="1"/>
              <a:t>D</a:t>
            </a:r>
            <a:endParaRPr lang="en-US" sz="2000" b="1"/>
          </a:p>
        </p:txBody>
      </p:sp>
      <p:sp>
        <p:nvSpPr>
          <p:cNvPr id="7193" name="Text Box 36"/>
          <p:cNvSpPr txBox="1">
            <a:spLocks noChangeArrowheads="1"/>
          </p:cNvSpPr>
          <p:nvPr/>
        </p:nvSpPr>
        <p:spPr bwMode="auto">
          <a:xfrm>
            <a:off x="3435350" y="4181475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 b="1"/>
              <a:t>E</a:t>
            </a:r>
            <a:endParaRPr lang="en-US" sz="2000" b="1"/>
          </a:p>
        </p:txBody>
      </p:sp>
      <p:sp>
        <p:nvSpPr>
          <p:cNvPr id="7194" name="Text Box 37"/>
          <p:cNvSpPr txBox="1">
            <a:spLocks noChangeArrowheads="1"/>
          </p:cNvSpPr>
          <p:nvPr/>
        </p:nvSpPr>
        <p:spPr bwMode="auto">
          <a:xfrm>
            <a:off x="6510338" y="4149725"/>
            <a:ext cx="503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 b="1"/>
              <a:t>M</a:t>
            </a:r>
            <a:endParaRPr lang="en-US" sz="2000" b="1"/>
          </a:p>
        </p:txBody>
      </p:sp>
      <p:sp>
        <p:nvSpPr>
          <p:cNvPr id="7195" name="Text Box 40"/>
          <p:cNvSpPr txBox="1">
            <a:spLocks noChangeArrowheads="1"/>
          </p:cNvSpPr>
          <p:nvPr/>
        </p:nvSpPr>
        <p:spPr bwMode="auto">
          <a:xfrm>
            <a:off x="6367463" y="2997200"/>
            <a:ext cx="503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 b="1"/>
              <a:t>N</a:t>
            </a:r>
            <a:endParaRPr lang="en-US" sz="2000" b="1"/>
          </a:p>
        </p:txBody>
      </p:sp>
      <p:sp>
        <p:nvSpPr>
          <p:cNvPr id="7196" name="Text Box 41"/>
          <p:cNvSpPr txBox="1">
            <a:spLocks noChangeArrowheads="1"/>
          </p:cNvSpPr>
          <p:nvPr/>
        </p:nvSpPr>
        <p:spPr bwMode="auto">
          <a:xfrm>
            <a:off x="7486650" y="2924175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 b="1"/>
              <a:t>P</a:t>
            </a:r>
            <a:endParaRPr lang="en-US" sz="2000" b="1"/>
          </a:p>
        </p:txBody>
      </p:sp>
      <p:sp>
        <p:nvSpPr>
          <p:cNvPr id="7197" name="Text Box 42"/>
          <p:cNvSpPr txBox="1">
            <a:spLocks noChangeArrowheads="1"/>
          </p:cNvSpPr>
          <p:nvPr/>
        </p:nvSpPr>
        <p:spPr bwMode="auto">
          <a:xfrm>
            <a:off x="5503863" y="3933825"/>
            <a:ext cx="503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 b="1"/>
              <a:t>K</a:t>
            </a:r>
            <a:endParaRPr lang="en-US" sz="2000" b="1"/>
          </a:p>
        </p:txBody>
      </p:sp>
      <p:sp>
        <p:nvSpPr>
          <p:cNvPr id="7198" name="Text Box 43"/>
          <p:cNvSpPr txBox="1">
            <a:spLocks noChangeArrowheads="1"/>
          </p:cNvSpPr>
          <p:nvPr/>
        </p:nvSpPr>
        <p:spPr bwMode="auto">
          <a:xfrm>
            <a:off x="7407275" y="4149725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 b="1"/>
              <a:t>Q</a:t>
            </a:r>
            <a:endParaRPr lang="en-US" sz="2000" b="1"/>
          </a:p>
        </p:txBody>
      </p:sp>
      <p:sp>
        <p:nvSpPr>
          <p:cNvPr id="9262" name="Text Box 46"/>
          <p:cNvSpPr txBox="1">
            <a:spLocks noChangeArrowheads="1"/>
          </p:cNvSpPr>
          <p:nvPr/>
        </p:nvSpPr>
        <p:spPr bwMode="auto">
          <a:xfrm>
            <a:off x="79375" y="4994275"/>
            <a:ext cx="46085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 b="1"/>
              <a:t>Độ dài đường gấp khúc ABCDE là</a:t>
            </a:r>
            <a:endParaRPr lang="en-US" sz="2000" b="1"/>
          </a:p>
        </p:txBody>
      </p:sp>
      <p:sp>
        <p:nvSpPr>
          <p:cNvPr id="9263" name="Text Box 47"/>
          <p:cNvSpPr txBox="1">
            <a:spLocks noChangeArrowheads="1"/>
          </p:cNvSpPr>
          <p:nvPr/>
        </p:nvSpPr>
        <p:spPr bwMode="auto">
          <a:xfrm>
            <a:off x="4535488" y="5013325"/>
            <a:ext cx="46085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 b="1"/>
              <a:t>Độ dài đường gấp khúc KMNPQ là</a:t>
            </a:r>
            <a:endParaRPr lang="en-US" sz="2000" b="1"/>
          </a:p>
        </p:txBody>
      </p:sp>
      <p:sp>
        <p:nvSpPr>
          <p:cNvPr id="7201" name="Line 48"/>
          <p:cNvSpPr>
            <a:spLocks noChangeShapeType="1"/>
          </p:cNvSpPr>
          <p:nvPr/>
        </p:nvSpPr>
        <p:spPr bwMode="auto">
          <a:xfrm>
            <a:off x="4467225" y="2852738"/>
            <a:ext cx="0" cy="4005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5" name="Text Box 49"/>
          <p:cNvSpPr txBox="1">
            <a:spLocks noChangeArrowheads="1"/>
          </p:cNvSpPr>
          <p:nvPr/>
        </p:nvSpPr>
        <p:spPr bwMode="auto">
          <a:xfrm>
            <a:off x="468313" y="5383213"/>
            <a:ext cx="33829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 b="1"/>
              <a:t>3 + 4 + 3 + 4 = 24 (cm)</a:t>
            </a:r>
            <a:endParaRPr lang="en-US" sz="2000" b="1"/>
          </a:p>
        </p:txBody>
      </p:sp>
      <p:sp>
        <p:nvSpPr>
          <p:cNvPr id="9266" name="Text Box 50"/>
          <p:cNvSpPr txBox="1">
            <a:spLocks noChangeArrowheads="1"/>
          </p:cNvSpPr>
          <p:nvPr/>
        </p:nvSpPr>
        <p:spPr bwMode="auto">
          <a:xfrm>
            <a:off x="4716463" y="5446713"/>
            <a:ext cx="33829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 b="1"/>
              <a:t>3 + 3 + 3 + 3 = 12 (cm)</a:t>
            </a:r>
            <a:endParaRPr lang="en-US" sz="2000" b="1"/>
          </a:p>
        </p:txBody>
      </p:sp>
      <p:sp>
        <p:nvSpPr>
          <p:cNvPr id="9267" name="Text Box 51"/>
          <p:cNvSpPr txBox="1">
            <a:spLocks noChangeArrowheads="1"/>
          </p:cNvSpPr>
          <p:nvPr/>
        </p:nvSpPr>
        <p:spPr bwMode="auto">
          <a:xfrm>
            <a:off x="6767513" y="5949950"/>
            <a:ext cx="2376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>
                <a:solidFill>
                  <a:srgbClr val="FF0000"/>
                </a:solidFill>
              </a:rPr>
              <a:t>Đáp số: 12 cm</a:t>
            </a:r>
            <a:endParaRPr lang="en-US" sz="2000">
              <a:solidFill>
                <a:srgbClr val="FF0000"/>
              </a:solidFill>
            </a:endParaRPr>
          </a:p>
        </p:txBody>
      </p:sp>
      <p:sp>
        <p:nvSpPr>
          <p:cNvPr id="9268" name="Text Box 52"/>
          <p:cNvSpPr txBox="1">
            <a:spLocks noChangeArrowheads="1"/>
          </p:cNvSpPr>
          <p:nvPr/>
        </p:nvSpPr>
        <p:spPr bwMode="auto">
          <a:xfrm>
            <a:off x="2482850" y="5876925"/>
            <a:ext cx="19446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>
                <a:solidFill>
                  <a:srgbClr val="FF0000"/>
                </a:solidFill>
              </a:rPr>
              <a:t>Đáp số: 24 cm</a:t>
            </a:r>
            <a:endParaRPr lang="en-US" sz="2000">
              <a:solidFill>
                <a:srgbClr val="FF0000"/>
              </a:solidFill>
            </a:endParaRPr>
          </a:p>
        </p:txBody>
      </p:sp>
      <p:sp>
        <p:nvSpPr>
          <p:cNvPr id="7206" name="Text Box 53"/>
          <p:cNvSpPr txBox="1">
            <a:spLocks noChangeArrowheads="1"/>
          </p:cNvSpPr>
          <p:nvPr/>
        </p:nvSpPr>
        <p:spPr bwMode="auto">
          <a:xfrm>
            <a:off x="1042988" y="4508500"/>
            <a:ext cx="1584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 u="sng"/>
              <a:t>Bài giải</a:t>
            </a:r>
            <a:endParaRPr lang="en-US" sz="2000" u="sng"/>
          </a:p>
        </p:txBody>
      </p:sp>
      <p:sp>
        <p:nvSpPr>
          <p:cNvPr id="7207" name="Text Box 54"/>
          <p:cNvSpPr txBox="1">
            <a:spLocks noChangeArrowheads="1"/>
          </p:cNvSpPr>
          <p:nvPr/>
        </p:nvSpPr>
        <p:spPr bwMode="auto">
          <a:xfrm>
            <a:off x="6011863" y="4581525"/>
            <a:ext cx="1584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 u="sng"/>
              <a:t>Bài giải</a:t>
            </a:r>
            <a:endParaRPr lang="en-US" sz="2000" u="sn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9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2000"/>
                                        <p:tgtEl>
                                          <p:spTgt spid="9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9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62" grpId="0"/>
      <p:bldP spid="9263" grpId="0"/>
      <p:bldP spid="9265" grpId="0"/>
      <p:bldP spid="9266" grpId="0"/>
      <p:bldP spid="9267" grpId="0"/>
      <p:bldP spid="926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</TotalTime>
  <Words>337</Words>
  <Application>Microsoft Office PowerPoint</Application>
  <PresentationFormat>On-screen Show (4:3)</PresentationFormat>
  <Paragraphs>132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Default Design</vt:lpstr>
      <vt:lpstr>MathType 5.0 Equation</vt:lpstr>
      <vt:lpstr>Slide 1</vt:lpstr>
      <vt:lpstr>Slide 2</vt:lpstr>
      <vt:lpstr>Slide 3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KIỂM TRA BÀI CŨ</dc:title>
  <dc:creator>PH</dc:creator>
  <cp:lastModifiedBy>CSTeam</cp:lastModifiedBy>
  <cp:revision>10</cp:revision>
  <dcterms:created xsi:type="dcterms:W3CDTF">2010-12-05T00:16:07Z</dcterms:created>
  <dcterms:modified xsi:type="dcterms:W3CDTF">2016-06-29T10:28:54Z</dcterms:modified>
</cp:coreProperties>
</file>