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F587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newsflash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newsflash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newsflash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newsflash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newsflash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newsflash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newsflash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newsflash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newsflash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newsflash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newsflash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99CB88-5E1A-4FAC-892A-60949ACB1F6F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newsflash/>
    <p:sndAc>
      <p:stSnd>
        <p:snd r:embed="rId13" name="chimes.wav" builtIn="1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828800"/>
            <a:ext cx="8229600" cy="639763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" pitchFamily="34" charset="0"/>
                <a:ea typeface="HP001" pitchFamily="34" charset="0"/>
                <a:cs typeface="Times New Roman" pitchFamily="18" charset="0"/>
              </a:rPr>
              <a:t>Bài 1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" pitchFamily="34" charset="0"/>
                <a:ea typeface="HP001" pitchFamily="34" charset="0"/>
                <a:cs typeface="Times New Roman" pitchFamily="18" charset="0"/>
              </a:rPr>
              <a:t>: 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" pitchFamily="34" charset="0"/>
                <a:ea typeface="HP001" pitchFamily="34" charset="0"/>
                <a:cs typeface="Times New Roman" pitchFamily="18" charset="0"/>
              </a:rPr>
              <a:t>Tính giá trị của biểu thức: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04800" y="1295400"/>
            <a:ext cx="822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200" b="1" u="sng" dirty="0" err="1" smtClean="0">
                <a:latin typeface="HP001" pitchFamily="34" charset="0"/>
                <a:ea typeface="HP001" pitchFamily="34" charset="0"/>
                <a:cs typeface="Times New Roman" pitchFamily="18" charset="0"/>
              </a:rPr>
              <a:t>Luyện</a:t>
            </a:r>
            <a:r>
              <a:rPr lang="en-US" sz="3200" b="1" u="sng" dirty="0" smtClean="0">
                <a:latin typeface="HP001" pitchFamily="34" charset="0"/>
                <a:ea typeface="HP001" pitchFamily="34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latin typeface="HP001" pitchFamily="34" charset="0"/>
                <a:ea typeface="HP001" pitchFamily="34" charset="0"/>
                <a:cs typeface="Times New Roman" pitchFamily="18" charset="0"/>
              </a:rPr>
              <a:t>tập</a:t>
            </a:r>
            <a:endParaRPr lang="en-US" sz="3200" b="1" dirty="0">
              <a:latin typeface="HP001" pitchFamily="34" charset="0"/>
              <a:ea typeface="HP001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743200" y="5410200"/>
            <a:ext cx="2590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84 : (4 : 2)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362200" y="2514600"/>
            <a:ext cx="304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a)   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238 - (55 - 35)</a:t>
            </a: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19400" y="3581400"/>
            <a:ext cx="243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175 - (30 + 20)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438400" y="4572000"/>
            <a:ext cx="292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b)  (72 + 18) x 3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/>
          </a:p>
        </p:txBody>
      </p:sp>
      <p:sp>
        <p:nvSpPr>
          <p:cNvPr id="9" name="Oval Callout 8"/>
          <p:cNvSpPr/>
          <p:nvPr/>
        </p:nvSpPr>
        <p:spPr>
          <a:xfrm>
            <a:off x="6324600" y="1828800"/>
            <a:ext cx="2424113" cy="762000"/>
          </a:xfrm>
          <a:prstGeom prst="wedgeEllipseCallout">
            <a:avLst>
              <a:gd name="adj1" fmla="val -96901"/>
              <a:gd name="adj2" fmla="val 83653"/>
            </a:avLst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6456363" y="3846513"/>
            <a:ext cx="2422525" cy="762000"/>
          </a:xfrm>
          <a:prstGeom prst="wedgeEllipseCallout">
            <a:avLst>
              <a:gd name="adj1" fmla="val -110980"/>
              <a:gd name="adj2" fmla="val 78280"/>
            </a:avLst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  <p:sp>
        <p:nvSpPr>
          <p:cNvPr id="11" name="Oval Callout 10"/>
          <p:cNvSpPr/>
          <p:nvPr/>
        </p:nvSpPr>
        <p:spPr>
          <a:xfrm>
            <a:off x="0" y="2819400"/>
            <a:ext cx="2424113" cy="838200"/>
          </a:xfrm>
          <a:prstGeom prst="wedgeEllipseCallout">
            <a:avLst>
              <a:gd name="adj1" fmla="val 64734"/>
              <a:gd name="adj2" fmla="val 73232"/>
            </a:avLst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12" name="Oval Callout 11"/>
          <p:cNvSpPr/>
          <p:nvPr/>
        </p:nvSpPr>
        <p:spPr>
          <a:xfrm>
            <a:off x="304800" y="6019800"/>
            <a:ext cx="2424113" cy="838200"/>
          </a:xfrm>
          <a:prstGeom prst="wedgeEllipseCallout">
            <a:avLst>
              <a:gd name="adj1" fmla="val 69802"/>
              <a:gd name="adj2" fmla="val -71679"/>
            </a:avLst>
          </a:prstGeom>
          <a:blipFill>
            <a:blip r:embed="rId6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</p:spTree>
  </p:cSld>
  <p:clrMapOvr>
    <a:masterClrMapping/>
  </p:clrMapOvr>
  <p:transition spd="med">
    <p:newsflash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886200" y="2286000"/>
            <a:ext cx="1784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= 238 - 20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886200" y="3657600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125</a:t>
            </a:r>
          </a:p>
        </p:txBody>
      </p:sp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3886200" y="5486400"/>
            <a:ext cx="137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= 84 : 2</a:t>
            </a: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3886200" y="4343400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= 90 x 3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886200" y="2743200"/>
            <a:ext cx="1784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218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66800" y="5410200"/>
            <a:ext cx="2590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84 : (4 : 2)</a:t>
            </a:r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3886200" y="6019800"/>
            <a:ext cx="137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</p:txBody>
      </p:sp>
      <p:sp>
        <p:nvSpPr>
          <p:cNvPr id="9" name="TextBox 15"/>
          <p:cNvSpPr txBox="1">
            <a:spLocks noChangeArrowheads="1"/>
          </p:cNvSpPr>
          <p:nvPr/>
        </p:nvSpPr>
        <p:spPr bwMode="auto">
          <a:xfrm>
            <a:off x="3886200" y="4876800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270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38200" y="2286000"/>
            <a:ext cx="304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a)   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238 - (55 - 35)</a:t>
            </a: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371600" y="3200400"/>
            <a:ext cx="243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175 - (30 + 20)</a:t>
            </a: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914400" y="4343400"/>
            <a:ext cx="2835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b) (72 + 18) x 3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886200" y="3200400"/>
            <a:ext cx="1736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175 – 50</a:t>
            </a:r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7200" y="1828800"/>
            <a:ext cx="8229600" cy="639763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" pitchFamily="34" charset="0"/>
                <a:ea typeface="HP001" pitchFamily="34" charset="0"/>
                <a:cs typeface="Times New Roman" pitchFamily="18" charset="0"/>
              </a:rPr>
              <a:t>Bài 2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" pitchFamily="34" charset="0"/>
                <a:ea typeface="HP001" pitchFamily="34" charset="0"/>
                <a:cs typeface="Times New Roman" pitchFamily="18" charset="0"/>
              </a:rPr>
              <a:t>: 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" pitchFamily="34" charset="0"/>
                <a:ea typeface="HP001" pitchFamily="34" charset="0"/>
                <a:cs typeface="Times New Roman" pitchFamily="18" charset="0"/>
              </a:rPr>
              <a:t>Tính giá trị của biểu thức: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304800" y="1295400"/>
            <a:ext cx="822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800" b="1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HP001" pitchFamily="34" charset="0"/>
                <a:ea typeface="HP001" pitchFamily="34" charset="0"/>
                <a:cs typeface="Times New Roman" pitchFamily="18" charset="0"/>
              </a:rPr>
              <a:t>Luyện</a:t>
            </a:r>
            <a:r>
              <a:rPr lang="en-US" sz="28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P001" pitchFamily="34" charset="0"/>
                <a:ea typeface="HP001" pitchFamily="34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HP001" pitchFamily="34" charset="0"/>
                <a:ea typeface="HP001" pitchFamily="34" charset="0"/>
                <a:cs typeface="Times New Roman" pitchFamily="18" charset="0"/>
              </a:rPr>
              <a:t>tập</a:t>
            </a:r>
            <a:endParaRPr lang="en-US" sz="2800" b="1" dirty="0">
              <a:solidFill>
                <a:srgbClr val="FF0000"/>
              </a:solidFill>
              <a:latin typeface="HP001" pitchFamily="34" charset="0"/>
              <a:ea typeface="HP001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24384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"/>
            </a:pPr>
            <a:r>
              <a:rPr lang="en-US" sz="2400" b="1" i="1" smtClean="0">
                <a:latin typeface="HP001" pitchFamily="34" charset="0"/>
                <a:ea typeface="HP001" pitchFamily="34" charset="0"/>
                <a:cs typeface="Times New Roman" pitchFamily="18" charset="0"/>
              </a:rPr>
              <a:t> Nếu trong biểu thức có dấu ngoặc (  ) ta thực hiện thế nào?</a:t>
            </a:r>
            <a:endParaRPr lang="en-US" sz="2400">
              <a:latin typeface="HP001" pitchFamily="34" charset="0"/>
              <a:ea typeface="HP001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32004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"/>
            </a:pPr>
            <a:r>
              <a:rPr lang="en-US" sz="2400" b="1" i="1" smtClean="0">
                <a:latin typeface="HP001" pitchFamily="34" charset="0"/>
                <a:ea typeface="HP001" pitchFamily="34" charset="0"/>
                <a:cs typeface="Times New Roman" pitchFamily="18" charset="0"/>
              </a:rPr>
              <a:t> Nếu trong biểu thức có các phép tính cộng, trừ, nhân, chia ta thực hiện thế nào?</a:t>
            </a:r>
            <a:endParaRPr lang="en-US" sz="2400">
              <a:latin typeface="HP001" pitchFamily="34" charset="0"/>
              <a:ea typeface="HP001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44196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"/>
            </a:pPr>
            <a:r>
              <a:rPr lang="en-US" sz="2400" b="1" i="1" smtClean="0">
                <a:latin typeface="HP001" pitchFamily="34" charset="0"/>
                <a:ea typeface="HP001" pitchFamily="34" charset="0"/>
                <a:cs typeface="Times New Roman" pitchFamily="18" charset="0"/>
              </a:rPr>
              <a:t>Nếu trong biểu thức chỉ có các phép tính cộng, trừ ta thực hiện thế nào?</a:t>
            </a:r>
            <a:endParaRPr lang="en-US" sz="2400">
              <a:latin typeface="HP001" pitchFamily="34" charset="0"/>
              <a:ea typeface="HP001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54864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"/>
            </a:pPr>
            <a:r>
              <a:rPr lang="en-US" sz="2400" b="1" i="1" smtClean="0">
                <a:latin typeface="HP001" pitchFamily="34" charset="0"/>
                <a:ea typeface="HP001" pitchFamily="34" charset="0"/>
                <a:cs typeface="Times New Roman" pitchFamily="18" charset="0"/>
              </a:rPr>
              <a:t>Nếu trong biểu thức chỉ có các phép tính nhân, chia ta thực hiện thế nào?</a:t>
            </a:r>
            <a:endParaRPr lang="en-US" sz="2400">
              <a:latin typeface="HP001" pitchFamily="34" charset="0"/>
              <a:ea typeface="HP001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304800" y="1295400"/>
            <a:ext cx="822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800" b="1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HP001" pitchFamily="34" charset="0"/>
                <a:ea typeface="HP001" pitchFamily="34" charset="0"/>
                <a:cs typeface="Times New Roman" pitchFamily="18" charset="0"/>
              </a:rPr>
              <a:t>Luyện</a:t>
            </a:r>
            <a:r>
              <a:rPr lang="en-US" sz="28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P001" pitchFamily="34" charset="0"/>
                <a:ea typeface="HP001" pitchFamily="34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HP001" pitchFamily="34" charset="0"/>
                <a:ea typeface="HP001" pitchFamily="34" charset="0"/>
                <a:cs typeface="Times New Roman" pitchFamily="18" charset="0"/>
              </a:rPr>
              <a:t>tập</a:t>
            </a:r>
            <a:endParaRPr lang="en-US" sz="2800" b="1" dirty="0">
              <a:solidFill>
                <a:srgbClr val="FF0000"/>
              </a:solidFill>
              <a:latin typeface="HP001" pitchFamily="34" charset="0"/>
              <a:ea typeface="HP001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04800" y="1752600"/>
            <a:ext cx="7620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" pitchFamily="34" charset="0"/>
                <a:ea typeface="HP001" pitchFamily="34" charset="0"/>
                <a:cs typeface="Times New Roman" pitchFamily="18" charset="0"/>
              </a:rPr>
              <a:t>2. Tính giá trị của biểu thức: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304800" y="1295400"/>
            <a:ext cx="822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800" b="1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HP001" pitchFamily="34" charset="0"/>
                <a:ea typeface="HP001" pitchFamily="34" charset="0"/>
                <a:cs typeface="Times New Roman" pitchFamily="18" charset="0"/>
              </a:rPr>
              <a:t>Luyện</a:t>
            </a:r>
            <a:r>
              <a:rPr lang="en-US" sz="28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P001" pitchFamily="34" charset="0"/>
                <a:ea typeface="HP001" pitchFamily="34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HP001" pitchFamily="34" charset="0"/>
                <a:ea typeface="HP001" pitchFamily="34" charset="0"/>
                <a:cs typeface="Times New Roman" pitchFamily="18" charset="0"/>
              </a:rPr>
              <a:t>tập</a:t>
            </a:r>
            <a:endParaRPr lang="en-US" sz="2800" b="1" dirty="0">
              <a:solidFill>
                <a:srgbClr val="FF0000"/>
              </a:solidFill>
              <a:latin typeface="HP001" pitchFamily="34" charset="0"/>
              <a:ea typeface="HP001" pitchFamily="34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2286000"/>
            <a:ext cx="243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 startAt="3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48 x 4 : 2</a:t>
            </a:r>
          </a:p>
          <a:p>
            <a:pPr marL="342900" indent="-342900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48 x (4 : 2)</a:t>
            </a:r>
          </a:p>
          <a:p>
            <a:pPr marL="342900" indent="-342900"/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" y="55626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(421 – 200) x 2</a:t>
            </a:r>
          </a:p>
          <a:p>
            <a:pPr marL="342900" indent="-342900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421 – 200 x 2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67400" y="22098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b)  90 + 9 : 9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(90 + 9) : 9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48400" y="57150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d)  67- (27 + 10)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67 – 27 + 10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6" descr="ag00315_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3810000"/>
            <a:ext cx="4267200" cy="3048000"/>
          </a:xfrm>
          <a:prstGeom prst="rect">
            <a:avLst/>
          </a:prstGeom>
          <a:noFill/>
        </p:spPr>
      </p:pic>
      <p:pic>
        <p:nvPicPr>
          <p:cNvPr id="18" name="Picture 9" descr="Anid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209800"/>
            <a:ext cx="2819400" cy="1828800"/>
          </a:xfrm>
          <a:prstGeom prst="rect">
            <a:avLst/>
          </a:prstGeom>
          <a:noFill/>
        </p:spPr>
      </p:pic>
      <p:pic>
        <p:nvPicPr>
          <p:cNvPr id="20" name="Picture 12" descr="2011_300102b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267200"/>
            <a:ext cx="3048000" cy="2590800"/>
          </a:xfrm>
          <a:prstGeom prst="rect">
            <a:avLst/>
          </a:prstGeom>
          <a:noFill/>
        </p:spPr>
      </p:pic>
      <p:pic>
        <p:nvPicPr>
          <p:cNvPr id="21" name="Picture 31" descr="avatar_698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24600" y="1752600"/>
            <a:ext cx="2590800" cy="1905000"/>
          </a:xfrm>
          <a:prstGeom prst="rect">
            <a:avLst/>
          </a:prstGeom>
          <a:noFill/>
        </p:spPr>
      </p:pic>
      <p:sp>
        <p:nvSpPr>
          <p:cNvPr id="23" name="Cloud 22"/>
          <p:cNvSpPr/>
          <p:nvPr/>
        </p:nvSpPr>
        <p:spPr>
          <a:xfrm>
            <a:off x="3124200" y="1981200"/>
            <a:ext cx="3352800" cy="2743200"/>
          </a:xfrm>
          <a:prstGeom prst="cloud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accent2">
                    <a:lumMod val="50000"/>
                  </a:schemeClr>
                </a:solidFill>
                <a:latin typeface="HP001" pitchFamily="34" charset="0"/>
                <a:ea typeface="HP001" pitchFamily="34" charset="0"/>
              </a:rPr>
              <a:t>M</a:t>
            </a:r>
            <a:r>
              <a:rPr lang="vi-VN" sz="3200" b="1" smtClean="0">
                <a:solidFill>
                  <a:schemeClr val="accent2">
                    <a:lumMod val="50000"/>
                  </a:schemeClr>
                </a:solidFill>
                <a:latin typeface="HP001" pitchFamily="34" charset="0"/>
                <a:ea typeface="HP001" pitchFamily="34" charset="0"/>
              </a:rPr>
              <a:t>ời</a:t>
            </a:r>
            <a:r>
              <a:rPr lang="en-US" sz="3200" b="1" smtClean="0">
                <a:solidFill>
                  <a:schemeClr val="accent2">
                    <a:lumMod val="50000"/>
                  </a:schemeClr>
                </a:solidFill>
                <a:latin typeface="HP001" pitchFamily="34" charset="0"/>
                <a:ea typeface="HP001" pitchFamily="34" charset="0"/>
              </a:rPr>
              <a:t> các nhóm chọn câu hỏi</a:t>
            </a:r>
            <a:endParaRPr lang="en-US" sz="3200" b="1">
              <a:solidFill>
                <a:schemeClr val="accent2">
                  <a:lumMod val="50000"/>
                </a:schemeClr>
              </a:solidFill>
              <a:latin typeface="HP001" pitchFamily="34" charset="0"/>
              <a:ea typeface="HP001" pitchFamily="34" charset="0"/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7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770" decel="100000"/>
                                        <p:tgtEl>
                                          <p:spTgt spid="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7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7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770" decel="100000"/>
                                        <p:tgtEl>
                                          <p:spTgt spid="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7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770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7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770" decel="100000"/>
                                        <p:tgtEl>
                                          <p:spTgt spid="2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0" dur="77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77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770" decel="100000"/>
                                        <p:tgtEl>
                                          <p:spTgt spid="1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8" presetClass="exit" presetSubtype="16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9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4" grpId="0"/>
      <p:bldP spid="15" grpId="0"/>
      <p:bldP spid="16" grpId="0"/>
      <p:bldP spid="23" grpId="0" animBg="1"/>
      <p:bldP spid="2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6400" y="23622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HP001" pitchFamily="34" charset="0"/>
                <a:ea typeface="HP001" pitchFamily="34" charset="0"/>
              </a:rPr>
              <a:t>Cho 4 hình tam giác mỗi hình nh</a:t>
            </a:r>
            <a:r>
              <a:rPr lang="vi-VN" sz="2400" b="1" smtClean="0">
                <a:latin typeface="HP001" pitchFamily="34" charset="0"/>
                <a:ea typeface="HP001" pitchFamily="34" charset="0"/>
              </a:rPr>
              <a:t>ư</a:t>
            </a:r>
            <a:r>
              <a:rPr lang="en-US" sz="2400" b="1" smtClean="0">
                <a:latin typeface="HP001" pitchFamily="34" charset="0"/>
                <a:ea typeface="HP001" pitchFamily="34" charset="0"/>
              </a:rPr>
              <a:t> bên:</a:t>
            </a:r>
            <a:endParaRPr lang="en-US" sz="2400" b="1">
              <a:latin typeface="HP001" pitchFamily="34" charset="0"/>
              <a:ea typeface="HP001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257800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HP001" pitchFamily="34" charset="0"/>
                <a:ea typeface="HP001" pitchFamily="34" charset="0"/>
              </a:rPr>
              <a:t>Hãy xếp thành hình chữ nhật</a:t>
            </a:r>
          </a:p>
          <a:p>
            <a:endParaRPr lang="en-US" sz="2400" b="1">
              <a:latin typeface="HP001" pitchFamily="34" charset="0"/>
              <a:ea typeface="HP001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04800" y="1295400"/>
            <a:ext cx="822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800" b="1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HP001" pitchFamily="34" charset="0"/>
                <a:ea typeface="HP001" pitchFamily="34" charset="0"/>
                <a:cs typeface="Times New Roman" pitchFamily="18" charset="0"/>
              </a:rPr>
              <a:t>Luyện</a:t>
            </a:r>
            <a:r>
              <a:rPr lang="en-US" sz="28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P001" pitchFamily="34" charset="0"/>
                <a:ea typeface="HP001" pitchFamily="34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HP001" pitchFamily="34" charset="0"/>
                <a:ea typeface="HP001" pitchFamily="34" charset="0"/>
                <a:cs typeface="Times New Roman" pitchFamily="18" charset="0"/>
              </a:rPr>
              <a:t>tập</a:t>
            </a:r>
            <a:endParaRPr lang="en-US" sz="2800" b="1" dirty="0">
              <a:solidFill>
                <a:srgbClr val="FF0000"/>
              </a:solidFill>
              <a:latin typeface="HP001" pitchFamily="34" charset="0"/>
              <a:ea typeface="HP001" pitchFamily="34" charset="0"/>
              <a:cs typeface="Times New Roman" pitchFamily="18" charset="0"/>
            </a:endParaRPr>
          </a:p>
        </p:txBody>
      </p:sp>
      <p:sp>
        <p:nvSpPr>
          <p:cNvPr id="9" name="Right Triangle 8"/>
          <p:cNvSpPr/>
          <p:nvPr/>
        </p:nvSpPr>
        <p:spPr>
          <a:xfrm>
            <a:off x="304800" y="3124200"/>
            <a:ext cx="1524000" cy="14478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495800" y="3200400"/>
            <a:ext cx="3048000" cy="1447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8-Point Star 17"/>
          <p:cNvSpPr/>
          <p:nvPr/>
        </p:nvSpPr>
        <p:spPr>
          <a:xfrm>
            <a:off x="457200" y="1524000"/>
            <a:ext cx="990600" cy="914400"/>
          </a:xfrm>
          <a:prstGeom prst="star8">
            <a:avLst/>
          </a:prstGeom>
          <a:solidFill>
            <a:srgbClr val="8FF587"/>
          </a:solidFill>
          <a:ln>
            <a:solidFill>
              <a:srgbClr val="FF33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smtClean="0"/>
              <a:t>4</a:t>
            </a:r>
            <a:endParaRPr lang="en-US" sz="5400" b="1"/>
          </a:p>
        </p:txBody>
      </p:sp>
      <p:sp>
        <p:nvSpPr>
          <p:cNvPr id="19" name="Right Triangle 18"/>
          <p:cNvSpPr/>
          <p:nvPr/>
        </p:nvSpPr>
        <p:spPr>
          <a:xfrm>
            <a:off x="4495800" y="3200400"/>
            <a:ext cx="1524000" cy="14478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0" name="Right Triangle 19"/>
          <p:cNvSpPr/>
          <p:nvPr/>
        </p:nvSpPr>
        <p:spPr>
          <a:xfrm flipH="1" flipV="1">
            <a:off x="4495800" y="3200400"/>
            <a:ext cx="1524000" cy="14478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4" name="Right Triangle 23"/>
          <p:cNvSpPr/>
          <p:nvPr/>
        </p:nvSpPr>
        <p:spPr>
          <a:xfrm>
            <a:off x="6019800" y="3200400"/>
            <a:ext cx="1524000" cy="14478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5" name="Right Triangle 24"/>
          <p:cNvSpPr/>
          <p:nvPr/>
        </p:nvSpPr>
        <p:spPr>
          <a:xfrm flipH="1" flipV="1">
            <a:off x="6019800" y="3200400"/>
            <a:ext cx="1524000" cy="14478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  <p:transition spd="med">
    <p:newsflash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8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2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3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 animBg="1"/>
      <p:bldP spid="9" grpId="1" animBg="1"/>
      <p:bldP spid="17" grpId="0" animBg="1"/>
      <p:bldP spid="18" grpId="0" animBg="1"/>
      <p:bldP spid="19" grpId="0" animBg="1"/>
      <p:bldP spid="20" grpId="0" animBg="1"/>
      <p:bldP spid="24" grpId="0" animBg="1"/>
      <p:bldP spid="2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</TotalTime>
  <Words>296</Words>
  <Application>Microsoft Office PowerPoint</Application>
  <PresentationFormat>On-screen Show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CSTeam</cp:lastModifiedBy>
  <cp:revision>155</cp:revision>
  <dcterms:created xsi:type="dcterms:W3CDTF">2012-08-01T00:54:06Z</dcterms:created>
  <dcterms:modified xsi:type="dcterms:W3CDTF">2016-06-29T10:28:58Z</dcterms:modified>
</cp:coreProperties>
</file>