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85" r:id="rId3"/>
    <p:sldId id="260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3300"/>
    <a:srgbClr val="FF9900"/>
    <a:srgbClr val="FFFFCC"/>
    <a:srgbClr val="CCFFFF"/>
    <a:srgbClr val="CCFFCC"/>
    <a:srgbClr val="CC0000"/>
    <a:srgbClr val="FFCCFF"/>
    <a:srgbClr val="00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467" autoAdjust="0"/>
  </p:normalViewPr>
  <p:slideViewPr>
    <p:cSldViewPr>
      <p:cViewPr varScale="1">
        <p:scale>
          <a:sx n="40" d="100"/>
          <a:sy n="40" d="100"/>
        </p:scale>
        <p:origin x="-133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EB80A-CE34-4DAE-9A7E-AC5A97D423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0DFB98-301F-4874-8B86-8F1782EA72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031C31-35FF-4406-B7EB-FD3CC275DD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C2F7D5-1FCD-43A9-AF66-289905CB23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EC0405-6C0B-4FCB-ADD2-951FFF7EB5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32D175-1CE3-49C9-93D8-064D62434E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C5AF7D-B277-470C-A790-61AF60D2D5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40343F-AEF9-4DD7-8535-0064EA11BC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09290E-2BBB-48D1-8147-9D139D04CC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FD7084-948D-4CB6-91F1-4035F2585A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2D6D4D-1D0A-43C2-9AC5-AED0D433B6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085C343-13D6-484C-965A-3A11EABF632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381000" y="1600200"/>
            <a:ext cx="792321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2800"/>
              <a:t>Số thóc gia đình chị Út thu hoạch được trong 3 năm như sau:</a:t>
            </a: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838200" y="2590800"/>
            <a:ext cx="46609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Năm 2001: 4200 kg</a:t>
            </a:r>
          </a:p>
          <a:p>
            <a:r>
              <a:rPr lang="en-US" sz="2800"/>
              <a:t>Năm 2002: 3500 kg</a:t>
            </a:r>
          </a:p>
          <a:p>
            <a:r>
              <a:rPr lang="en-US" sz="2800"/>
              <a:t>Năm 2003: 5400 kg</a:t>
            </a:r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533400" y="4038600"/>
            <a:ext cx="8077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 Hãy điền số liệu thích hợp vào ô trống trong bảng sau: </a:t>
            </a:r>
          </a:p>
        </p:txBody>
      </p:sp>
      <p:graphicFrame>
        <p:nvGraphicFramePr>
          <p:cNvPr id="6190" name="Group 46"/>
          <p:cNvGraphicFramePr>
            <a:graphicFrameLocks noGrp="1"/>
          </p:cNvGraphicFramePr>
          <p:nvPr/>
        </p:nvGraphicFramePr>
        <p:xfrm>
          <a:off x="685800" y="5191125"/>
          <a:ext cx="7559675" cy="1211263"/>
        </p:xfrm>
        <a:graphic>
          <a:graphicData uri="http://schemas.openxmlformats.org/drawingml/2006/table">
            <a:tbl>
              <a:tblPr/>
              <a:tblGrid>
                <a:gridCol w="1890713"/>
                <a:gridCol w="1889125"/>
                <a:gridCol w="1890712"/>
                <a:gridCol w="1889125"/>
              </a:tblGrid>
              <a:tr h="631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Năm</a:t>
                      </a:r>
                    </a:p>
                  </a:txBody>
                  <a:tcPr marT="45732" marB="4573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2001</a:t>
                      </a:r>
                    </a:p>
                  </a:txBody>
                  <a:tcPr marT="45732" marB="4573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2002</a:t>
                      </a:r>
                    </a:p>
                  </a:txBody>
                  <a:tcPr marT="45732" marB="4573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2003</a:t>
                      </a:r>
                    </a:p>
                  </a:txBody>
                  <a:tcPr marT="45732" marB="4573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Số thóc</a:t>
                      </a:r>
                    </a:p>
                  </a:txBody>
                  <a:tcPr marT="45732" marB="4573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70" name="Text Box 26"/>
          <p:cNvSpPr txBox="1">
            <a:spLocks noChangeArrowheads="1"/>
          </p:cNvSpPr>
          <p:nvPr/>
        </p:nvSpPr>
        <p:spPr bwMode="auto">
          <a:xfrm>
            <a:off x="1905000" y="990600"/>
            <a:ext cx="533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993300"/>
                </a:solidFill>
              </a:rPr>
              <a:t>Luyện tập</a:t>
            </a:r>
          </a:p>
        </p:txBody>
      </p:sp>
      <p:sp>
        <p:nvSpPr>
          <p:cNvPr id="6171" name="Rectangle 27"/>
          <p:cNvSpPr>
            <a:spLocks noChangeArrowheads="1"/>
          </p:cNvSpPr>
          <p:nvPr/>
        </p:nvSpPr>
        <p:spPr bwMode="auto">
          <a:xfrm>
            <a:off x="2743200" y="5800725"/>
            <a:ext cx="14652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accent2"/>
                </a:solidFill>
              </a:rPr>
              <a:t>4200 kg</a:t>
            </a:r>
          </a:p>
        </p:txBody>
      </p:sp>
      <p:sp>
        <p:nvSpPr>
          <p:cNvPr id="6172" name="Rectangle 28"/>
          <p:cNvSpPr>
            <a:spLocks noChangeArrowheads="1"/>
          </p:cNvSpPr>
          <p:nvPr/>
        </p:nvSpPr>
        <p:spPr bwMode="auto">
          <a:xfrm>
            <a:off x="4673600" y="5776913"/>
            <a:ext cx="14652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accent2"/>
                </a:solidFill>
              </a:rPr>
              <a:t>3500 kg</a:t>
            </a:r>
          </a:p>
        </p:txBody>
      </p:sp>
      <p:sp>
        <p:nvSpPr>
          <p:cNvPr id="6173" name="Rectangle 29"/>
          <p:cNvSpPr>
            <a:spLocks noChangeArrowheads="1"/>
          </p:cNvSpPr>
          <p:nvPr/>
        </p:nvSpPr>
        <p:spPr bwMode="auto">
          <a:xfrm>
            <a:off x="6502400" y="5776913"/>
            <a:ext cx="14652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accent2"/>
                </a:solidFill>
              </a:rPr>
              <a:t>5400 kg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1" grpId="0"/>
      <p:bldP spid="6172" grpId="0"/>
      <p:bldP spid="617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5"/>
          <p:cNvSpPr>
            <a:spLocks noChangeArrowheads="1"/>
          </p:cNvSpPr>
          <p:nvPr/>
        </p:nvSpPr>
        <p:spPr bwMode="auto">
          <a:xfrm>
            <a:off x="228600" y="0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/>
              <a:t>2. Dưới đây là bảng thống kê số cây của bản Na đã trồng được trong 4 năm:</a:t>
            </a:r>
          </a:p>
        </p:txBody>
      </p:sp>
      <p:graphicFrame>
        <p:nvGraphicFramePr>
          <p:cNvPr id="42020" name="Group 36"/>
          <p:cNvGraphicFramePr>
            <a:graphicFrameLocks noGrp="1"/>
          </p:cNvGraphicFramePr>
          <p:nvPr/>
        </p:nvGraphicFramePr>
        <p:xfrm>
          <a:off x="152400" y="1295400"/>
          <a:ext cx="8664575" cy="2366963"/>
        </p:xfrm>
        <a:graphic>
          <a:graphicData uri="http://schemas.openxmlformats.org/drawingml/2006/table">
            <a:tbl>
              <a:tblPr/>
              <a:tblGrid>
                <a:gridCol w="2043113"/>
                <a:gridCol w="1592262"/>
                <a:gridCol w="1698625"/>
                <a:gridCol w="1676400"/>
                <a:gridCol w="1654175"/>
              </a:tblGrid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2001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2002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2003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Thông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1875 cây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2167 cây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1980 cây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2540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cây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Bạch đàn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2040 cây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2515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cây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01" name="Text Box 62"/>
          <p:cNvSpPr txBox="1">
            <a:spLocks noChangeArrowheads="1"/>
          </p:cNvSpPr>
          <p:nvPr/>
        </p:nvSpPr>
        <p:spPr bwMode="auto">
          <a:xfrm>
            <a:off x="76200" y="365760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Dựa vào bảng trên hãy trả lời các câu hỏi dưới đây:</a:t>
            </a:r>
            <a:r>
              <a:rPr lang="en-US" sz="280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3102" name="Text Box 63"/>
          <p:cNvSpPr txBox="1">
            <a:spLocks noChangeArrowheads="1"/>
          </p:cNvSpPr>
          <p:nvPr/>
        </p:nvSpPr>
        <p:spPr bwMode="auto">
          <a:xfrm>
            <a:off x="304800" y="4114800"/>
            <a:ext cx="8305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99"/>
                </a:solidFill>
              </a:rPr>
              <a:t>a) Năm 2002 bản Na trồng được nhiều hơn năm 2000 bao nhiêu cây bạch đàn?</a:t>
            </a:r>
          </a:p>
        </p:txBody>
      </p:sp>
      <p:sp>
        <p:nvSpPr>
          <p:cNvPr id="3103" name="Text Box 64"/>
          <p:cNvSpPr txBox="1">
            <a:spLocks noChangeArrowheads="1"/>
          </p:cNvSpPr>
          <p:nvPr/>
        </p:nvSpPr>
        <p:spPr bwMode="auto">
          <a:xfrm>
            <a:off x="304800" y="5257800"/>
            <a:ext cx="8382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99"/>
                </a:solidFill>
              </a:rPr>
              <a:t>b) Năm 2003 bản Na trồng được tất cả bao nhiêu cây thông và cây bạch đàn?</a:t>
            </a:r>
          </a:p>
        </p:txBody>
      </p:sp>
      <p:sp>
        <p:nvSpPr>
          <p:cNvPr id="3104" name="Rectangle 65"/>
          <p:cNvSpPr>
            <a:spLocks noChangeArrowheads="1"/>
          </p:cNvSpPr>
          <p:nvPr/>
        </p:nvSpPr>
        <p:spPr bwMode="auto">
          <a:xfrm>
            <a:off x="5562600" y="3108325"/>
            <a:ext cx="1571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99"/>
                </a:solidFill>
              </a:rPr>
              <a:t>2165 cây</a:t>
            </a:r>
          </a:p>
        </p:txBody>
      </p:sp>
      <p:sp>
        <p:nvSpPr>
          <p:cNvPr id="3105" name="Rectangle 66"/>
          <p:cNvSpPr>
            <a:spLocks noChangeArrowheads="1"/>
          </p:cNvSpPr>
          <p:nvPr/>
        </p:nvSpPr>
        <p:spPr bwMode="auto">
          <a:xfrm>
            <a:off x="2209800" y="3048000"/>
            <a:ext cx="1571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99"/>
                </a:solidFill>
              </a:rPr>
              <a:t>1745 cây</a:t>
            </a:r>
          </a:p>
        </p:txBody>
      </p:sp>
      <p:sp>
        <p:nvSpPr>
          <p:cNvPr id="3106" name="Line 67"/>
          <p:cNvSpPr>
            <a:spLocks noChangeShapeType="1"/>
          </p:cNvSpPr>
          <p:nvPr/>
        </p:nvSpPr>
        <p:spPr bwMode="auto">
          <a:xfrm flipH="1" flipV="1">
            <a:off x="152400" y="1295400"/>
            <a:ext cx="2057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7" name="Rectangle 68"/>
          <p:cNvSpPr>
            <a:spLocks noChangeArrowheads="1"/>
          </p:cNvSpPr>
          <p:nvPr/>
        </p:nvSpPr>
        <p:spPr bwMode="auto">
          <a:xfrm>
            <a:off x="1143000" y="1343025"/>
            <a:ext cx="852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Năm</a:t>
            </a:r>
          </a:p>
        </p:txBody>
      </p:sp>
      <p:sp>
        <p:nvSpPr>
          <p:cNvPr id="3108" name="Rectangle 69"/>
          <p:cNvSpPr>
            <a:spLocks noChangeArrowheads="1"/>
          </p:cNvSpPr>
          <p:nvPr/>
        </p:nvSpPr>
        <p:spPr bwMode="auto">
          <a:xfrm>
            <a:off x="123825" y="1843088"/>
            <a:ext cx="14160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Loại cây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228600" y="0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/>
              <a:t>2. Dưới đây là bảng thống kê số cây của bản Na đã trồng được trong 4 năm:</a:t>
            </a:r>
          </a:p>
        </p:txBody>
      </p:sp>
      <p:graphicFrame>
        <p:nvGraphicFramePr>
          <p:cNvPr id="7218" name="Group 50"/>
          <p:cNvGraphicFramePr>
            <a:graphicFrameLocks noGrp="1"/>
          </p:cNvGraphicFramePr>
          <p:nvPr/>
        </p:nvGraphicFramePr>
        <p:xfrm>
          <a:off x="152400" y="1295400"/>
          <a:ext cx="8664575" cy="2366963"/>
        </p:xfrm>
        <a:graphic>
          <a:graphicData uri="http://schemas.openxmlformats.org/drawingml/2006/table">
            <a:tbl>
              <a:tblPr/>
              <a:tblGrid>
                <a:gridCol w="2043113"/>
                <a:gridCol w="1592262"/>
                <a:gridCol w="1698625"/>
                <a:gridCol w="1676400"/>
                <a:gridCol w="1654175"/>
              </a:tblGrid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2001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2002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2003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Thông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1875 cây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2167 cây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1980 cây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2540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cây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Bạch đàn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2040 cây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2515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cây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25" name="Line 34"/>
          <p:cNvSpPr>
            <a:spLocks noChangeShapeType="1"/>
          </p:cNvSpPr>
          <p:nvPr/>
        </p:nvSpPr>
        <p:spPr bwMode="auto">
          <a:xfrm flipH="1" flipV="1">
            <a:off x="152400" y="1295400"/>
            <a:ext cx="2057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6" name="Rectangle 35"/>
          <p:cNvSpPr>
            <a:spLocks noChangeArrowheads="1"/>
          </p:cNvSpPr>
          <p:nvPr/>
        </p:nvSpPr>
        <p:spPr bwMode="auto">
          <a:xfrm>
            <a:off x="1143000" y="1343025"/>
            <a:ext cx="852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Năm</a:t>
            </a:r>
          </a:p>
        </p:txBody>
      </p:sp>
      <p:sp>
        <p:nvSpPr>
          <p:cNvPr id="4127" name="Rectangle 36"/>
          <p:cNvSpPr>
            <a:spLocks noChangeArrowheads="1"/>
          </p:cNvSpPr>
          <p:nvPr/>
        </p:nvSpPr>
        <p:spPr bwMode="auto">
          <a:xfrm>
            <a:off x="123825" y="1843088"/>
            <a:ext cx="14160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Loại cây</a:t>
            </a:r>
          </a:p>
        </p:txBody>
      </p:sp>
      <p:sp>
        <p:nvSpPr>
          <p:cNvPr id="4128" name="Text Box 51"/>
          <p:cNvSpPr txBox="1">
            <a:spLocks noChangeArrowheads="1"/>
          </p:cNvSpPr>
          <p:nvPr/>
        </p:nvSpPr>
        <p:spPr bwMode="auto">
          <a:xfrm>
            <a:off x="76200" y="365760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Dựa vào bảng trên hãy trả lời các câu hỏi dưới đây:</a:t>
            </a:r>
            <a:r>
              <a:rPr lang="en-US" sz="280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4129" name="Text Box 52"/>
          <p:cNvSpPr txBox="1">
            <a:spLocks noChangeArrowheads="1"/>
          </p:cNvSpPr>
          <p:nvPr/>
        </p:nvSpPr>
        <p:spPr bwMode="auto">
          <a:xfrm>
            <a:off x="304800" y="4038600"/>
            <a:ext cx="7848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99"/>
                </a:solidFill>
              </a:rPr>
              <a:t>a) Năm 2002 bản Na trồng được nhiều hơn năm 2000 bao nhiêu cây bạch đàn?</a:t>
            </a:r>
          </a:p>
        </p:txBody>
      </p:sp>
      <p:sp>
        <p:nvSpPr>
          <p:cNvPr id="7221" name="Rectangle 53"/>
          <p:cNvSpPr>
            <a:spLocks noChangeArrowheads="1"/>
          </p:cNvSpPr>
          <p:nvPr/>
        </p:nvSpPr>
        <p:spPr bwMode="auto">
          <a:xfrm>
            <a:off x="5562600" y="3048000"/>
            <a:ext cx="1571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99"/>
                </a:solidFill>
              </a:rPr>
              <a:t>2165 cây</a:t>
            </a:r>
          </a:p>
        </p:txBody>
      </p:sp>
      <p:sp>
        <p:nvSpPr>
          <p:cNvPr id="7222" name="Rectangle 54"/>
          <p:cNvSpPr>
            <a:spLocks noChangeArrowheads="1"/>
          </p:cNvSpPr>
          <p:nvPr/>
        </p:nvSpPr>
        <p:spPr bwMode="auto">
          <a:xfrm>
            <a:off x="2209800" y="3048000"/>
            <a:ext cx="1571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99"/>
                </a:solidFill>
              </a:rPr>
              <a:t>1745 cây</a:t>
            </a:r>
          </a:p>
        </p:txBody>
      </p:sp>
      <p:sp>
        <p:nvSpPr>
          <p:cNvPr id="7223" name="Text Box 55"/>
          <p:cNvSpPr txBox="1">
            <a:spLocks noChangeArrowheads="1"/>
          </p:cNvSpPr>
          <p:nvPr/>
        </p:nvSpPr>
        <p:spPr bwMode="auto">
          <a:xfrm>
            <a:off x="152400" y="5029200"/>
            <a:ext cx="114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993300"/>
                </a:solidFill>
              </a:rPr>
              <a:t>Mẫu:</a:t>
            </a:r>
          </a:p>
        </p:txBody>
      </p:sp>
      <p:sp>
        <p:nvSpPr>
          <p:cNvPr id="7227" name="Text Box 59"/>
          <p:cNvSpPr txBox="1">
            <a:spLocks noChangeArrowheads="1"/>
          </p:cNvSpPr>
          <p:nvPr/>
        </p:nvSpPr>
        <p:spPr bwMode="auto">
          <a:xfrm>
            <a:off x="1295400" y="5089525"/>
            <a:ext cx="7543800" cy="1600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993300"/>
                </a:solidFill>
              </a:rPr>
              <a:t>   Số cây bạch đàn bản Na trồng năm 2002 nhiều hơn năm 2000 là:</a:t>
            </a:r>
          </a:p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993300"/>
                </a:solidFill>
              </a:rPr>
              <a:t>2165 – 1745 =  420 (cây)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21" grpId="0"/>
      <p:bldP spid="7222" grpId="0"/>
      <p:bldP spid="7223" grpId="0"/>
      <p:bldP spid="72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28600" y="0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/>
              <a:t> 2. Dưới đây là bảng thống kê số cây của bản Na đã trồng được trong 4 năm:</a:t>
            </a:r>
          </a:p>
        </p:txBody>
      </p:sp>
      <p:graphicFrame>
        <p:nvGraphicFramePr>
          <p:cNvPr id="9219" name="Group 3"/>
          <p:cNvGraphicFramePr>
            <a:graphicFrameLocks noGrp="1"/>
          </p:cNvGraphicFramePr>
          <p:nvPr/>
        </p:nvGraphicFramePr>
        <p:xfrm>
          <a:off x="152400" y="1295400"/>
          <a:ext cx="8664575" cy="2366963"/>
        </p:xfrm>
        <a:graphic>
          <a:graphicData uri="http://schemas.openxmlformats.org/drawingml/2006/table">
            <a:tbl>
              <a:tblPr/>
              <a:tblGrid>
                <a:gridCol w="2043113"/>
                <a:gridCol w="1592262"/>
                <a:gridCol w="1698625"/>
                <a:gridCol w="1676400"/>
                <a:gridCol w="1654175"/>
              </a:tblGrid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2001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2002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2003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Thông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1875 cây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2167 cây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1980 cây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Bạch đàn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2040 cây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49" name="Line 29"/>
          <p:cNvSpPr>
            <a:spLocks noChangeShapeType="1"/>
          </p:cNvSpPr>
          <p:nvPr/>
        </p:nvSpPr>
        <p:spPr bwMode="auto">
          <a:xfrm flipH="1" flipV="1">
            <a:off x="152400" y="1295400"/>
            <a:ext cx="2057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0" name="Rectangle 30"/>
          <p:cNvSpPr>
            <a:spLocks noChangeArrowheads="1"/>
          </p:cNvSpPr>
          <p:nvPr/>
        </p:nvSpPr>
        <p:spPr bwMode="auto">
          <a:xfrm>
            <a:off x="1143000" y="1343025"/>
            <a:ext cx="852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Năm</a:t>
            </a:r>
          </a:p>
        </p:txBody>
      </p:sp>
      <p:sp>
        <p:nvSpPr>
          <p:cNvPr id="5151" name="Rectangle 31"/>
          <p:cNvSpPr>
            <a:spLocks noChangeArrowheads="1"/>
          </p:cNvSpPr>
          <p:nvPr/>
        </p:nvSpPr>
        <p:spPr bwMode="auto">
          <a:xfrm>
            <a:off x="123825" y="1843088"/>
            <a:ext cx="14160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Loại cây</a:t>
            </a:r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76200" y="365760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Dựa vào bảng trên hãy trả lời các câu hỏi dưới đây:</a:t>
            </a:r>
            <a:r>
              <a:rPr lang="en-US" sz="280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5153" name="Rectangle 34"/>
          <p:cNvSpPr>
            <a:spLocks noChangeArrowheads="1"/>
          </p:cNvSpPr>
          <p:nvPr/>
        </p:nvSpPr>
        <p:spPr bwMode="auto">
          <a:xfrm>
            <a:off x="5562600" y="3048000"/>
            <a:ext cx="1571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99"/>
                </a:solidFill>
              </a:rPr>
              <a:t>2165 cây</a:t>
            </a:r>
          </a:p>
        </p:txBody>
      </p:sp>
      <p:sp>
        <p:nvSpPr>
          <p:cNvPr id="5154" name="Rectangle 35"/>
          <p:cNvSpPr>
            <a:spLocks noChangeArrowheads="1"/>
          </p:cNvSpPr>
          <p:nvPr/>
        </p:nvSpPr>
        <p:spPr bwMode="auto">
          <a:xfrm>
            <a:off x="2209800" y="3048000"/>
            <a:ext cx="1571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99"/>
                </a:solidFill>
              </a:rPr>
              <a:t>1745 cây</a:t>
            </a:r>
          </a:p>
        </p:txBody>
      </p:sp>
      <p:sp>
        <p:nvSpPr>
          <p:cNvPr id="9255" name="Text Box 39"/>
          <p:cNvSpPr txBox="1">
            <a:spLocks noChangeArrowheads="1"/>
          </p:cNvSpPr>
          <p:nvPr/>
        </p:nvSpPr>
        <p:spPr bwMode="auto">
          <a:xfrm>
            <a:off x="152400" y="4191000"/>
            <a:ext cx="8382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99"/>
                </a:solidFill>
              </a:rPr>
              <a:t>b) Năm 2003 bản Na trồng được tất cả bao nhiêu cây thông và cây bạch đàn?</a:t>
            </a:r>
          </a:p>
        </p:txBody>
      </p:sp>
      <p:sp>
        <p:nvSpPr>
          <p:cNvPr id="9256" name="Text Box 40"/>
          <p:cNvSpPr txBox="1">
            <a:spLocks noChangeArrowheads="1"/>
          </p:cNvSpPr>
          <p:nvPr/>
        </p:nvSpPr>
        <p:spPr bwMode="auto">
          <a:xfrm>
            <a:off x="609600" y="5334000"/>
            <a:ext cx="8305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993300"/>
                </a:solidFill>
              </a:rPr>
              <a:t>    Số cây thông và cây bạch đàn năm 2003 bản Na trồng được tất cả là:</a:t>
            </a:r>
          </a:p>
        </p:txBody>
      </p:sp>
      <p:sp>
        <p:nvSpPr>
          <p:cNvPr id="9260" name="Rectangle 44"/>
          <p:cNvSpPr>
            <a:spLocks noChangeArrowheads="1"/>
          </p:cNvSpPr>
          <p:nvPr/>
        </p:nvSpPr>
        <p:spPr bwMode="auto">
          <a:xfrm>
            <a:off x="7191375" y="2362200"/>
            <a:ext cx="1644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99"/>
                </a:solidFill>
              </a:rPr>
              <a:t>2540 cây</a:t>
            </a:r>
          </a:p>
        </p:txBody>
      </p:sp>
      <p:sp>
        <p:nvSpPr>
          <p:cNvPr id="9261" name="Rectangle 45"/>
          <p:cNvSpPr>
            <a:spLocks noChangeArrowheads="1"/>
          </p:cNvSpPr>
          <p:nvPr/>
        </p:nvSpPr>
        <p:spPr bwMode="auto">
          <a:xfrm>
            <a:off x="7191375" y="3048000"/>
            <a:ext cx="1644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99"/>
                </a:solidFill>
              </a:rPr>
              <a:t>2515 cây</a:t>
            </a:r>
          </a:p>
        </p:txBody>
      </p:sp>
      <p:sp>
        <p:nvSpPr>
          <p:cNvPr id="9262" name="Text Box 46"/>
          <p:cNvSpPr txBox="1">
            <a:spLocks noChangeArrowheads="1"/>
          </p:cNvSpPr>
          <p:nvPr/>
        </p:nvSpPr>
        <p:spPr bwMode="auto">
          <a:xfrm>
            <a:off x="2819400" y="6248400"/>
            <a:ext cx="495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993300"/>
                </a:solidFill>
              </a:rPr>
              <a:t>2540 + 2515 = 5055 (cây)</a:t>
            </a:r>
          </a:p>
        </p:txBody>
      </p:sp>
      <p:sp>
        <p:nvSpPr>
          <p:cNvPr id="9263" name="Text Box 47"/>
          <p:cNvSpPr txBox="1">
            <a:spLocks noChangeArrowheads="1"/>
          </p:cNvSpPr>
          <p:nvPr/>
        </p:nvSpPr>
        <p:spPr bwMode="auto">
          <a:xfrm>
            <a:off x="3657600" y="4953000"/>
            <a:ext cx="182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993300"/>
                </a:solidFill>
              </a:rPr>
              <a:t>Bài giải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92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92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92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92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55" grpId="0"/>
      <p:bldP spid="9256" grpId="0"/>
      <p:bldP spid="9260" grpId="0"/>
      <p:bldP spid="9261" grpId="0"/>
      <p:bldP spid="9262" grpId="0"/>
      <p:bldP spid="92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6"/>
          <p:cNvSpPr txBox="1">
            <a:spLocks noChangeArrowheads="1"/>
          </p:cNvSpPr>
          <p:nvPr/>
        </p:nvSpPr>
        <p:spPr bwMode="auto">
          <a:xfrm>
            <a:off x="1905000" y="990600"/>
            <a:ext cx="533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993300"/>
                </a:solidFill>
              </a:rPr>
              <a:t>Luyện tập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04800" y="1752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>
                <a:solidFill>
                  <a:schemeClr val="accent2"/>
                </a:solidFill>
              </a:rPr>
              <a:t>3. Dựa vào dãy số liệu sau, hãy khoanh vào chữ đặt trước câu trả lời đúng: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1219200" y="2971800"/>
            <a:ext cx="6096000" cy="52387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5725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>
                <a:solidFill>
                  <a:srgbClr val="FF3300"/>
                </a:solidFill>
                <a:latin typeface="Arial"/>
              </a:rPr>
              <a:t>90, 80, 70, 60, 50, 40, 30, 20, 10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304800" y="3657600"/>
            <a:ext cx="4038600" cy="353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  <a:buFontTx/>
              <a:buAutoNum type="alphaLcParenR"/>
            </a:pPr>
            <a:r>
              <a:rPr lang="en-US" sz="2800">
                <a:solidFill>
                  <a:srgbClr val="000099"/>
                </a:solidFill>
              </a:rPr>
              <a:t>Dãy trên có tất cả là:</a:t>
            </a:r>
          </a:p>
          <a:p>
            <a:pPr marL="533400" indent="-533400">
              <a:spcBef>
                <a:spcPct val="20000"/>
              </a:spcBef>
            </a:pPr>
            <a:r>
              <a:rPr lang="en-US" sz="2800">
                <a:solidFill>
                  <a:srgbClr val="000099"/>
                </a:solidFill>
              </a:rPr>
              <a:t>   A.  9 số</a:t>
            </a:r>
          </a:p>
          <a:p>
            <a:pPr marL="533400" indent="-533400">
              <a:spcBef>
                <a:spcPct val="20000"/>
              </a:spcBef>
            </a:pPr>
            <a:r>
              <a:rPr lang="en-US" sz="2800">
                <a:solidFill>
                  <a:srgbClr val="000099"/>
                </a:solidFill>
              </a:rPr>
              <a:t>   B. 18 số</a:t>
            </a:r>
          </a:p>
          <a:p>
            <a:pPr marL="533400" indent="-533400">
              <a:spcBef>
                <a:spcPct val="20000"/>
              </a:spcBef>
            </a:pPr>
            <a:r>
              <a:rPr lang="en-US" sz="2800">
                <a:solidFill>
                  <a:srgbClr val="000099"/>
                </a:solidFill>
              </a:rPr>
              <a:t>   C. 10 số</a:t>
            </a:r>
          </a:p>
          <a:p>
            <a:pPr marL="533400" indent="-533400">
              <a:spcBef>
                <a:spcPct val="20000"/>
              </a:spcBef>
            </a:pPr>
            <a:r>
              <a:rPr lang="en-US" sz="2800">
                <a:solidFill>
                  <a:srgbClr val="000099"/>
                </a:solidFill>
              </a:rPr>
              <a:t>   D. 81 số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4648200" y="3703638"/>
            <a:ext cx="4495800" cy="353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solidFill>
                  <a:srgbClr val="000099"/>
                </a:solidFill>
              </a:rPr>
              <a:t>b) Số thứ tư trong dãy là: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>
                <a:solidFill>
                  <a:srgbClr val="000099"/>
                </a:solidFill>
              </a:rPr>
              <a:t>          A.  4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>
                <a:solidFill>
                  <a:srgbClr val="000099"/>
                </a:solidFill>
              </a:rPr>
              <a:t>          B.  0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>
                <a:solidFill>
                  <a:srgbClr val="000099"/>
                </a:solidFill>
              </a:rPr>
              <a:t>          C.  60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>
                <a:solidFill>
                  <a:srgbClr val="000099"/>
                </a:solidFill>
              </a:rPr>
              <a:t>          D.  40</a:t>
            </a:r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533400" y="4191000"/>
            <a:ext cx="609600" cy="609600"/>
          </a:xfrm>
          <a:prstGeom prst="ellips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1276" name="Oval 12"/>
          <p:cNvSpPr>
            <a:spLocks noChangeArrowheads="1"/>
          </p:cNvSpPr>
          <p:nvPr/>
        </p:nvSpPr>
        <p:spPr bwMode="auto">
          <a:xfrm>
            <a:off x="5562600" y="5334000"/>
            <a:ext cx="609600" cy="609600"/>
          </a:xfrm>
          <a:prstGeom prst="ellips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2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2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/>
      <p:bldP spid="11272" grpId="0" animBg="1"/>
      <p:bldP spid="11275" grpId="0" animBg="1"/>
      <p:bldP spid="1127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381000" y="1371600"/>
            <a:ext cx="8763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>
                <a:solidFill>
                  <a:schemeClr val="accent2"/>
                </a:solidFill>
              </a:rPr>
              <a:t>    </a:t>
            </a:r>
            <a:r>
              <a:rPr lang="en-US" sz="2000" b="1">
                <a:solidFill>
                  <a:schemeClr val="accent2"/>
                </a:solidFill>
              </a:rPr>
              <a:t>4. </a:t>
            </a:r>
            <a:r>
              <a:rPr lang="en-US" sz="2000" b="1">
                <a:solidFill>
                  <a:schemeClr val="tx2"/>
                </a:solidFill>
              </a:rPr>
              <a:t>Trong các cuộc thi chào mừng ngày Nhà giáo Việt Nam, các bạn khối lớp 3 đã đạt được các giải sau đây:</a:t>
            </a:r>
            <a:br>
              <a:rPr lang="en-US" sz="2000" b="1">
                <a:solidFill>
                  <a:schemeClr val="tx2"/>
                </a:solidFill>
              </a:rPr>
            </a:br>
            <a:r>
              <a:rPr lang="en-US" sz="2000" b="1">
                <a:solidFill>
                  <a:srgbClr val="0066CC"/>
                </a:solidFill>
              </a:rPr>
              <a:t>Văn nghệ : 3 giải nhất và 2 giải ba</a:t>
            </a:r>
            <a:br>
              <a:rPr lang="en-US" sz="2000" b="1">
                <a:solidFill>
                  <a:srgbClr val="0066CC"/>
                </a:solidFill>
              </a:rPr>
            </a:br>
            <a:r>
              <a:rPr lang="en-US" sz="2000" b="1">
                <a:solidFill>
                  <a:srgbClr val="0066CC"/>
                </a:solidFill>
              </a:rPr>
              <a:t>Kể chuyện : 2 giả nhất, 1 giải nhì và 4 giải ba</a:t>
            </a:r>
            <a:br>
              <a:rPr lang="en-US" sz="2000" b="1">
                <a:solidFill>
                  <a:srgbClr val="0066CC"/>
                </a:solidFill>
              </a:rPr>
            </a:br>
            <a:r>
              <a:rPr lang="en-US" sz="2000" b="1">
                <a:solidFill>
                  <a:srgbClr val="0066CC"/>
                </a:solidFill>
              </a:rPr>
              <a:t>Cờ vua : 1 giải nhất và 2 giải nhì.</a:t>
            </a:r>
            <a:br>
              <a:rPr lang="en-US" sz="2000" b="1">
                <a:solidFill>
                  <a:srgbClr val="0066CC"/>
                </a:solidFill>
              </a:rPr>
            </a:br>
            <a:r>
              <a:rPr lang="en-US" sz="2000" b="1">
                <a:solidFill>
                  <a:schemeClr val="tx2"/>
                </a:solidFill>
              </a:rPr>
              <a:t>Hãy viết số thích hợp vào bảng thống kê cá giải của khối lớp 3đạt được (theo mẫu) :</a:t>
            </a:r>
            <a:br>
              <a:rPr lang="en-US" sz="2000" b="1">
                <a:solidFill>
                  <a:schemeClr val="tx2"/>
                </a:solidFill>
              </a:rPr>
            </a:br>
            <a:endParaRPr lang="en-US" sz="2000" b="1">
              <a:solidFill>
                <a:schemeClr val="tx2"/>
              </a:solidFill>
            </a:endParaRPr>
          </a:p>
        </p:txBody>
      </p:sp>
      <p:sp>
        <p:nvSpPr>
          <p:cNvPr id="7171" name="Text Box 8"/>
          <p:cNvSpPr txBox="1">
            <a:spLocks noChangeArrowheads="1"/>
          </p:cNvSpPr>
          <p:nvPr/>
        </p:nvSpPr>
        <p:spPr bwMode="auto">
          <a:xfrm>
            <a:off x="1905000" y="609600"/>
            <a:ext cx="533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993300"/>
                </a:solidFill>
              </a:rPr>
              <a:t>Luyện tập</a:t>
            </a:r>
          </a:p>
        </p:txBody>
      </p:sp>
      <p:sp>
        <p:nvSpPr>
          <p:cNvPr id="7172" name="Text Box 292"/>
          <p:cNvSpPr txBox="1">
            <a:spLocks noChangeArrowheads="1"/>
          </p:cNvSpPr>
          <p:nvPr/>
        </p:nvSpPr>
        <p:spPr bwMode="auto">
          <a:xfrm>
            <a:off x="2498725" y="4989513"/>
            <a:ext cx="184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/>
          </a:p>
        </p:txBody>
      </p:sp>
      <p:graphicFrame>
        <p:nvGraphicFramePr>
          <p:cNvPr id="12648" name="Group 360"/>
          <p:cNvGraphicFramePr>
            <a:graphicFrameLocks noGrp="1"/>
          </p:cNvGraphicFramePr>
          <p:nvPr/>
        </p:nvGraphicFramePr>
        <p:xfrm>
          <a:off x="1143000" y="4030663"/>
          <a:ext cx="7467600" cy="2324100"/>
        </p:xfrm>
        <a:graphic>
          <a:graphicData uri="http://schemas.openxmlformats.org/drawingml/2006/table">
            <a:tbl>
              <a:tblPr/>
              <a:tblGrid>
                <a:gridCol w="1866900"/>
                <a:gridCol w="1866900"/>
                <a:gridCol w="1866900"/>
                <a:gridCol w="1866900"/>
              </a:tblGrid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          môn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Văn nghệ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Kể chuyện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Cờ vua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Nhất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Nhì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00" name="Text Box 335"/>
          <p:cNvSpPr txBox="1">
            <a:spLocks noChangeArrowheads="1"/>
          </p:cNvSpPr>
          <p:nvPr/>
        </p:nvSpPr>
        <p:spPr bwMode="auto">
          <a:xfrm>
            <a:off x="1219200" y="4267200"/>
            <a:ext cx="5746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CC0000"/>
                </a:solidFill>
              </a:rPr>
              <a:t>Giải</a:t>
            </a:r>
          </a:p>
        </p:txBody>
      </p:sp>
      <p:sp>
        <p:nvSpPr>
          <p:cNvPr id="7201" name="Line 341"/>
          <p:cNvSpPr>
            <a:spLocks noChangeShapeType="1"/>
          </p:cNvSpPr>
          <p:nvPr/>
        </p:nvSpPr>
        <p:spPr bwMode="auto">
          <a:xfrm>
            <a:off x="1295400" y="40386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2" name="Line 346"/>
          <p:cNvSpPr>
            <a:spLocks noChangeShapeType="1"/>
          </p:cNvSpPr>
          <p:nvPr/>
        </p:nvSpPr>
        <p:spPr bwMode="auto">
          <a:xfrm>
            <a:off x="1295400" y="40386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36" name="Text Box 348"/>
          <p:cNvSpPr txBox="1">
            <a:spLocks noChangeArrowheads="1"/>
          </p:cNvSpPr>
          <p:nvPr/>
        </p:nvSpPr>
        <p:spPr bwMode="auto">
          <a:xfrm>
            <a:off x="5562600" y="48006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/>
              <a:t>2</a:t>
            </a:r>
          </a:p>
        </p:txBody>
      </p:sp>
      <p:sp>
        <p:nvSpPr>
          <p:cNvPr id="12637" name="Text Box 349"/>
          <p:cNvSpPr txBox="1">
            <a:spLocks noChangeArrowheads="1"/>
          </p:cNvSpPr>
          <p:nvPr/>
        </p:nvSpPr>
        <p:spPr bwMode="auto">
          <a:xfrm>
            <a:off x="5638800" y="5334000"/>
            <a:ext cx="338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1</a:t>
            </a:r>
          </a:p>
        </p:txBody>
      </p:sp>
      <p:sp>
        <p:nvSpPr>
          <p:cNvPr id="12638" name="Text Box 350"/>
          <p:cNvSpPr txBox="1">
            <a:spLocks noChangeArrowheads="1"/>
          </p:cNvSpPr>
          <p:nvPr/>
        </p:nvSpPr>
        <p:spPr bwMode="auto">
          <a:xfrm>
            <a:off x="5638800" y="58674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/>
              <a:t>4</a:t>
            </a:r>
          </a:p>
        </p:txBody>
      </p:sp>
      <p:sp>
        <p:nvSpPr>
          <p:cNvPr id="7206" name="Text Box 353"/>
          <p:cNvSpPr txBox="1">
            <a:spLocks noChangeArrowheads="1"/>
          </p:cNvSpPr>
          <p:nvPr/>
        </p:nvSpPr>
        <p:spPr bwMode="auto">
          <a:xfrm>
            <a:off x="8382000" y="358140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/>
          </a:p>
        </p:txBody>
      </p:sp>
      <p:sp>
        <p:nvSpPr>
          <p:cNvPr id="12642" name="Text Box 354"/>
          <p:cNvSpPr txBox="1">
            <a:spLocks noChangeArrowheads="1"/>
          </p:cNvSpPr>
          <p:nvPr/>
        </p:nvSpPr>
        <p:spPr bwMode="auto">
          <a:xfrm>
            <a:off x="7467600" y="48006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/>
              <a:t>1</a:t>
            </a:r>
          </a:p>
        </p:txBody>
      </p:sp>
      <p:sp>
        <p:nvSpPr>
          <p:cNvPr id="12643" name="Text Box 355"/>
          <p:cNvSpPr txBox="1">
            <a:spLocks noChangeArrowheads="1"/>
          </p:cNvSpPr>
          <p:nvPr/>
        </p:nvSpPr>
        <p:spPr bwMode="auto">
          <a:xfrm>
            <a:off x="7467600" y="53340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/>
              <a:t>2</a:t>
            </a:r>
          </a:p>
        </p:txBody>
      </p:sp>
      <p:sp>
        <p:nvSpPr>
          <p:cNvPr id="12646" name="Text Box 358"/>
          <p:cNvSpPr txBox="1">
            <a:spLocks noChangeArrowheads="1"/>
          </p:cNvSpPr>
          <p:nvPr/>
        </p:nvSpPr>
        <p:spPr bwMode="auto">
          <a:xfrm>
            <a:off x="7467600" y="58674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4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</TotalTime>
  <Words>506</Words>
  <Application>Microsoft Office PowerPoint</Application>
  <PresentationFormat>On-screen Show (4:3)</PresentationFormat>
  <Paragraphs>110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Default Design</vt:lpstr>
      <vt:lpstr>Slide 1</vt:lpstr>
      <vt:lpstr>Slide 2</vt:lpstr>
      <vt:lpstr>Slide 3</vt:lpstr>
      <vt:lpstr>Slide 4</vt:lpstr>
      <vt:lpstr>Slide 5</vt:lpstr>
      <vt:lpstr>Slide 6</vt:lpstr>
    </vt:vector>
  </TitlesOfParts>
  <Company>Version 5.1 build 2600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Microsoft Windows</dc:creator>
  <cp:lastModifiedBy>CSTeam</cp:lastModifiedBy>
  <cp:revision>43</cp:revision>
  <dcterms:created xsi:type="dcterms:W3CDTF">2012-02-21T12:34:59Z</dcterms:created>
  <dcterms:modified xsi:type="dcterms:W3CDTF">2016-06-29T10:30:15Z</dcterms:modified>
</cp:coreProperties>
</file>