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2" r:id="rId3"/>
    <p:sldId id="279" r:id="rId4"/>
    <p:sldId id="280" r:id="rId5"/>
    <p:sldId id="276" r:id="rId6"/>
    <p:sldId id="281" r:id="rId7"/>
    <p:sldId id="282" r:id="rId8"/>
    <p:sldId id="261" r:id="rId9"/>
    <p:sldId id="283" r:id="rId10"/>
    <p:sldId id="267" r:id="rId11"/>
    <p:sldId id="284" r:id="rId12"/>
    <p:sldId id="285" r:id="rId13"/>
    <p:sldId id="286" r:id="rId14"/>
    <p:sldId id="287" r:id="rId15"/>
    <p:sldId id="27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NI-Times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NI-Times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NI-Times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NI-Times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NI-Times" pitchFamily="2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NI-Times" pitchFamily="2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NI-Times" pitchFamily="2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NI-Times" pitchFamily="2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NI-Times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3366FF"/>
    <a:srgbClr val="FF0066"/>
    <a:srgbClr val="66FF33"/>
    <a:srgbClr val="0000FF"/>
    <a:srgbClr val="FF3300"/>
    <a:srgbClr val="000066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6AF86-5DB7-4BEA-A475-B1B39CF1A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F2592-603E-47CB-8D3C-306F0EF277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36983-E720-49F8-AA0C-5BAB983ACA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0DEF-081A-4875-A75B-8979E8FFBC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4AD-1E05-4D57-83F5-E2EDA70B82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FC7C0-732A-49BD-AFD0-C6CAA473C6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DFC70-3158-48CF-8550-5AB9EC6F94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73569-525C-4FBB-ABCA-CEAB076A9D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A6D7B-4E17-4D2F-A37A-E1B46F965A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677126-19D8-4247-A0B2-310D3A4F7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2BE5F-B339-4114-9327-735D636A0E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Nhấn soạn thảo kiểu tiêu đề trang cái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Nhấn soạn thảo các kiểu văn bản trang cái</a:t>
            </a:r>
          </a:p>
          <a:p>
            <a:pPr lvl="1"/>
            <a:r>
              <a:rPr lang="en-US" smtClean="0"/>
              <a:t>Mức hai</a:t>
            </a:r>
          </a:p>
          <a:p>
            <a:pPr lvl="2"/>
            <a:r>
              <a:rPr lang="en-US" smtClean="0"/>
              <a:t>Mức ba</a:t>
            </a:r>
          </a:p>
          <a:p>
            <a:pPr lvl="3"/>
            <a:r>
              <a:rPr lang="en-US" smtClean="0"/>
              <a:t>Mức bốn</a:t>
            </a:r>
          </a:p>
          <a:p>
            <a:pPr lvl="4"/>
            <a:r>
              <a:rPr lang="en-US" smtClean="0"/>
              <a:t>Mức năm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8D6115B8-1EB3-4A09-B0B9-E1DD416092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MIL890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2638" y="-855663"/>
            <a:ext cx="10710863" cy="85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0" y="1828800"/>
            <a:ext cx="91440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99FF"/>
                </a:solidFill>
                <a:latin typeface="Arial" charset="0"/>
              </a:rPr>
              <a:t>Bài soạn Toán lớp 3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0" y="32004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FF33"/>
                </a:solidFill>
                <a:latin typeface="Arial" charset="0"/>
              </a:rPr>
              <a:t>Bài: Nhân số có bốn chữ số với số có một chữ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  <p:bldP spid="440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43434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II/.</a:t>
            </a:r>
            <a:r>
              <a:rPr lang="en-US" sz="2400" b="1" u="sng">
                <a:latin typeface="Arial" charset="0"/>
              </a:rPr>
              <a:t>Luyện tập-Thực hành: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457200"/>
            <a:ext cx="43434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Bài 1: Tính</a:t>
            </a:r>
          </a:p>
        </p:txBody>
      </p:sp>
      <p:sp>
        <p:nvSpPr>
          <p:cNvPr id="11268" name="Text Box 14"/>
          <p:cNvSpPr txBox="1">
            <a:spLocks noChangeArrowheads="1"/>
          </p:cNvSpPr>
          <p:nvPr/>
        </p:nvSpPr>
        <p:spPr bwMode="auto">
          <a:xfrm>
            <a:off x="0" y="1143000"/>
            <a:ext cx="38862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Bài 2: Đặt tính rồi tính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0" y="1905000"/>
            <a:ext cx="91440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Bài 3: Xây một bức t</a:t>
            </a:r>
            <a:r>
              <a:rPr lang="vi-VN" sz="2400" b="1" i="1">
                <a:latin typeface="Arial" charset="0"/>
              </a:rPr>
              <a:t>ư</a:t>
            </a:r>
            <a:r>
              <a:rPr lang="en-US" sz="2400" b="1" i="1">
                <a:latin typeface="Arial" charset="0"/>
              </a:rPr>
              <a:t>ờng hết 1015 viên gạch.Hỏi xây 4 bức t</a:t>
            </a:r>
            <a:r>
              <a:rPr lang="vi-VN" sz="2400" b="1" i="1">
                <a:latin typeface="Arial" charset="0"/>
              </a:rPr>
              <a:t>ư</a:t>
            </a:r>
            <a:r>
              <a:rPr lang="en-US" sz="2400" b="1" i="1">
                <a:latin typeface="Arial" charset="0"/>
              </a:rPr>
              <a:t>ờng nh</a:t>
            </a:r>
            <a:r>
              <a:rPr lang="vi-VN" sz="2400" b="1" i="1">
                <a:latin typeface="Arial" charset="0"/>
              </a:rPr>
              <a:t>ư</a:t>
            </a:r>
            <a:r>
              <a:rPr lang="en-US" sz="2400" b="1" i="1">
                <a:latin typeface="Arial" charset="0"/>
              </a:rPr>
              <a:t> thế hết bao nhiêu viên gạch?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1828800" y="3276600"/>
            <a:ext cx="4572000" cy="1524000"/>
          </a:xfrm>
          <a:prstGeom prst="cloudCallout">
            <a:avLst>
              <a:gd name="adj1" fmla="val -22292"/>
              <a:gd name="adj2" fmla="val 153958"/>
            </a:avLst>
          </a:prstGeom>
          <a:solidFill>
            <a:srgbClr val="99FF66"/>
          </a:solidFill>
          <a:ln w="12700">
            <a:solidFill>
              <a:srgbClr val="FFCC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2362200" y="3657600"/>
            <a:ext cx="35052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FF"/>
                </a:solidFill>
                <a:latin typeface="Arial" charset="0"/>
              </a:rPr>
              <a:t>Bài toán cho biết gì?</a:t>
            </a:r>
            <a:endParaRPr lang="en-US" sz="2400">
              <a:solidFill>
                <a:srgbClr val="FF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/>
      <p:bldP spid="14354" grpId="0" animBg="1"/>
      <p:bldP spid="14354" grpId="1" animBg="1"/>
      <p:bldP spid="14355" grpId="0"/>
      <p:bldP spid="1435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43434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II/.</a:t>
            </a:r>
            <a:r>
              <a:rPr lang="en-US" sz="2400" b="1" u="sng">
                <a:latin typeface="Arial" charset="0"/>
              </a:rPr>
              <a:t>Luyện tập-Thực hành: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457200"/>
            <a:ext cx="43434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Bài 1: Tính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143000"/>
            <a:ext cx="38862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Bài 2: Đặt tính rồi tính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1905000"/>
            <a:ext cx="91440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Bài 3: Xây một bức t</a:t>
            </a:r>
            <a:r>
              <a:rPr lang="vi-VN" sz="2400" b="1" i="1">
                <a:latin typeface="Arial" charset="0"/>
              </a:rPr>
              <a:t>ư</a:t>
            </a:r>
            <a:r>
              <a:rPr lang="en-US" sz="2400" b="1" i="1">
                <a:latin typeface="Arial" charset="0"/>
              </a:rPr>
              <a:t>ờng hết 1015 viên gạch.Hỏi xây 4 bức t</a:t>
            </a:r>
            <a:r>
              <a:rPr lang="vi-VN" sz="2400" b="1" i="1">
                <a:latin typeface="Arial" charset="0"/>
              </a:rPr>
              <a:t>ư</a:t>
            </a:r>
            <a:r>
              <a:rPr lang="en-US" sz="2400" b="1" i="1">
                <a:latin typeface="Arial" charset="0"/>
              </a:rPr>
              <a:t>ờng nh</a:t>
            </a:r>
            <a:r>
              <a:rPr lang="vi-VN" sz="2400" b="1" i="1">
                <a:latin typeface="Arial" charset="0"/>
              </a:rPr>
              <a:t>ư</a:t>
            </a:r>
            <a:r>
              <a:rPr lang="en-US" sz="2400" b="1" i="1">
                <a:latin typeface="Arial" charset="0"/>
              </a:rPr>
              <a:t> thế hết bao nhiêu viên gạch?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2514600" y="3276600"/>
            <a:ext cx="3505200" cy="1828800"/>
          </a:xfrm>
          <a:prstGeom prst="cloudCallout">
            <a:avLst>
              <a:gd name="adj1" fmla="val 84241"/>
              <a:gd name="adj2" fmla="val 95315"/>
            </a:avLst>
          </a:prstGeom>
          <a:solidFill>
            <a:srgbClr val="99FF66"/>
          </a:solidFill>
          <a:ln w="12700">
            <a:solidFill>
              <a:srgbClr val="FFCC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971800" y="3810000"/>
            <a:ext cx="2667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FF"/>
                </a:solidFill>
                <a:latin typeface="Arial" charset="0"/>
              </a:rPr>
              <a:t>Bài toán hỏi gì?</a:t>
            </a:r>
            <a:endParaRPr lang="en-US" sz="2400">
              <a:solidFill>
                <a:srgbClr val="FF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32776" grpId="1" animBg="1"/>
      <p:bldP spid="32777" grpId="0"/>
      <p:bldP spid="3277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43434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II/.</a:t>
            </a:r>
            <a:r>
              <a:rPr lang="en-US" sz="2400" b="1" u="sng">
                <a:latin typeface="Arial" charset="0"/>
              </a:rPr>
              <a:t>Luyện tập-Thực hành: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457200"/>
            <a:ext cx="43434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Bài 1: Tính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1143000"/>
            <a:ext cx="38862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Bài 2: Đặt tính rồi tính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1905000"/>
            <a:ext cx="91440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Bài 3: Xây một bức t</a:t>
            </a:r>
            <a:r>
              <a:rPr lang="vi-VN" sz="2400" b="1" i="1">
                <a:latin typeface="Arial" charset="0"/>
              </a:rPr>
              <a:t>ư</a:t>
            </a:r>
            <a:r>
              <a:rPr lang="en-US" sz="2400" b="1" i="1">
                <a:latin typeface="Arial" charset="0"/>
              </a:rPr>
              <a:t>ờng hết 1015 viên gạch.Hỏi xây 4 bức t</a:t>
            </a:r>
            <a:r>
              <a:rPr lang="vi-VN" sz="2400" b="1" i="1">
                <a:latin typeface="Arial" charset="0"/>
              </a:rPr>
              <a:t>ư</a:t>
            </a:r>
            <a:r>
              <a:rPr lang="en-US" sz="2400" b="1" i="1">
                <a:latin typeface="Arial" charset="0"/>
              </a:rPr>
              <a:t>ờng nh</a:t>
            </a:r>
            <a:r>
              <a:rPr lang="vi-VN" sz="2400" b="1" i="1">
                <a:latin typeface="Arial" charset="0"/>
              </a:rPr>
              <a:t>ư</a:t>
            </a:r>
            <a:r>
              <a:rPr lang="en-US" sz="2400" b="1" i="1">
                <a:latin typeface="Arial" charset="0"/>
              </a:rPr>
              <a:t> thế hết bao nhiêu viên gạch?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200400" y="2971800"/>
            <a:ext cx="218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99"/>
                </a:solidFill>
                <a:latin typeface="Arial" charset="0"/>
              </a:rPr>
              <a:t>Bài giải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1447800" y="3733800"/>
            <a:ext cx="5638800" cy="1447800"/>
          </a:xfrm>
          <a:prstGeom prst="cloudCallout">
            <a:avLst>
              <a:gd name="adj1" fmla="val -37755"/>
              <a:gd name="adj2" fmla="val 68968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400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057400" y="4114800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99"/>
                </a:solidFill>
                <a:latin typeface="Arial" charset="0"/>
              </a:rPr>
              <a:t>Hãy </a:t>
            </a:r>
            <a:r>
              <a:rPr lang="vi-VN" sz="2400" b="1">
                <a:solidFill>
                  <a:srgbClr val="CC0099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CC0099"/>
                </a:solidFill>
                <a:latin typeface="Arial" charset="0"/>
              </a:rPr>
              <a:t>ặt lời giải cho bài toán.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2" grpId="0" animBg="1"/>
      <p:bldP spid="33802" grpId="1" animBg="1"/>
      <p:bldP spid="33801" grpId="0"/>
      <p:bldP spid="3380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43434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II/.</a:t>
            </a:r>
            <a:r>
              <a:rPr lang="en-US" sz="2400" b="1" u="sng">
                <a:latin typeface="Arial" charset="0"/>
              </a:rPr>
              <a:t>Luyện tập-Thực hành: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457200"/>
            <a:ext cx="43434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Bài 1: Tính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1143000"/>
            <a:ext cx="38862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Bài 2: Đặt tính rồi tính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1905000"/>
            <a:ext cx="91440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Bài 3: Xây một bức t</a:t>
            </a:r>
            <a:r>
              <a:rPr lang="vi-VN" sz="2400" b="1" i="1">
                <a:latin typeface="Arial" charset="0"/>
              </a:rPr>
              <a:t>ư</a:t>
            </a:r>
            <a:r>
              <a:rPr lang="en-US" sz="2400" b="1" i="1">
                <a:latin typeface="Arial" charset="0"/>
              </a:rPr>
              <a:t>ờng hết 1015 viên gạch.Hỏi xây 4 bức t</a:t>
            </a:r>
            <a:r>
              <a:rPr lang="vi-VN" sz="2400" b="1" i="1">
                <a:latin typeface="Arial" charset="0"/>
              </a:rPr>
              <a:t>ư</a:t>
            </a:r>
            <a:r>
              <a:rPr lang="en-US" sz="2400" b="1" i="1">
                <a:latin typeface="Arial" charset="0"/>
              </a:rPr>
              <a:t>ờng nh</a:t>
            </a:r>
            <a:r>
              <a:rPr lang="vi-VN" sz="2400" b="1" i="1">
                <a:latin typeface="Arial" charset="0"/>
              </a:rPr>
              <a:t>ư</a:t>
            </a:r>
            <a:r>
              <a:rPr lang="en-US" sz="2400" b="1" i="1">
                <a:latin typeface="Arial" charset="0"/>
              </a:rPr>
              <a:t> thế hết bao nhiêu viên gạch?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200400" y="2971800"/>
            <a:ext cx="218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99"/>
                </a:solidFill>
                <a:latin typeface="Arial" charset="0"/>
              </a:rPr>
              <a:t>Bài giải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905000" y="3505200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Arial" charset="0"/>
              </a:rPr>
              <a:t>Số viên gạch xây 4 bức t</a:t>
            </a:r>
            <a:r>
              <a:rPr lang="vi-VN" sz="2400" b="1">
                <a:solidFill>
                  <a:srgbClr val="000099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000099"/>
                </a:solidFill>
                <a:latin typeface="Arial" charset="0"/>
              </a:rPr>
              <a:t>ờng là: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1447800" y="4191000"/>
            <a:ext cx="6248400" cy="2057400"/>
          </a:xfrm>
          <a:prstGeom prst="cloudCallout">
            <a:avLst>
              <a:gd name="adj1" fmla="val -38949"/>
              <a:gd name="adj2" fmla="val 11495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400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057400" y="4800600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99"/>
                </a:solidFill>
                <a:latin typeface="Arial" charset="0"/>
              </a:rPr>
              <a:t>Hãy </a:t>
            </a:r>
            <a:r>
              <a:rPr lang="vi-VN" sz="2400" b="1">
                <a:solidFill>
                  <a:srgbClr val="CC0099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CC0099"/>
                </a:solidFill>
                <a:latin typeface="Arial" charset="0"/>
              </a:rPr>
              <a:t>ặt phép tính cho bài toán.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26" grpId="0" animBg="1"/>
      <p:bldP spid="34826" grpId="1" animBg="1"/>
      <p:bldP spid="34827" grpId="0"/>
      <p:bldP spid="348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43434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II/.</a:t>
            </a:r>
            <a:r>
              <a:rPr lang="en-US" sz="2400" b="1" u="sng">
                <a:latin typeface="Arial" charset="0"/>
              </a:rPr>
              <a:t>Luyện tập-Thực hành: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457200"/>
            <a:ext cx="43434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Bài 1: Tính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1143000"/>
            <a:ext cx="38862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Bài 2: Đặt tính rồi tính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1905000"/>
            <a:ext cx="91440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Bài 3: Xây một bức t</a:t>
            </a:r>
            <a:r>
              <a:rPr lang="vi-VN" sz="2400" b="1" i="1">
                <a:latin typeface="Arial" charset="0"/>
              </a:rPr>
              <a:t>ư</a:t>
            </a:r>
            <a:r>
              <a:rPr lang="en-US" sz="2400" b="1" i="1">
                <a:latin typeface="Arial" charset="0"/>
              </a:rPr>
              <a:t>ờng hết 1015 viên gạch.Hỏi xây 4 bức t</a:t>
            </a:r>
            <a:r>
              <a:rPr lang="vi-VN" sz="2400" b="1" i="1">
                <a:latin typeface="Arial" charset="0"/>
              </a:rPr>
              <a:t>ư</a:t>
            </a:r>
            <a:r>
              <a:rPr lang="en-US" sz="2400" b="1" i="1">
                <a:latin typeface="Arial" charset="0"/>
              </a:rPr>
              <a:t>ờng nh</a:t>
            </a:r>
            <a:r>
              <a:rPr lang="vi-VN" sz="2400" b="1" i="1">
                <a:latin typeface="Arial" charset="0"/>
              </a:rPr>
              <a:t>ư</a:t>
            </a:r>
            <a:r>
              <a:rPr lang="en-US" sz="2400" b="1" i="1">
                <a:latin typeface="Arial" charset="0"/>
              </a:rPr>
              <a:t> thế hết bao nhiêu viên gạch?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200400" y="2971800"/>
            <a:ext cx="218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99"/>
                </a:solidFill>
                <a:latin typeface="Arial" charset="0"/>
              </a:rPr>
              <a:t>Bài giải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905000" y="3505200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Arial" charset="0"/>
              </a:rPr>
              <a:t>Số viên gạch xây 4 bức t</a:t>
            </a:r>
            <a:r>
              <a:rPr lang="vi-VN" sz="2400" b="1">
                <a:solidFill>
                  <a:srgbClr val="000099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000099"/>
                </a:solidFill>
                <a:latin typeface="Arial" charset="0"/>
              </a:rPr>
              <a:t>ờng là: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981200" y="4191000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  </a:t>
            </a:r>
            <a:r>
              <a:rPr lang="en-US" sz="2400" b="1">
                <a:solidFill>
                  <a:srgbClr val="000099"/>
                </a:solidFill>
                <a:latin typeface="Arial" charset="0"/>
              </a:rPr>
              <a:t>1015 x 4 = 4060 ( viên gạch)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514600" y="480695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Arial" charset="0"/>
              </a:rPr>
              <a:t>Đáp số : 4060  viên gạch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/>
      <p:bldP spid="368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31242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Bài 4: Tính nhẩm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04800" y="2819400"/>
            <a:ext cx="2590800" cy="3324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Arial" charset="0"/>
              </a:rPr>
              <a:t>a) 2000 x 2 =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Arial" charset="0"/>
              </a:rPr>
              <a:t>    4000 x 2 =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Arial" charset="0"/>
              </a:rPr>
              <a:t>    3000 x 2 =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Arial" charset="0"/>
              </a:rPr>
              <a:t>b)    20 x 5 =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Arial" charset="0"/>
              </a:rPr>
              <a:t>      200 x 5 =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Arial" charset="0"/>
              </a:rPr>
              <a:t>    2000 x 5 =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562600" y="2819400"/>
            <a:ext cx="2590800" cy="3324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Arial" charset="0"/>
              </a:rPr>
              <a:t>a) 2000 x 2 =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Arial" charset="0"/>
              </a:rPr>
              <a:t>    4000 x 2 =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Arial" charset="0"/>
              </a:rPr>
              <a:t>    3000 x 2 =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Arial" charset="0"/>
              </a:rPr>
              <a:t>b)    20 x 5 =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Arial" charset="0"/>
              </a:rPr>
              <a:t>      200 x 5 =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Arial" charset="0"/>
              </a:rPr>
              <a:t>    2000 x 5 =</a:t>
            </a:r>
          </a:p>
        </p:txBody>
      </p:sp>
      <p:sp>
        <p:nvSpPr>
          <p:cNvPr id="20492" name="Rectangle 12" descr="Diagonal brick"/>
          <p:cNvSpPr>
            <a:spLocks noChangeArrowheads="1"/>
          </p:cNvSpPr>
          <p:nvPr/>
        </p:nvSpPr>
        <p:spPr bwMode="auto">
          <a:xfrm>
            <a:off x="381000" y="685800"/>
            <a:ext cx="4648200" cy="1905000"/>
          </a:xfrm>
          <a:prstGeom prst="rect">
            <a:avLst/>
          </a:prstGeom>
          <a:pattFill prst="diagBrick">
            <a:fgClr>
              <a:srgbClr val="FFFF99"/>
            </a:fgClr>
            <a:bgClr>
              <a:schemeClr val="bg1"/>
            </a:bgClr>
          </a:pattFill>
          <a:ln w="1016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sz="2000" b="1">
              <a:solidFill>
                <a:srgbClr val="FF00FF"/>
              </a:solidFill>
              <a:latin typeface="Arial" charset="0"/>
            </a:endParaRPr>
          </a:p>
          <a:p>
            <a:pPr algn="ctr"/>
            <a:endParaRPr lang="en-US" sz="20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62000" y="838200"/>
            <a:ext cx="419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99"/>
                </a:solidFill>
                <a:latin typeface="Arial" charset="0"/>
              </a:rPr>
              <a:t>           2000   x  3   =  ?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57200" y="129540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99"/>
                </a:solidFill>
                <a:latin typeface="Arial" charset="0"/>
              </a:rPr>
              <a:t>Nhẩm : 2 nghìn x 3 = 6 nghìn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33400" y="1828800"/>
            <a:ext cx="4419600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99"/>
                </a:solidFill>
                <a:latin typeface="Arial" charset="0"/>
              </a:rPr>
              <a:t>Vậy :</a:t>
            </a:r>
            <a:r>
              <a:rPr lang="en-US" sz="2400">
                <a:latin typeface="Arial" charset="0"/>
              </a:rPr>
              <a:t>    </a:t>
            </a:r>
            <a:r>
              <a:rPr lang="en-US" sz="2400" b="1">
                <a:solidFill>
                  <a:srgbClr val="CC0099"/>
                </a:solidFill>
                <a:latin typeface="Arial" charset="0"/>
              </a:rPr>
              <a:t>2000 x 3 = 6000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438400" y="2819400"/>
            <a:ext cx="1219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  <a:latin typeface="Arial" charset="0"/>
              </a:rPr>
              <a:t> 4000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  <a:latin typeface="Arial" charset="0"/>
              </a:rPr>
              <a:t> 8000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  <a:latin typeface="Arial" charset="0"/>
              </a:rPr>
              <a:t> 6000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  <a:latin typeface="Arial" charset="0"/>
              </a:rPr>
              <a:t>  100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  <a:latin typeface="Arial" charset="0"/>
              </a:rPr>
              <a:t> 1000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  <a:latin typeface="Arial" charset="0"/>
              </a:rPr>
              <a:t>10000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7620000" y="2819400"/>
            <a:ext cx="1219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  <a:latin typeface="Arial" charset="0"/>
              </a:rPr>
              <a:t> 4000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  <a:latin typeface="Arial" charset="0"/>
              </a:rPr>
              <a:t> 8000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  <a:latin typeface="Arial" charset="0"/>
              </a:rPr>
              <a:t> 6000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  <a:latin typeface="Arial" charset="0"/>
              </a:rPr>
              <a:t>  100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  <a:latin typeface="Arial" charset="0"/>
              </a:rPr>
              <a:t> 1000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  <a:latin typeface="Arial" charset="0"/>
              </a:rPr>
              <a:t>10000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4" grpId="1"/>
      <p:bldP spid="20488" grpId="0"/>
      <p:bldP spid="20488" grpId="1"/>
      <p:bldP spid="20489" grpId="0"/>
      <p:bldP spid="20489" grpId="1"/>
      <p:bldP spid="20492" grpId="0" animBg="1"/>
      <p:bldP spid="20492" grpId="1" animBg="1"/>
      <p:bldP spid="20493" grpId="0"/>
      <p:bldP spid="20493" grpId="1"/>
      <p:bldP spid="20495" grpId="0"/>
      <p:bldP spid="20495" grpId="1"/>
      <p:bldP spid="20496" grpId="0" animBg="1"/>
      <p:bldP spid="20496" grpId="1" animBg="1"/>
      <p:bldP spid="20497" grpId="0"/>
      <p:bldP spid="20497" grpId="1"/>
      <p:bldP spid="20498" grpId="0"/>
      <p:bldP spid="2049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5575"/>
            <a:ext cx="9144000" cy="8350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600" b="1" smtClean="0">
                <a:solidFill>
                  <a:srgbClr val="FF3300"/>
                </a:solidFill>
              </a:rPr>
              <a:t>Nhân số có 4 chữ số với số có 1 chữ số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09538" indent="-109538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I/.</a:t>
            </a:r>
            <a:r>
              <a:rPr lang="en-US" sz="2400" b="1" u="sng">
                <a:latin typeface="Arial" charset="0"/>
              </a:rPr>
              <a:t>H</a:t>
            </a:r>
            <a:r>
              <a:rPr lang="vi-VN" sz="2400" b="1" u="sng">
                <a:latin typeface="Arial" charset="0"/>
              </a:rPr>
              <a:t>ư</a:t>
            </a:r>
            <a:r>
              <a:rPr lang="en-US" sz="2400" b="1" u="sng">
                <a:latin typeface="Arial" charset="0"/>
              </a:rPr>
              <a:t>ớng dẫn thực hiện phép nhân số có bốn chữ số với số có một chữ số: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2225" y="1666875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09538" indent="-109538">
              <a:spcBef>
                <a:spcPct val="20000"/>
              </a:spcBef>
              <a:buFontTx/>
              <a:buChar char="•"/>
            </a:pPr>
            <a:r>
              <a:rPr lang="en-US" sz="2400" b="1" i="1">
                <a:latin typeface="Arial" charset="0"/>
              </a:rPr>
              <a:t>a) </a:t>
            </a:r>
            <a:r>
              <a:rPr lang="en-US" sz="2400" b="1" i="1" u="sng">
                <a:latin typeface="Arial" charset="0"/>
              </a:rPr>
              <a:t>Phép nhân 1034 </a:t>
            </a:r>
            <a:r>
              <a:rPr lang="en-US" sz="2400" b="1" i="1" u="sng">
                <a:latin typeface="Arial" charset="0"/>
                <a:sym typeface="Symbol" pitchFamily="18" charset="2"/>
              </a:rPr>
              <a:t></a:t>
            </a:r>
            <a:r>
              <a:rPr lang="en-US" sz="2400" b="1" i="1" u="sng">
                <a:latin typeface="Arial" charset="0"/>
              </a:rPr>
              <a:t> 2: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03188" y="2057400"/>
            <a:ext cx="5791200" cy="28956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127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FFCCCC"/>
              </a:solidFill>
              <a:latin typeface="Arial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68288" y="2425700"/>
            <a:ext cx="586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39713" indent="-239713">
              <a:spcBef>
                <a:spcPct val="20000"/>
              </a:spcBef>
              <a:buFontTx/>
              <a:buChar char="•"/>
            </a:pP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-Dựa vào cách </a:t>
            </a:r>
            <a:r>
              <a:rPr lang="vi-VN" sz="2400" b="1" i="1">
                <a:solidFill>
                  <a:srgbClr val="66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ặt phép tính nhân</a:t>
            </a:r>
          </a:p>
          <a:p>
            <a:pPr marL="239713" indent="-239713">
              <a:spcBef>
                <a:spcPct val="20000"/>
              </a:spcBef>
              <a:buFontTx/>
              <a:buChar char="•"/>
            </a:pP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 số có ba chữ số với số có một chữ </a:t>
            </a:r>
          </a:p>
          <a:p>
            <a:pPr marL="239713" indent="-239713">
              <a:spcBef>
                <a:spcPct val="20000"/>
              </a:spcBef>
              <a:buFontTx/>
              <a:buChar char="•"/>
            </a:pP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số,hãy </a:t>
            </a:r>
            <a:r>
              <a:rPr lang="vi-VN" sz="2400" b="1" i="1">
                <a:solidFill>
                  <a:srgbClr val="66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ặt tính </a:t>
            </a:r>
            <a:r>
              <a:rPr lang="vi-VN" sz="2400" b="1" i="1">
                <a:solidFill>
                  <a:srgbClr val="66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ể thực hiện phép</a:t>
            </a:r>
          </a:p>
          <a:p>
            <a:pPr marL="239713" indent="-239713">
              <a:spcBef>
                <a:spcPct val="20000"/>
              </a:spcBef>
              <a:buFontTx/>
              <a:buChar char="•"/>
            </a:pP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 nhân 1034 </a:t>
            </a:r>
            <a:r>
              <a:rPr lang="en-US" sz="2400" b="1" i="1">
                <a:solidFill>
                  <a:srgbClr val="6600FF"/>
                </a:solidFill>
                <a:latin typeface="Arial" charset="0"/>
                <a:sym typeface="Symbol" pitchFamily="18" charset="2"/>
              </a:rPr>
              <a:t></a:t>
            </a: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 2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7239000" y="20574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4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6172200" y="3352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934200" y="20574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629400" y="20574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0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324600" y="20574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1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6096000" y="24384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x</a:t>
            </a: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7239000" y="26670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9933"/>
                </a:solidFill>
                <a:latin typeface="Arial" charset="0"/>
              </a:rPr>
              <a:t>2</a:t>
            </a: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 build="p"/>
      <p:bldP spid="8199" grpId="0" animBg="1"/>
      <p:bldP spid="8199" grpId="1" animBg="1"/>
      <p:bldP spid="8200" grpId="0"/>
      <p:bldP spid="8200" grpId="1"/>
      <p:bldP spid="8208" grpId="0"/>
      <p:bldP spid="8209" grpId="0" animBg="1"/>
      <p:bldP spid="8210" grpId="0"/>
      <p:bldP spid="8211" grpId="0"/>
      <p:bldP spid="8212" grpId="0"/>
      <p:bldP spid="8213" grpId="0"/>
      <p:bldP spid="82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575"/>
            <a:ext cx="9144000" cy="8350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600" b="1" smtClean="0">
                <a:solidFill>
                  <a:srgbClr val="FF3300"/>
                </a:solidFill>
              </a:rPr>
              <a:t>Nhân số có 4 chữ số với số có 1 chữ số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09538" indent="-109538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I/.</a:t>
            </a:r>
            <a:r>
              <a:rPr lang="en-US" sz="2400" b="1" u="sng">
                <a:latin typeface="Arial" charset="0"/>
              </a:rPr>
              <a:t>H</a:t>
            </a:r>
            <a:r>
              <a:rPr lang="vi-VN" sz="2400" b="1" u="sng">
                <a:latin typeface="Arial" charset="0"/>
              </a:rPr>
              <a:t>ư</a:t>
            </a:r>
            <a:r>
              <a:rPr lang="en-US" sz="2400" b="1" u="sng">
                <a:latin typeface="Arial" charset="0"/>
              </a:rPr>
              <a:t>ớng dẫn thực hiện phép nhân số có bốn chữ số với số có một chữ số: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225" y="1666875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09538" indent="-109538">
              <a:spcBef>
                <a:spcPct val="20000"/>
              </a:spcBef>
              <a:buFontTx/>
              <a:buChar char="•"/>
            </a:pPr>
            <a:r>
              <a:rPr lang="en-US" sz="2400" b="1" i="1">
                <a:latin typeface="Arial" charset="0"/>
              </a:rPr>
              <a:t>a) </a:t>
            </a:r>
            <a:r>
              <a:rPr lang="en-US" sz="2400" b="1" i="1" u="sng">
                <a:latin typeface="Arial" charset="0"/>
              </a:rPr>
              <a:t>Phép nhân 1034 </a:t>
            </a:r>
            <a:r>
              <a:rPr lang="en-US" sz="2400" b="1" i="1" u="sng">
                <a:latin typeface="Arial" charset="0"/>
                <a:sym typeface="Symbol" pitchFamily="18" charset="2"/>
              </a:rPr>
              <a:t></a:t>
            </a:r>
            <a:r>
              <a:rPr lang="en-US" sz="2400" b="1" i="1" u="sng">
                <a:latin typeface="Arial" charset="0"/>
              </a:rPr>
              <a:t> 2:</a:t>
            </a:r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228600" y="2209800"/>
            <a:ext cx="5334000" cy="16764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127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FFCCCC"/>
              </a:solidFill>
              <a:latin typeface="Arial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87350" y="2514600"/>
            <a:ext cx="541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39713" indent="-239713">
              <a:spcBef>
                <a:spcPct val="20000"/>
              </a:spcBef>
            </a:pP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+Khi thực hiện phép nhân này,ta</a:t>
            </a:r>
          </a:p>
          <a:p>
            <a:pPr marL="239713" indent="-239713">
              <a:spcBef>
                <a:spcPct val="20000"/>
              </a:spcBef>
            </a:pP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 thực hiện bắt </a:t>
            </a:r>
            <a:r>
              <a:rPr lang="vi-VN" sz="2400" b="1" i="1">
                <a:solidFill>
                  <a:srgbClr val="66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ầu từ </a:t>
            </a:r>
            <a:r>
              <a:rPr lang="vi-VN" sz="2400" b="1" i="1">
                <a:solidFill>
                  <a:srgbClr val="66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âu?</a:t>
            </a:r>
          </a:p>
        </p:txBody>
      </p:sp>
      <p:sp>
        <p:nvSpPr>
          <p:cNvPr id="4103" name="Text Box 16"/>
          <p:cNvSpPr txBox="1">
            <a:spLocks noChangeArrowheads="1"/>
          </p:cNvSpPr>
          <p:nvPr/>
        </p:nvSpPr>
        <p:spPr bwMode="auto">
          <a:xfrm>
            <a:off x="7239000" y="20574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4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04" name="Line 17"/>
          <p:cNvSpPr>
            <a:spLocks noChangeShapeType="1"/>
          </p:cNvSpPr>
          <p:nvPr/>
        </p:nvSpPr>
        <p:spPr bwMode="auto">
          <a:xfrm>
            <a:off x="6172200" y="3352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Text Box 18"/>
          <p:cNvSpPr txBox="1">
            <a:spLocks noChangeArrowheads="1"/>
          </p:cNvSpPr>
          <p:nvPr/>
        </p:nvSpPr>
        <p:spPr bwMode="auto">
          <a:xfrm>
            <a:off x="6934200" y="20574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4106" name="Text Box 19"/>
          <p:cNvSpPr txBox="1">
            <a:spLocks noChangeArrowheads="1"/>
          </p:cNvSpPr>
          <p:nvPr/>
        </p:nvSpPr>
        <p:spPr bwMode="auto">
          <a:xfrm>
            <a:off x="6629400" y="20574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0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6324600" y="20574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1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08" name="Text Box 21"/>
          <p:cNvSpPr txBox="1">
            <a:spLocks noChangeArrowheads="1"/>
          </p:cNvSpPr>
          <p:nvPr/>
        </p:nvSpPr>
        <p:spPr bwMode="auto">
          <a:xfrm>
            <a:off x="6096000" y="24384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x</a:t>
            </a: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09" name="Text Box 22"/>
          <p:cNvSpPr txBox="1">
            <a:spLocks noChangeArrowheads="1"/>
          </p:cNvSpPr>
          <p:nvPr/>
        </p:nvSpPr>
        <p:spPr bwMode="auto">
          <a:xfrm>
            <a:off x="7239000" y="26670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9933"/>
                </a:solidFill>
                <a:latin typeface="Arial" charset="0"/>
              </a:rPr>
              <a:t>2</a:t>
            </a: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animBg="1"/>
      <p:bldP spid="27662" grpId="1" animBg="1"/>
      <p:bldP spid="27663" grpId="0"/>
      <p:bldP spid="2766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575"/>
            <a:ext cx="9144000" cy="8350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600" b="1" smtClean="0">
                <a:solidFill>
                  <a:srgbClr val="FF3300"/>
                </a:solidFill>
              </a:rPr>
              <a:t>Nhân số có 4 chữ số với số có 1 chữ số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09538" indent="-109538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I/.</a:t>
            </a:r>
            <a:r>
              <a:rPr lang="en-US" sz="2400" b="1" u="sng">
                <a:latin typeface="Arial" charset="0"/>
              </a:rPr>
              <a:t>H</a:t>
            </a:r>
            <a:r>
              <a:rPr lang="vi-VN" sz="2400" b="1" u="sng">
                <a:latin typeface="Arial" charset="0"/>
              </a:rPr>
              <a:t>ư</a:t>
            </a:r>
            <a:r>
              <a:rPr lang="en-US" sz="2400" b="1" u="sng">
                <a:latin typeface="Arial" charset="0"/>
              </a:rPr>
              <a:t>ớng dẫn thực hiện phép nhân số có bốn chữ số với số có một chữ số: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225" y="1666875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09538" indent="-109538">
              <a:spcBef>
                <a:spcPct val="20000"/>
              </a:spcBef>
              <a:buFontTx/>
              <a:buChar char="•"/>
            </a:pPr>
            <a:r>
              <a:rPr lang="en-US" sz="2400" b="1" i="1">
                <a:latin typeface="Arial" charset="0"/>
              </a:rPr>
              <a:t>a) </a:t>
            </a:r>
            <a:r>
              <a:rPr lang="en-US" sz="2400" b="1" i="1" u="sng">
                <a:latin typeface="Arial" charset="0"/>
              </a:rPr>
              <a:t>Phép nhân 1034 </a:t>
            </a:r>
            <a:r>
              <a:rPr lang="en-US" sz="2400" b="1" i="1" u="sng">
                <a:latin typeface="Arial" charset="0"/>
                <a:sym typeface="Symbol" pitchFamily="18" charset="2"/>
              </a:rPr>
              <a:t></a:t>
            </a:r>
            <a:r>
              <a:rPr lang="en-US" sz="2400" b="1" i="1" u="sng">
                <a:latin typeface="Arial" charset="0"/>
              </a:rPr>
              <a:t> 2: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239000" y="20574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4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6172200" y="3352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934200" y="20574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629400" y="20574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0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324600" y="20574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1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096000" y="24384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x</a:t>
            </a: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239000" y="26670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9933"/>
                </a:solidFill>
                <a:latin typeface="Arial" charset="0"/>
              </a:rPr>
              <a:t>2</a:t>
            </a:r>
            <a:endParaRPr lang="en-US" sz="2400">
              <a:latin typeface="Arial" charset="0"/>
            </a:endParaRPr>
          </a:p>
        </p:txBody>
      </p:sp>
      <p:sp>
        <p:nvSpPr>
          <p:cNvPr id="28686" name="Rectangle 14" descr="Diagonal brick"/>
          <p:cNvSpPr>
            <a:spLocks noChangeArrowheads="1"/>
          </p:cNvSpPr>
          <p:nvPr/>
        </p:nvSpPr>
        <p:spPr bwMode="auto">
          <a:xfrm>
            <a:off x="609600" y="2286000"/>
            <a:ext cx="3810000" cy="1905000"/>
          </a:xfrm>
          <a:prstGeom prst="rect">
            <a:avLst/>
          </a:prstGeom>
          <a:pattFill prst="diagBrick">
            <a:fgClr>
              <a:srgbClr val="FFFF99"/>
            </a:fgClr>
            <a:bgClr>
              <a:schemeClr val="bg1"/>
            </a:bgClr>
          </a:pattFill>
          <a:ln w="1016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sz="2000" b="1">
              <a:solidFill>
                <a:srgbClr val="FF00FF"/>
              </a:solidFill>
              <a:latin typeface="Arial" charset="0"/>
            </a:endParaRPr>
          </a:p>
          <a:p>
            <a:pPr algn="ctr"/>
            <a:endParaRPr lang="en-US" sz="20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33400" y="2308225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>
              <a:spcBef>
                <a:spcPct val="20000"/>
              </a:spcBef>
            </a:pPr>
            <a:r>
              <a:rPr lang="en-US" sz="2000" b="1">
                <a:solidFill>
                  <a:srgbClr val="FF00FF"/>
                </a:solidFill>
                <a:latin typeface="Arial" charset="0"/>
              </a:rPr>
              <a:t>* 2 nhân 4 bằng 8,viết 8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162800" y="3276600"/>
            <a:ext cx="49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Arial" charset="0"/>
              </a:rPr>
              <a:t>8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934200" y="32766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Arial" charset="0"/>
              </a:rPr>
              <a:t>6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6629400" y="32766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Arial" charset="0"/>
              </a:rPr>
              <a:t>0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248400" y="3276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Arial" charset="0"/>
              </a:rPr>
              <a:t> 2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603250" y="2743200"/>
            <a:ext cx="3505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FF00FF"/>
                </a:solidFill>
                <a:latin typeface="Arial" charset="0"/>
              </a:rPr>
              <a:t>* 2 nhân 3 bằng 6,viết 6</a:t>
            </a: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609600" y="3130550"/>
            <a:ext cx="3810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FF00FF"/>
                </a:solidFill>
                <a:latin typeface="Arial" charset="0"/>
              </a:rPr>
              <a:t>* 2 nhân 0 bằng 0,viết 0</a:t>
            </a: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582613" y="3567113"/>
            <a:ext cx="37338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FF00FF"/>
                </a:solidFill>
                <a:latin typeface="Arial" charset="0"/>
              </a:rPr>
              <a:t>* 2 nhân 1 bằng 2,viết 2</a:t>
            </a: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6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86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8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6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86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86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5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5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5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86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86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5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5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5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decel="1000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decel="100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decel="100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decel="100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decel="100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decel="100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decel="100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decel="100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decel="1000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decel="1000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decel="100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decel="100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decel="100000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decel="100000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decel="100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decel="100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decel="100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decel="100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decel="100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decel="100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decel="100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decel="100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decel="100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decel="100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decel="100000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decel="100000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decel="100000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decel="100000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7" grpId="1"/>
      <p:bldP spid="28678" grpId="0" animBg="1"/>
      <p:bldP spid="28679" grpId="0"/>
      <p:bldP spid="28679" grpId="1"/>
      <p:bldP spid="28680" grpId="0"/>
      <p:bldP spid="28680" grpId="1"/>
      <p:bldP spid="28681" grpId="0"/>
      <p:bldP spid="28681" grpId="1"/>
      <p:bldP spid="28682" grpId="0"/>
      <p:bldP spid="28683" grpId="0"/>
      <p:bldP spid="28683" grpId="1"/>
      <p:bldP spid="28683" grpId="2"/>
      <p:bldP spid="28683" grpId="3"/>
      <p:bldP spid="28683" grpId="4"/>
      <p:bldP spid="28686" grpId="0" animBg="1"/>
      <p:bldP spid="28686" grpId="1" animBg="1"/>
      <p:bldP spid="28687" grpId="0" build="allAtOnce"/>
      <p:bldP spid="28688" grpId="0"/>
      <p:bldP spid="28688" grpId="1"/>
      <p:bldP spid="28689" grpId="0"/>
      <p:bldP spid="28689" grpId="1"/>
      <p:bldP spid="28690" grpId="0"/>
      <p:bldP spid="28690" grpId="1"/>
      <p:bldP spid="28691" grpId="0"/>
      <p:bldP spid="28691" grpId="1"/>
      <p:bldP spid="28693" grpId="0"/>
      <p:bldP spid="28693" grpId="1"/>
      <p:bldP spid="28694" grpId="0"/>
      <p:bldP spid="28694" grpId="1"/>
      <p:bldP spid="28695" grpId="0"/>
      <p:bldP spid="2869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575"/>
            <a:ext cx="9144000" cy="8350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600" b="1" smtClean="0">
                <a:solidFill>
                  <a:srgbClr val="FF3300"/>
                </a:solidFill>
              </a:rPr>
              <a:t>Nhân số có 4 chữ số với số có 1 chữ số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09538" indent="-109538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I/.</a:t>
            </a:r>
            <a:r>
              <a:rPr lang="en-US" sz="2400" b="1" u="sng">
                <a:latin typeface="Arial" charset="0"/>
              </a:rPr>
              <a:t>H</a:t>
            </a:r>
            <a:r>
              <a:rPr lang="vi-VN" sz="2400" b="1" u="sng">
                <a:latin typeface="Arial" charset="0"/>
              </a:rPr>
              <a:t>ư</a:t>
            </a:r>
            <a:r>
              <a:rPr lang="en-US" sz="2400" b="1" u="sng">
                <a:latin typeface="Arial" charset="0"/>
              </a:rPr>
              <a:t>ớng dẫn thực hiện phép nhân số có bốn chữ số với số có một chữ số: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225" y="1666875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09538" indent="-109538">
              <a:spcBef>
                <a:spcPct val="20000"/>
              </a:spcBef>
              <a:buFontTx/>
              <a:buChar char="•"/>
            </a:pPr>
            <a:r>
              <a:rPr lang="en-US" sz="2400" b="1" i="1">
                <a:latin typeface="Arial" charset="0"/>
              </a:rPr>
              <a:t>a) </a:t>
            </a:r>
            <a:r>
              <a:rPr lang="en-US" sz="2400" b="1" i="1" u="sng">
                <a:latin typeface="Arial" charset="0"/>
              </a:rPr>
              <a:t>Phép nhân 1034 </a:t>
            </a:r>
            <a:r>
              <a:rPr lang="en-US" sz="2400" b="1" i="1" u="sng">
                <a:latin typeface="Arial" charset="0"/>
                <a:sym typeface="Symbol" pitchFamily="18" charset="2"/>
              </a:rPr>
              <a:t></a:t>
            </a:r>
            <a:r>
              <a:rPr lang="en-US" sz="2400" b="1" i="1" u="sng">
                <a:latin typeface="Arial" charset="0"/>
              </a:rPr>
              <a:t> 2: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0" y="2438400"/>
            <a:ext cx="40386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400" b="1" i="1">
                <a:latin typeface="Arial" charset="0"/>
              </a:rPr>
              <a:t>b) </a:t>
            </a:r>
            <a:r>
              <a:rPr lang="en-US" sz="2400" b="1" i="1" u="sng">
                <a:latin typeface="Arial" charset="0"/>
              </a:rPr>
              <a:t>Phép nhân 2125 </a:t>
            </a:r>
            <a:r>
              <a:rPr lang="en-US" sz="2400" b="1" i="1" u="sng">
                <a:latin typeface="Arial" charset="0"/>
                <a:sym typeface="Symbol" pitchFamily="18" charset="2"/>
              </a:rPr>
              <a:t></a:t>
            </a:r>
            <a:r>
              <a:rPr lang="en-US" sz="2400" u="sng">
                <a:latin typeface="Arial" charset="0"/>
              </a:rPr>
              <a:t> </a:t>
            </a:r>
            <a:r>
              <a:rPr lang="en-US" sz="2400" b="1" i="1" u="sng">
                <a:latin typeface="Arial" charset="0"/>
              </a:rPr>
              <a:t>3:</a:t>
            </a:r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304800" y="2743200"/>
            <a:ext cx="5562600" cy="25908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127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381000" y="3048000"/>
            <a:ext cx="556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39713" indent="-239713">
              <a:spcBef>
                <a:spcPct val="20000"/>
              </a:spcBef>
              <a:buFontTx/>
              <a:buChar char="•"/>
            </a:pP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-Dựa vào cách </a:t>
            </a:r>
            <a:r>
              <a:rPr lang="vi-VN" sz="2400" b="1" i="1">
                <a:solidFill>
                  <a:srgbClr val="66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ặt phép tính nhân số có ba chữ số với số có một chữ số,hãy </a:t>
            </a:r>
            <a:r>
              <a:rPr lang="vi-VN" sz="2400" b="1" i="1">
                <a:solidFill>
                  <a:srgbClr val="66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ặt tính </a:t>
            </a:r>
            <a:r>
              <a:rPr lang="vi-VN" sz="2400" b="1" i="1">
                <a:solidFill>
                  <a:srgbClr val="66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ể thực hiện phép nhân  2125 </a:t>
            </a:r>
            <a:r>
              <a:rPr lang="en-US" sz="2400" b="1" i="1">
                <a:solidFill>
                  <a:srgbClr val="6600FF"/>
                </a:solidFill>
                <a:latin typeface="Arial" charset="0"/>
                <a:sym typeface="Symbol" pitchFamily="18" charset="2"/>
              </a:rPr>
              <a:t></a:t>
            </a: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 3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7588250" y="2687638"/>
            <a:ext cx="38100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5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6584950" y="393065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7315200" y="269875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7010400" y="2687638"/>
            <a:ext cx="38100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1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6673850" y="269875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2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6477000" y="30480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x</a:t>
            </a: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7620000" y="32766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9933"/>
                </a:solidFill>
                <a:latin typeface="Arial" charset="0"/>
              </a:rPr>
              <a:t>3</a:t>
            </a: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8" grpId="0"/>
      <p:bldP spid="24601" grpId="0" animBg="1"/>
      <p:bldP spid="24601" grpId="1" animBg="1"/>
      <p:bldP spid="24601" grpId="2" animBg="1"/>
      <p:bldP spid="24599" grpId="0"/>
      <p:bldP spid="24599" grpId="1"/>
      <p:bldP spid="24599" grpId="2"/>
      <p:bldP spid="24604" grpId="0"/>
      <p:bldP spid="24605" grpId="0" animBg="1"/>
      <p:bldP spid="24606" grpId="0"/>
      <p:bldP spid="24607" grpId="0"/>
      <p:bldP spid="24608" grpId="0"/>
      <p:bldP spid="24609" grpId="0"/>
      <p:bldP spid="246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575"/>
            <a:ext cx="9144000" cy="8350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600" b="1" smtClean="0">
                <a:solidFill>
                  <a:srgbClr val="FF3300"/>
                </a:solidFill>
              </a:rPr>
              <a:t>Nhân số có 4 chữ số với số có 1 chữ số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09538" indent="-109538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I/.</a:t>
            </a:r>
            <a:r>
              <a:rPr lang="en-US" sz="2400" b="1" u="sng">
                <a:latin typeface="Arial" charset="0"/>
              </a:rPr>
              <a:t>H</a:t>
            </a:r>
            <a:r>
              <a:rPr lang="vi-VN" sz="2400" b="1" u="sng">
                <a:latin typeface="Arial" charset="0"/>
              </a:rPr>
              <a:t>ư</a:t>
            </a:r>
            <a:r>
              <a:rPr lang="en-US" sz="2400" b="1" u="sng">
                <a:latin typeface="Arial" charset="0"/>
              </a:rPr>
              <a:t>ớng dẫn thực hiện phép nhân số có bốn chữ số với số có một chữ số: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225" y="1666875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09538" indent="-109538">
              <a:spcBef>
                <a:spcPct val="20000"/>
              </a:spcBef>
              <a:buFontTx/>
              <a:buChar char="•"/>
            </a:pPr>
            <a:r>
              <a:rPr lang="en-US" sz="2400" b="1" i="1">
                <a:latin typeface="Arial" charset="0"/>
              </a:rPr>
              <a:t>a) </a:t>
            </a:r>
            <a:r>
              <a:rPr lang="en-US" sz="2400" b="1" i="1" u="sng">
                <a:latin typeface="Arial" charset="0"/>
              </a:rPr>
              <a:t>Phép nhân 1034 </a:t>
            </a:r>
            <a:r>
              <a:rPr lang="en-US" sz="2400" b="1" i="1" u="sng">
                <a:latin typeface="Arial" charset="0"/>
                <a:sym typeface="Symbol" pitchFamily="18" charset="2"/>
              </a:rPr>
              <a:t></a:t>
            </a:r>
            <a:r>
              <a:rPr lang="en-US" sz="2400" b="1" i="1" u="sng">
                <a:latin typeface="Arial" charset="0"/>
              </a:rPr>
              <a:t> 2: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2438400"/>
            <a:ext cx="40386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400" b="1" i="1">
                <a:latin typeface="Arial" charset="0"/>
              </a:rPr>
              <a:t>b) </a:t>
            </a:r>
            <a:r>
              <a:rPr lang="en-US" sz="2400" b="1" i="1" u="sng">
                <a:latin typeface="Arial" charset="0"/>
              </a:rPr>
              <a:t>Phép nhân 2125 </a:t>
            </a:r>
            <a:r>
              <a:rPr lang="en-US" sz="2400" b="1" i="1" u="sng">
                <a:latin typeface="Arial" charset="0"/>
                <a:sym typeface="Symbol" pitchFamily="18" charset="2"/>
              </a:rPr>
              <a:t></a:t>
            </a:r>
            <a:r>
              <a:rPr lang="en-US" sz="2400" b="1" i="1" u="sng">
                <a:latin typeface="Arial" charset="0"/>
              </a:rPr>
              <a:t> 3: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7588250" y="2687638"/>
            <a:ext cx="38100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5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6584950" y="393065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7315200" y="269875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7010400" y="2687638"/>
            <a:ext cx="38100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1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6673850" y="269875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2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6477000" y="30480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x</a:t>
            </a: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7620000" y="32766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9933"/>
                </a:solidFill>
                <a:latin typeface="Arial" charset="0"/>
              </a:rPr>
              <a:t>3</a:t>
            </a:r>
            <a:endParaRPr lang="en-US" sz="2400">
              <a:latin typeface="Arial" charset="0"/>
            </a:endParaRP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304800" y="3048000"/>
            <a:ext cx="5257800" cy="19812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127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81000" y="3429000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39713" indent="-239713">
              <a:spcBef>
                <a:spcPct val="20000"/>
              </a:spcBef>
            </a:pP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  +Khi thực hiện phép nhân này,</a:t>
            </a:r>
          </a:p>
          <a:p>
            <a:pPr marL="239713" indent="-239713">
              <a:spcBef>
                <a:spcPct val="20000"/>
              </a:spcBef>
            </a:pP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    ta thực hiện bắt </a:t>
            </a:r>
            <a:r>
              <a:rPr lang="vi-VN" sz="2400" b="1" i="1">
                <a:solidFill>
                  <a:srgbClr val="66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ầu từ </a:t>
            </a:r>
            <a:r>
              <a:rPr lang="vi-VN" sz="2400" b="1" i="1">
                <a:solidFill>
                  <a:srgbClr val="6600FF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6600FF"/>
                </a:solidFill>
                <a:latin typeface="Arial" charset="0"/>
              </a:rPr>
              <a:t>âu?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 animBg="1"/>
      <p:bldP spid="29712" grpId="1" animBg="1"/>
      <p:bldP spid="29711" grpId="0"/>
      <p:bldP spid="297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575"/>
            <a:ext cx="9144000" cy="8350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600" b="1" smtClean="0">
                <a:solidFill>
                  <a:srgbClr val="FF3300"/>
                </a:solidFill>
              </a:rPr>
              <a:t>Nhân số có 4 chữ số với số có 1 chữ số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09538" indent="-109538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Arial" charset="0"/>
              </a:rPr>
              <a:t>I/.</a:t>
            </a:r>
            <a:r>
              <a:rPr lang="en-US" sz="2400" b="1" u="sng">
                <a:latin typeface="Arial" charset="0"/>
              </a:rPr>
              <a:t>H</a:t>
            </a:r>
            <a:r>
              <a:rPr lang="vi-VN" sz="2400" b="1" u="sng">
                <a:latin typeface="Arial" charset="0"/>
              </a:rPr>
              <a:t>ư</a:t>
            </a:r>
            <a:r>
              <a:rPr lang="en-US" sz="2400" b="1" u="sng">
                <a:latin typeface="Arial" charset="0"/>
              </a:rPr>
              <a:t>ớng dẫn thực hiện phép nhân số có bốn chữ số với số có một chữ số: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225" y="1666875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09538" indent="-109538">
              <a:spcBef>
                <a:spcPct val="20000"/>
              </a:spcBef>
              <a:buFontTx/>
              <a:buChar char="•"/>
            </a:pPr>
            <a:r>
              <a:rPr lang="en-US" sz="2400" b="1" i="1">
                <a:latin typeface="Arial" charset="0"/>
              </a:rPr>
              <a:t>a) </a:t>
            </a:r>
            <a:r>
              <a:rPr lang="en-US" sz="2400" b="1" i="1" u="sng">
                <a:latin typeface="Arial" charset="0"/>
              </a:rPr>
              <a:t>Phép nhân 1034 </a:t>
            </a:r>
            <a:r>
              <a:rPr lang="en-US" sz="2400" b="1" i="1" u="sng">
                <a:latin typeface="Arial" charset="0"/>
                <a:sym typeface="Symbol" pitchFamily="18" charset="2"/>
              </a:rPr>
              <a:t></a:t>
            </a:r>
            <a:r>
              <a:rPr lang="en-US" sz="2400" b="1" i="1" u="sng">
                <a:latin typeface="Arial" charset="0"/>
              </a:rPr>
              <a:t> 2: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2438400"/>
            <a:ext cx="40386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400" b="1" i="1">
                <a:latin typeface="Arial" charset="0"/>
              </a:rPr>
              <a:t>b) </a:t>
            </a:r>
            <a:r>
              <a:rPr lang="en-US" sz="2400" b="1" i="1" u="sng">
                <a:latin typeface="Arial" charset="0"/>
              </a:rPr>
              <a:t>Phép nhân 2125 </a:t>
            </a:r>
            <a:r>
              <a:rPr lang="en-US" sz="2400" b="1" i="1" u="sng">
                <a:latin typeface="Arial" charset="0"/>
                <a:sym typeface="Symbol" pitchFamily="18" charset="2"/>
              </a:rPr>
              <a:t></a:t>
            </a:r>
            <a:r>
              <a:rPr lang="en-US" sz="2400" b="1" i="1" u="sng">
                <a:latin typeface="Arial" charset="0"/>
              </a:rPr>
              <a:t> 3:</a:t>
            </a:r>
          </a:p>
        </p:txBody>
      </p:sp>
      <p:sp>
        <p:nvSpPr>
          <p:cNvPr id="30737" name="Rectangle 17" descr="Diagonal brick"/>
          <p:cNvSpPr>
            <a:spLocks noChangeArrowheads="1"/>
          </p:cNvSpPr>
          <p:nvPr/>
        </p:nvSpPr>
        <p:spPr bwMode="auto">
          <a:xfrm>
            <a:off x="304800" y="3124200"/>
            <a:ext cx="5486400" cy="1862138"/>
          </a:xfrm>
          <a:prstGeom prst="rect">
            <a:avLst/>
          </a:prstGeom>
          <a:pattFill prst="diagBrick">
            <a:fgClr>
              <a:srgbClr val="FFFF99"/>
            </a:fgClr>
            <a:bgClr>
              <a:schemeClr val="bg1"/>
            </a:bgClr>
          </a:pattFill>
          <a:ln w="1016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228600" y="3124200"/>
            <a:ext cx="56626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FF00FF"/>
                </a:solidFill>
                <a:latin typeface="Arial" charset="0"/>
              </a:rPr>
              <a:t>* 3 nhân 5 bằng 15,viết 5 nhớ 1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FF00FF"/>
                </a:solidFill>
                <a:latin typeface="Arial" charset="0"/>
              </a:rPr>
              <a:t>* 3 nhân 2 bằng 6,thêm 1 bằng 7,viết 7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FF00FF"/>
                </a:solidFill>
                <a:latin typeface="Arial" charset="0"/>
              </a:rPr>
              <a:t>* 3 nhân 1 bằng 3,viết 3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FF00FF"/>
                </a:solidFill>
                <a:latin typeface="Arial" charset="0"/>
              </a:rPr>
              <a:t>* 3 nhân 2 bằng 6,viết 6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7588250" y="2687638"/>
            <a:ext cx="38100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5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201" name="Line 19"/>
          <p:cNvSpPr>
            <a:spLocks noChangeShapeType="1"/>
          </p:cNvSpPr>
          <p:nvPr/>
        </p:nvSpPr>
        <p:spPr bwMode="auto">
          <a:xfrm>
            <a:off x="6584950" y="393065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7315200" y="269875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7010400" y="2687638"/>
            <a:ext cx="38100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1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6673850" y="269875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2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205" name="Text Box 23"/>
          <p:cNvSpPr txBox="1">
            <a:spLocks noChangeArrowheads="1"/>
          </p:cNvSpPr>
          <p:nvPr/>
        </p:nvSpPr>
        <p:spPr bwMode="auto">
          <a:xfrm>
            <a:off x="6477000" y="30480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x</a:t>
            </a: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7620000" y="3276600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9933"/>
                </a:solidFill>
                <a:latin typeface="Arial" charset="0"/>
              </a:rPr>
              <a:t>3</a:t>
            </a:r>
            <a:endParaRPr lang="en-US" sz="2400">
              <a:latin typeface="Arial" charset="0"/>
            </a:endParaRP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8153400" y="2971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1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7591425" y="3941763"/>
            <a:ext cx="45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Arial" charset="0"/>
              </a:rPr>
              <a:t>5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7280275" y="3944938"/>
            <a:ext cx="45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Arial" charset="0"/>
              </a:rPr>
              <a:t>7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6961188" y="3938588"/>
            <a:ext cx="45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Arial" charset="0"/>
              </a:rPr>
              <a:t>3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6635750" y="39243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Arial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07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0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07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0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07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61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0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07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0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7" grpId="0" animBg="1"/>
      <p:bldP spid="30738" grpId="0"/>
      <p:bldP spid="30740" grpId="0"/>
      <p:bldP spid="30741" grpId="0"/>
      <p:bldP spid="30742" grpId="0"/>
      <p:bldP spid="30744" grpId="0"/>
      <p:bldP spid="30744" grpId="1"/>
      <p:bldP spid="30744" grpId="2"/>
      <p:bldP spid="30744" grpId="3"/>
      <p:bldP spid="30745" grpId="0"/>
      <p:bldP spid="30745" grpId="1"/>
      <p:bldP spid="30745" grpId="2"/>
      <p:bldP spid="30746" grpId="0"/>
      <p:bldP spid="30747" grpId="0"/>
      <p:bldP spid="30748" grpId="0"/>
      <p:bldP spid="307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43434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II/.</a:t>
            </a:r>
            <a:r>
              <a:rPr lang="en-US" sz="2400" b="1" u="sng">
                <a:latin typeface="Arial" charset="0"/>
              </a:rPr>
              <a:t>Luyện tập-Thực hành: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457200"/>
            <a:ext cx="19812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Bài 1: Tính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1295400" cy="1138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  </a:t>
            </a:r>
            <a:r>
              <a:rPr lang="en-US" sz="2400" b="1" i="1">
                <a:latin typeface="Arial" charset="0"/>
              </a:rPr>
              <a:t>1234</a:t>
            </a:r>
          </a:p>
          <a:p>
            <a:r>
              <a:rPr lang="en-US" sz="1800" i="1">
                <a:latin typeface="Arial" charset="0"/>
              </a:rPr>
              <a:t>X</a:t>
            </a:r>
            <a:r>
              <a:rPr lang="en-US" sz="1800" b="1" i="1">
                <a:latin typeface="Arial" charset="0"/>
              </a:rPr>
              <a:t> </a:t>
            </a:r>
            <a:r>
              <a:rPr lang="en-US" sz="2400" b="1" i="1">
                <a:latin typeface="Arial" charset="0"/>
              </a:rPr>
              <a:t>    2</a:t>
            </a:r>
          </a:p>
          <a:p>
            <a:endParaRPr lang="en-US" sz="1800" b="1" i="1">
              <a:latin typeface="Arial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743200" y="1524000"/>
            <a:ext cx="1295400" cy="1138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 i="1">
                <a:latin typeface="Arial" charset="0"/>
              </a:rPr>
              <a:t> 4013</a:t>
            </a:r>
          </a:p>
          <a:p>
            <a:r>
              <a:rPr lang="en-US" sz="1800">
                <a:latin typeface="Arial" charset="0"/>
              </a:rPr>
              <a:t>X</a:t>
            </a:r>
            <a:r>
              <a:rPr lang="en-US" sz="2400">
                <a:latin typeface="Arial" charset="0"/>
              </a:rPr>
              <a:t>     </a:t>
            </a:r>
            <a:r>
              <a:rPr lang="en-US" sz="2400" b="1" i="1">
                <a:latin typeface="Arial" charset="0"/>
              </a:rPr>
              <a:t>2</a:t>
            </a:r>
          </a:p>
          <a:p>
            <a:endParaRPr lang="en-US" sz="1800">
              <a:latin typeface="Arial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953000" y="1524000"/>
            <a:ext cx="1295400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  </a:t>
            </a:r>
            <a:r>
              <a:rPr lang="en-US" sz="2400" b="1" i="1">
                <a:latin typeface="Arial" charset="0"/>
              </a:rPr>
              <a:t>2116</a:t>
            </a:r>
          </a:p>
          <a:p>
            <a:r>
              <a:rPr lang="en-US" sz="1800">
                <a:latin typeface="Arial" charset="0"/>
              </a:rPr>
              <a:t>X</a:t>
            </a:r>
            <a:r>
              <a:rPr lang="en-US" sz="2400" b="1" i="1">
                <a:latin typeface="Arial" charset="0"/>
              </a:rPr>
              <a:t>     2</a:t>
            </a:r>
          </a:p>
          <a:p>
            <a:endParaRPr lang="en-US" sz="2400" b="1" i="1">
              <a:latin typeface="Arial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010400" y="1524000"/>
            <a:ext cx="1295400" cy="1138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  </a:t>
            </a:r>
            <a:r>
              <a:rPr lang="en-US" sz="2400" b="1" i="1">
                <a:latin typeface="Arial" charset="0"/>
              </a:rPr>
              <a:t>1072</a:t>
            </a:r>
          </a:p>
          <a:p>
            <a:r>
              <a:rPr lang="en-US" sz="1800">
                <a:latin typeface="Arial" charset="0"/>
              </a:rPr>
              <a:t>X</a:t>
            </a:r>
            <a:r>
              <a:rPr lang="en-US" sz="2400" b="1" i="1">
                <a:latin typeface="Arial" charset="0"/>
              </a:rPr>
              <a:t>     2</a:t>
            </a:r>
          </a:p>
          <a:p>
            <a:endParaRPr lang="en-US" sz="1800" b="1" i="1">
              <a:latin typeface="Arial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04800" y="2743200"/>
            <a:ext cx="1143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CC"/>
                </a:solidFill>
                <a:latin typeface="Arial" charset="0"/>
              </a:rPr>
              <a:t> 2468</a:t>
            </a:r>
            <a:endParaRPr lang="en-US" sz="2400">
              <a:latin typeface="Arial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819400" y="2673350"/>
            <a:ext cx="1143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CC"/>
                </a:solidFill>
                <a:latin typeface="Arial" charset="0"/>
              </a:rPr>
              <a:t>8026</a:t>
            </a:r>
            <a:endParaRPr lang="en-US" sz="2400">
              <a:latin typeface="Arial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078413" y="2667000"/>
            <a:ext cx="10668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CC"/>
                </a:solidFill>
                <a:latin typeface="Arial" charset="0"/>
              </a:rPr>
              <a:t>4232</a:t>
            </a:r>
            <a:endParaRPr lang="en-US" sz="2400">
              <a:latin typeface="Arial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162800" y="2667000"/>
            <a:ext cx="10668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CC"/>
                </a:solidFill>
                <a:latin typeface="Arial" charset="0"/>
              </a:rPr>
              <a:t>2144</a:t>
            </a:r>
            <a:endParaRPr lang="en-US" sz="2400">
              <a:latin typeface="Arial" charset="0"/>
            </a:endParaRP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1371600" y="3733800"/>
            <a:ext cx="6248400" cy="1828800"/>
          </a:xfrm>
          <a:prstGeom prst="wedgeEllipseCallout">
            <a:avLst>
              <a:gd name="adj1" fmla="val -15167"/>
              <a:gd name="adj2" fmla="val 106426"/>
            </a:avLst>
          </a:prstGeom>
          <a:solidFill>
            <a:srgbClr val="99FF66"/>
          </a:solidFill>
          <a:ln w="76200">
            <a:solidFill>
              <a:srgbClr val="FFCCCC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828800" y="4114800"/>
            <a:ext cx="5486400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Arial" charset="0"/>
              </a:rPr>
              <a:t>Trong các bài tập trên bài nào là     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Arial" charset="0"/>
              </a:rPr>
              <a:t>              phép nhân có nhớ?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381000" y="267335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2624138" y="26320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5029200" y="2590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7010400" y="2590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04800" y="9906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Nhóm 1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514600" y="9906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Nhóm 2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4724400" y="9906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Nhóm 3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6934200" y="9906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Nhóm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4" dur="3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0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6" dur="3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50" dur="3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0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52" dur="3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4" grpId="1"/>
      <p:bldP spid="7175" grpId="0"/>
      <p:bldP spid="7175" grpId="1"/>
      <p:bldP spid="7176" grpId="0"/>
      <p:bldP spid="7176" grpId="1"/>
      <p:bldP spid="7176" grpId="2"/>
      <p:bldP spid="7177" grpId="0"/>
      <p:bldP spid="7177" grpId="1"/>
      <p:bldP spid="7177" grpId="2"/>
      <p:bldP spid="7178" grpId="0"/>
      <p:bldP spid="7178" grpId="1"/>
      <p:bldP spid="7179" grpId="0"/>
      <p:bldP spid="7179" grpId="1"/>
      <p:bldP spid="7180" grpId="0"/>
      <p:bldP spid="7180" grpId="1"/>
      <p:bldP spid="7180" grpId="2"/>
      <p:bldP spid="7181" grpId="0"/>
      <p:bldP spid="7181" grpId="1"/>
      <p:bldP spid="7181" grpId="2"/>
      <p:bldP spid="7182" grpId="0" animBg="1"/>
      <p:bldP spid="7182" grpId="1" animBg="1"/>
      <p:bldP spid="7183" grpId="0"/>
      <p:bldP spid="7183" grpId="1"/>
      <p:bldP spid="7186" grpId="0" animBg="1"/>
      <p:bldP spid="7186" grpId="1" animBg="1"/>
      <p:bldP spid="7187" grpId="0" animBg="1"/>
      <p:bldP spid="7187" grpId="1" animBg="1"/>
      <p:bldP spid="7188" grpId="0" animBg="1"/>
      <p:bldP spid="7188" grpId="1" animBg="1"/>
      <p:bldP spid="7189" grpId="0" animBg="1"/>
      <p:bldP spid="7189" grpId="1" animBg="1"/>
      <p:bldP spid="7190" grpId="0"/>
      <p:bldP spid="7190" grpId="1"/>
      <p:bldP spid="7191" grpId="0"/>
      <p:bldP spid="7191" grpId="1"/>
      <p:bldP spid="7192" grpId="0"/>
      <p:bldP spid="7192" grpId="1"/>
      <p:bldP spid="7193" grpId="0"/>
      <p:bldP spid="719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43434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II/.</a:t>
            </a:r>
            <a:r>
              <a:rPr lang="en-US" sz="2400" b="1" u="sng">
                <a:latin typeface="Arial" charset="0"/>
              </a:rPr>
              <a:t>Luyện tập-Thực hành: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457200"/>
            <a:ext cx="43434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Bài 1: Tính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1143000"/>
            <a:ext cx="38862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Bài 2: Đặt tính rồi tính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066800" y="1828800"/>
            <a:ext cx="24384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1023  x  3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029200" y="18288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1810  x  5</a:t>
            </a:r>
            <a:endParaRPr lang="en-US" sz="2400">
              <a:latin typeface="Arial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524000" y="2514600"/>
            <a:ext cx="1447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</a:t>
            </a:r>
            <a:r>
              <a:rPr lang="en-US" sz="2400" b="1">
                <a:solidFill>
                  <a:srgbClr val="6600FF"/>
                </a:solidFill>
                <a:latin typeface="Arial" charset="0"/>
              </a:rPr>
              <a:t>1023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FF"/>
                </a:solidFill>
                <a:latin typeface="Arial" charset="0"/>
              </a:rPr>
              <a:t>X</a:t>
            </a:r>
            <a:r>
              <a:rPr lang="en-US" sz="2400" b="1">
                <a:solidFill>
                  <a:srgbClr val="6600FF"/>
                </a:solidFill>
                <a:latin typeface="Arial" charset="0"/>
              </a:rPr>
              <a:t>     3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1371600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447800" y="38862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 </a:t>
            </a:r>
            <a:r>
              <a:rPr lang="en-US" sz="2400" b="1">
                <a:solidFill>
                  <a:srgbClr val="FF0066"/>
                </a:solidFill>
                <a:latin typeface="Arial" charset="0"/>
              </a:rPr>
              <a:t>3069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257800" y="2438400"/>
            <a:ext cx="182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  <a:latin typeface="Arial" charset="0"/>
              </a:rPr>
              <a:t>1810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6600FF"/>
                </a:solidFill>
                <a:latin typeface="Arial" charset="0"/>
              </a:rPr>
              <a:t>X</a:t>
            </a:r>
            <a:r>
              <a:rPr lang="en-US" sz="2400" b="1">
                <a:solidFill>
                  <a:srgbClr val="6600FF"/>
                </a:solidFill>
                <a:latin typeface="Arial" charset="0"/>
              </a:rPr>
              <a:t>   5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5562600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5735638" y="38862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9050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31749" grpId="1"/>
      <p:bldP spid="31753" grpId="0"/>
      <p:bldP spid="31753" grpId="1"/>
      <p:bldP spid="31755" grpId="0"/>
      <p:bldP spid="31755" grpId="1"/>
      <p:bldP spid="31756" grpId="0" animBg="1"/>
      <p:bldP spid="31756" grpId="1" animBg="1"/>
      <p:bldP spid="31757" grpId="0"/>
      <p:bldP spid="31757" grpId="1"/>
      <p:bldP spid="31759" grpId="0"/>
      <p:bldP spid="31759" grpId="1"/>
      <p:bldP spid="31760" grpId="0" animBg="1"/>
      <p:bldP spid="31760" grpId="1" animBg="1"/>
      <p:bldP spid="31761" grpId="0"/>
      <p:bldP spid="31761" grpId="1"/>
    </p:bldLst>
  </p:timing>
</p:sld>
</file>

<file path=ppt/theme/theme1.xml><?xml version="1.0" encoding="utf-8"?>
<a:theme xmlns:a="http://schemas.openxmlformats.org/drawingml/2006/main" name="Thiết kế mặc định">
  <a:themeElements>
    <a:clrScheme name="Thiết kế mặc địn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ết kế mặc địn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iết kế mặc địn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1003</Words>
  <Application>Microsoft Office PowerPoint</Application>
  <PresentationFormat>On-screen Show (4:3)</PresentationFormat>
  <Paragraphs>175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VNI-Times</vt:lpstr>
      <vt:lpstr>Arial</vt:lpstr>
      <vt:lpstr>Calibri</vt:lpstr>
      <vt:lpstr>Symbol</vt:lpstr>
      <vt:lpstr>Thiết kế mặc định</vt:lpstr>
      <vt:lpstr>Slide 1</vt:lpstr>
      <vt:lpstr>Nhân số có 4 chữ số với số có 1 chữ số</vt:lpstr>
      <vt:lpstr>Nhân số có 4 chữ số với số có 1 chữ số</vt:lpstr>
      <vt:lpstr>Nhân số có 4 chữ số với số có 1 chữ số</vt:lpstr>
      <vt:lpstr>Nhân số có 4 chữ số với số có 1 chữ số</vt:lpstr>
      <vt:lpstr>Nhân số có 4 chữ số với số có 1 chữ số</vt:lpstr>
      <vt:lpstr>Nhân số có 4 chữ số với số có 1 chữ số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164A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CSTeam</cp:lastModifiedBy>
  <cp:revision>21</cp:revision>
  <dcterms:created xsi:type="dcterms:W3CDTF">2006-02-22T10:05:58Z</dcterms:created>
  <dcterms:modified xsi:type="dcterms:W3CDTF">2016-06-29T10:30:19Z</dcterms:modified>
</cp:coreProperties>
</file>