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800080"/>
    <a:srgbClr val="FFFFCC"/>
    <a:srgbClr val="CCECFF"/>
    <a:srgbClr val="008000"/>
    <a:srgbClr val="FF00FF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52B38-A5B3-4BAF-BA9D-924F99A849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06E22-6B53-45FD-9360-8F00B9E9B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88198-85B1-4682-BD09-17A26262A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DC733-5DF9-40DA-B1E4-193FB6E878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2FA0F-024A-4B84-B22B-5D1C8BD8E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CD67D-184F-4F48-A9B3-C07B6E45B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7F6F7-2137-4047-B8A8-A6B0DA61CD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5D7DA-63AB-4D39-9D5B-F3AEE21789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EA146-EA0A-42D6-883F-87C5A55611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9C26C-370D-4697-9D0C-E9BB66D3F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8A8CF-5DDE-4CC0-BC19-4E1125CBF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BE20E7-7691-4228-A3C3-58C4BF27D3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1029" name="WordArt 6"/>
          <p:cNvSpPr>
            <a:spLocks noChangeArrowheads="1" noChangeShapeType="1" noTextEdit="1"/>
          </p:cNvSpPr>
          <p:nvPr/>
        </p:nvSpPr>
        <p:spPr bwMode="auto">
          <a:xfrm>
            <a:off x="457200" y="12192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2971800" y="12954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i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57200" y="19050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Đặt tính rồi tính:    </a:t>
            </a:r>
            <a:r>
              <a:rPr lang="en-US" sz="2400" b="1">
                <a:solidFill>
                  <a:srgbClr val="0000FF"/>
                </a:solidFill>
              </a:rPr>
              <a:t>36 : 6 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743200" y="25908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352800" y="2667000"/>
            <a:ext cx="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3352800" y="3033713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352800" y="2590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352800" y="2971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743200" y="2895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2819400" y="3400425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895600" y="3352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0</a:t>
            </a:r>
          </a:p>
        </p:txBody>
      </p:sp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1524000" y="2286000"/>
          <a:ext cx="533400" cy="914400"/>
        </p:xfrm>
        <a:graphic>
          <a:graphicData uri="http://schemas.openxmlformats.org/presentationml/2006/ole">
            <p:oleObj spid="_x0000_s1026" name="Equation" r:id="rId3" imgW="114250" imgH="228501" progId="Equation.3">
              <p:embed/>
            </p:oleObj>
          </a:graphicData>
        </a:graphic>
      </p:graphicFrame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81200" y="24384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của 18 kg là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886200" y="24384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. . . . . . . . . . . .  </a:t>
            </a:r>
            <a:endParaRPr lang="en-US" sz="2400" b="1">
              <a:solidFill>
                <a:srgbClr val="0000FF"/>
              </a:solidFill>
            </a:endParaRPr>
          </a:p>
        </p:txBody>
      </p:sp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1600200" y="3200400"/>
          <a:ext cx="533400" cy="914400"/>
        </p:xfrm>
        <a:graphic>
          <a:graphicData uri="http://schemas.openxmlformats.org/presentationml/2006/ole">
            <p:oleObj spid="_x0000_s1027" name="Equation" r:id="rId4" imgW="114250" imgH="228501" progId="Equation.3">
              <p:embed/>
            </p:oleObj>
          </a:graphicData>
        </a:graphic>
      </p:graphicFrame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2057400" y="33528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của 18 m là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3962400" y="3352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. . . . . . . . . . . .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871913" y="24384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18 : 3 = 6 (kg)</a:t>
            </a:r>
            <a:r>
              <a:rPr lang="en-US" sz="2400" b="1"/>
              <a:t> 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886200" y="33528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18 : 6 = 3 (m)</a:t>
            </a:r>
            <a:r>
              <a:rPr lang="en-US" sz="2400" b="1"/>
              <a:t>  </a:t>
            </a:r>
            <a:endParaRPr lang="en-US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4" grpId="0"/>
      <p:bldP spid="4104" grpId="1"/>
      <p:bldP spid="4106" grpId="0"/>
      <p:bldP spid="4106" grpId="1"/>
      <p:bldP spid="4107" grpId="0" animBg="1"/>
      <p:bldP spid="4107" grpId="1" animBg="1"/>
      <p:bldP spid="4108" grpId="0" animBg="1"/>
      <p:bldP spid="4108" grpId="1" animBg="1"/>
      <p:bldP spid="4109" grpId="0"/>
      <p:bldP spid="4109" grpId="1"/>
      <p:bldP spid="4110" grpId="0"/>
      <p:bldP spid="4110" grpId="1"/>
      <p:bldP spid="4111" grpId="0"/>
      <p:bldP spid="4111" grpId="1"/>
      <p:bldP spid="4113" grpId="0" animBg="1"/>
      <p:bldP spid="4113" grpId="1" animBg="1"/>
      <p:bldP spid="4114" grpId="0"/>
      <p:bldP spid="4114" grpId="1"/>
      <p:bldP spid="4119" grpId="0"/>
      <p:bldP spid="4120" grpId="0"/>
      <p:bldP spid="4120" grpId="1"/>
      <p:bldP spid="4122" grpId="0"/>
      <p:bldP spid="4123" grpId="0"/>
      <p:bldP spid="4123" grpId="1"/>
      <p:bldP spid="4124" grpId="0"/>
      <p:bldP spid="41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104454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276225" y="1905000"/>
            <a:ext cx="8763000" cy="4724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81000" y="2209800"/>
            <a:ext cx="2590800" cy="1524000"/>
            <a:chOff x="336" y="1392"/>
            <a:chExt cx="1632" cy="960"/>
          </a:xfrm>
        </p:grpSpPr>
        <p:sp>
          <p:nvSpPr>
            <p:cNvPr id="4157" name="Rectangle 8"/>
            <p:cNvSpPr>
              <a:spLocks noChangeArrowheads="1"/>
            </p:cNvSpPr>
            <p:nvPr/>
          </p:nvSpPr>
          <p:spPr bwMode="auto">
            <a:xfrm>
              <a:off x="336" y="1392"/>
              <a:ext cx="1632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8" name="Oval 9"/>
            <p:cNvSpPr>
              <a:spLocks noChangeArrowheads="1"/>
            </p:cNvSpPr>
            <p:nvPr/>
          </p:nvSpPr>
          <p:spPr bwMode="auto">
            <a:xfrm>
              <a:off x="57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9" name="Oval 12"/>
            <p:cNvSpPr>
              <a:spLocks noChangeArrowheads="1"/>
            </p:cNvSpPr>
            <p:nvPr/>
          </p:nvSpPr>
          <p:spPr bwMode="auto">
            <a:xfrm>
              <a:off x="960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0" name="Oval 13"/>
            <p:cNvSpPr>
              <a:spLocks noChangeArrowheads="1"/>
            </p:cNvSpPr>
            <p:nvPr/>
          </p:nvSpPr>
          <p:spPr bwMode="auto">
            <a:xfrm>
              <a:off x="129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1" name="Oval 14"/>
            <p:cNvSpPr>
              <a:spLocks noChangeArrowheads="1"/>
            </p:cNvSpPr>
            <p:nvPr/>
          </p:nvSpPr>
          <p:spPr bwMode="auto">
            <a:xfrm>
              <a:off x="1632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2" name="Rectangle 15"/>
            <p:cNvSpPr>
              <a:spLocks noChangeArrowheads="1"/>
            </p:cNvSpPr>
            <p:nvPr/>
          </p:nvSpPr>
          <p:spPr bwMode="auto">
            <a:xfrm>
              <a:off x="336" y="1392"/>
              <a:ext cx="1632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3" name="Oval 16"/>
            <p:cNvSpPr>
              <a:spLocks noChangeArrowheads="1"/>
            </p:cNvSpPr>
            <p:nvPr/>
          </p:nvSpPr>
          <p:spPr bwMode="auto">
            <a:xfrm>
              <a:off x="528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4" name="Oval 17"/>
            <p:cNvSpPr>
              <a:spLocks noChangeArrowheads="1"/>
            </p:cNvSpPr>
            <p:nvPr/>
          </p:nvSpPr>
          <p:spPr bwMode="auto">
            <a:xfrm>
              <a:off x="912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5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6" name="Oval 19"/>
            <p:cNvSpPr>
              <a:spLocks noChangeArrowheads="1"/>
            </p:cNvSpPr>
            <p:nvPr/>
          </p:nvSpPr>
          <p:spPr bwMode="auto">
            <a:xfrm>
              <a:off x="1584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7" name="Oval 20"/>
            <p:cNvSpPr>
              <a:spLocks noChangeArrowheads="1"/>
            </p:cNvSpPr>
            <p:nvPr/>
          </p:nvSpPr>
          <p:spPr bwMode="auto">
            <a:xfrm>
              <a:off x="528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8" name="Oval 21"/>
            <p:cNvSpPr>
              <a:spLocks noChangeArrowheads="1"/>
            </p:cNvSpPr>
            <p:nvPr/>
          </p:nvSpPr>
          <p:spPr bwMode="auto">
            <a:xfrm>
              <a:off x="912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9" name="Oval 22"/>
            <p:cNvSpPr>
              <a:spLocks noChangeArrowheads="1"/>
            </p:cNvSpPr>
            <p:nvPr/>
          </p:nvSpPr>
          <p:spPr bwMode="auto">
            <a:xfrm>
              <a:off x="1248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70" name="Oval 23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381000" y="3019425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3200400" y="2133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>
            <a:off x="3581400" y="22098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3657600" y="2087563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sp>
        <p:nvSpPr>
          <p:cNvPr id="104479" name="Text Box 31"/>
          <p:cNvSpPr txBox="1">
            <a:spLocks noChangeArrowheads="1"/>
          </p:cNvSpPr>
          <p:nvPr/>
        </p:nvSpPr>
        <p:spPr bwMode="auto">
          <a:xfrm>
            <a:off x="36576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32004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>
            <a:off x="3152775" y="2971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3200400" y="2895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0</a:t>
            </a:r>
          </a:p>
        </p:txBody>
      </p:sp>
      <p:sp>
        <p:nvSpPr>
          <p:cNvPr id="104484" name="Text Box 36"/>
          <p:cNvSpPr txBox="1">
            <a:spLocks noChangeArrowheads="1"/>
          </p:cNvSpPr>
          <p:nvPr/>
        </p:nvSpPr>
        <p:spPr bwMode="auto">
          <a:xfrm>
            <a:off x="4267200" y="19812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8</a:t>
            </a:r>
            <a:r>
              <a:rPr lang="en-US" sz="2400" b="1"/>
              <a:t> chia </a:t>
            </a:r>
            <a:r>
              <a:rPr lang="en-US" sz="2400" b="1">
                <a:solidFill>
                  <a:srgbClr val="0000FF"/>
                </a:solidFill>
              </a:rPr>
              <a:t>2</a:t>
            </a:r>
            <a:r>
              <a:rPr lang="en-US" sz="2400" b="1"/>
              <a:t> được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, viết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.</a:t>
            </a:r>
          </a:p>
        </p:txBody>
      </p:sp>
      <p:sp>
        <p:nvSpPr>
          <p:cNvPr id="104485" name="Text Box 37"/>
          <p:cNvSpPr txBox="1">
            <a:spLocks noChangeArrowheads="1"/>
          </p:cNvSpPr>
          <p:nvPr/>
        </p:nvSpPr>
        <p:spPr bwMode="auto">
          <a:xfrm>
            <a:off x="4267200" y="24384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000" b="1">
                <a:solidFill>
                  <a:srgbClr val="0000FF"/>
                </a:solidFill>
              </a:rPr>
              <a:t>4</a:t>
            </a:r>
            <a:r>
              <a:rPr lang="en-US" sz="2000" b="1"/>
              <a:t> nhân  </a:t>
            </a:r>
            <a:r>
              <a:rPr lang="en-US" sz="2000" b="1">
                <a:solidFill>
                  <a:srgbClr val="0000FF"/>
                </a:solidFill>
              </a:rPr>
              <a:t>2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;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trừ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0</a:t>
            </a:r>
            <a:r>
              <a:rPr lang="en-US" sz="2000" b="1"/>
              <a:t>.</a:t>
            </a:r>
          </a:p>
        </p:txBody>
      </p:sp>
      <p:sp>
        <p:nvSpPr>
          <p:cNvPr id="104486" name="Text Box 38"/>
          <p:cNvSpPr txBox="1">
            <a:spLocks noChangeArrowheads="1"/>
          </p:cNvSpPr>
          <p:nvPr/>
        </p:nvSpPr>
        <p:spPr bwMode="auto">
          <a:xfrm>
            <a:off x="228600" y="1766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sp>
        <p:nvSpPr>
          <p:cNvPr id="104487" name="Text Box 39"/>
          <p:cNvSpPr txBox="1">
            <a:spLocks noChangeArrowheads="1"/>
          </p:cNvSpPr>
          <p:nvPr/>
        </p:nvSpPr>
        <p:spPr bwMode="auto">
          <a:xfrm>
            <a:off x="4114800" y="28956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nói:</a:t>
            </a:r>
            <a:r>
              <a:rPr lang="en-US" sz="2000" b="1">
                <a:solidFill>
                  <a:srgbClr val="008000"/>
                </a:solidFill>
              </a:rPr>
              <a:t> 8 : 2 là phép chia hết</a:t>
            </a:r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4114800" y="33528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viết: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8 : 2 = 4</a:t>
            </a:r>
          </a:p>
        </p:txBody>
      </p:sp>
      <p:sp>
        <p:nvSpPr>
          <p:cNvPr id="104489" name="Text Box 41"/>
          <p:cNvSpPr txBox="1">
            <a:spLocks noChangeArrowheads="1"/>
          </p:cNvSpPr>
          <p:nvPr/>
        </p:nvSpPr>
        <p:spPr bwMode="auto">
          <a:xfrm>
            <a:off x="4114800" y="37338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Đọc là:</a:t>
            </a:r>
            <a:r>
              <a:rPr lang="en-US" sz="2000" b="1">
                <a:solidFill>
                  <a:srgbClr val="008000"/>
                </a:solidFill>
              </a:rPr>
              <a:t> Tám chia hai bằng bốn.</a:t>
            </a:r>
          </a:p>
        </p:txBody>
      </p:sp>
      <p:sp>
        <p:nvSpPr>
          <p:cNvPr id="104490" name="Oval 42"/>
          <p:cNvSpPr>
            <a:spLocks noChangeArrowheads="1"/>
          </p:cNvSpPr>
          <p:nvPr/>
        </p:nvSpPr>
        <p:spPr bwMode="auto">
          <a:xfrm>
            <a:off x="381000" y="4160838"/>
            <a:ext cx="609600" cy="487362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1</a:t>
            </a:r>
          </a:p>
        </p:txBody>
      </p:sp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990600" y="4114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Tính rồi viết theo mẫu:</a:t>
            </a:r>
          </a:p>
        </p:txBody>
      </p:sp>
      <p:sp>
        <p:nvSpPr>
          <p:cNvPr id="104492" name="Text Box 44"/>
          <p:cNvSpPr txBox="1">
            <a:spLocks noChangeArrowheads="1"/>
          </p:cNvSpPr>
          <p:nvPr/>
        </p:nvSpPr>
        <p:spPr bwMode="auto">
          <a:xfrm>
            <a:off x="304800" y="4648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 Mẫu:</a:t>
            </a:r>
          </a:p>
        </p:txBody>
      </p:sp>
      <p:sp>
        <p:nvSpPr>
          <p:cNvPr id="104493" name="Rectangle 45" descr="Blue tissue paper"/>
          <p:cNvSpPr>
            <a:spLocks noChangeArrowheads="1"/>
          </p:cNvSpPr>
          <p:nvPr/>
        </p:nvSpPr>
        <p:spPr bwMode="auto">
          <a:xfrm>
            <a:off x="1752600" y="4648200"/>
            <a:ext cx="1676400" cy="18288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4494" name="Text Box 46"/>
          <p:cNvSpPr txBox="1">
            <a:spLocks noChangeArrowheads="1"/>
          </p:cNvSpPr>
          <p:nvPr/>
        </p:nvSpPr>
        <p:spPr bwMode="auto">
          <a:xfrm>
            <a:off x="20574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</a:t>
            </a:r>
          </a:p>
        </p:txBody>
      </p:sp>
      <p:sp>
        <p:nvSpPr>
          <p:cNvPr id="104495" name="Text Box 47"/>
          <p:cNvSpPr txBox="1">
            <a:spLocks noChangeArrowheads="1"/>
          </p:cNvSpPr>
          <p:nvPr/>
        </p:nvSpPr>
        <p:spPr bwMode="auto">
          <a:xfrm>
            <a:off x="26670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4496" name="Line 48"/>
          <p:cNvSpPr>
            <a:spLocks noChangeShapeType="1"/>
          </p:cNvSpPr>
          <p:nvPr/>
        </p:nvSpPr>
        <p:spPr bwMode="auto">
          <a:xfrm>
            <a:off x="26670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97" name="Line 49"/>
          <p:cNvSpPr>
            <a:spLocks noChangeShapeType="1"/>
          </p:cNvSpPr>
          <p:nvPr/>
        </p:nvSpPr>
        <p:spPr bwMode="auto">
          <a:xfrm>
            <a:off x="2667000" y="5181600"/>
            <a:ext cx="47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99" name="Text Box 51"/>
          <p:cNvSpPr txBox="1">
            <a:spLocks noChangeArrowheads="1"/>
          </p:cNvSpPr>
          <p:nvPr/>
        </p:nvSpPr>
        <p:spPr bwMode="auto">
          <a:xfrm>
            <a:off x="2071688" y="5105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</a:t>
            </a:r>
          </a:p>
        </p:txBody>
      </p:sp>
      <p:sp>
        <p:nvSpPr>
          <p:cNvPr id="104501" name="Text Box 53"/>
          <p:cNvSpPr txBox="1">
            <a:spLocks noChangeArrowheads="1"/>
          </p:cNvSpPr>
          <p:nvPr/>
        </p:nvSpPr>
        <p:spPr bwMode="auto">
          <a:xfrm>
            <a:off x="2681288" y="51339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04502" name="Line 54"/>
          <p:cNvSpPr>
            <a:spLocks noChangeShapeType="1"/>
          </p:cNvSpPr>
          <p:nvPr/>
        </p:nv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03" name="Text Box 55"/>
          <p:cNvSpPr txBox="1">
            <a:spLocks noChangeArrowheads="1"/>
          </p:cNvSpPr>
          <p:nvPr/>
        </p:nvSpPr>
        <p:spPr bwMode="auto">
          <a:xfrm>
            <a:off x="2286000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04" name="Text Box 56"/>
          <p:cNvSpPr txBox="1">
            <a:spLocks noChangeArrowheads="1"/>
          </p:cNvSpPr>
          <p:nvPr/>
        </p:nvSpPr>
        <p:spPr bwMode="auto">
          <a:xfrm>
            <a:off x="1676400" y="59436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Viết: 12 : 6 = 2</a:t>
            </a:r>
          </a:p>
        </p:txBody>
      </p:sp>
      <p:sp>
        <p:nvSpPr>
          <p:cNvPr id="104517" name="Line 69"/>
          <p:cNvSpPr>
            <a:spLocks noChangeShapeType="1"/>
          </p:cNvSpPr>
          <p:nvPr/>
        </p:nvSpPr>
        <p:spPr bwMode="auto">
          <a:xfrm>
            <a:off x="3733800" y="5562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1" name="Text Box 93"/>
          <p:cNvSpPr txBox="1">
            <a:spLocks noChangeArrowheads="1"/>
          </p:cNvSpPr>
          <p:nvPr/>
        </p:nvSpPr>
        <p:spPr bwMode="auto">
          <a:xfrm>
            <a:off x="37338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</a:t>
            </a:r>
          </a:p>
        </p:txBody>
      </p:sp>
      <p:sp>
        <p:nvSpPr>
          <p:cNvPr id="104542" name="Text Box 94"/>
          <p:cNvSpPr txBox="1">
            <a:spLocks noChangeArrowheads="1"/>
          </p:cNvSpPr>
          <p:nvPr/>
        </p:nvSpPr>
        <p:spPr bwMode="auto">
          <a:xfrm>
            <a:off x="4343400" y="4710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4543" name="Line 95"/>
          <p:cNvSpPr>
            <a:spLocks noChangeShapeType="1"/>
          </p:cNvSpPr>
          <p:nvPr/>
        </p:nvSpPr>
        <p:spPr bwMode="auto">
          <a:xfrm>
            <a:off x="43434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4" name="Line 96"/>
          <p:cNvSpPr>
            <a:spLocks noChangeShapeType="1"/>
          </p:cNvSpPr>
          <p:nvPr/>
        </p:nvSpPr>
        <p:spPr bwMode="auto">
          <a:xfrm>
            <a:off x="4343400" y="514826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9" name="Text Box 101"/>
          <p:cNvSpPr txBox="1">
            <a:spLocks noChangeArrowheads="1"/>
          </p:cNvSpPr>
          <p:nvPr/>
        </p:nvSpPr>
        <p:spPr bwMode="auto">
          <a:xfrm>
            <a:off x="3429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Viết: 20 : 5 = 4</a:t>
            </a:r>
          </a:p>
        </p:txBody>
      </p:sp>
      <p:sp>
        <p:nvSpPr>
          <p:cNvPr id="104584" name="Text Box 136"/>
          <p:cNvSpPr txBox="1">
            <a:spLocks noChangeArrowheads="1"/>
          </p:cNvSpPr>
          <p:nvPr/>
        </p:nvSpPr>
        <p:spPr bwMode="auto">
          <a:xfrm>
            <a:off x="5486400" y="46767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104585" name="Text Box 137"/>
          <p:cNvSpPr txBox="1">
            <a:spLocks noChangeArrowheads="1"/>
          </p:cNvSpPr>
          <p:nvPr/>
        </p:nvSpPr>
        <p:spPr bwMode="auto">
          <a:xfrm>
            <a:off x="6096000" y="4648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4586" name="Line 138"/>
          <p:cNvSpPr>
            <a:spLocks noChangeShapeType="1"/>
          </p:cNvSpPr>
          <p:nvPr/>
        </p:nvSpPr>
        <p:spPr bwMode="auto">
          <a:xfrm>
            <a:off x="6096000" y="4648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87" name="Line 139"/>
          <p:cNvSpPr>
            <a:spLocks noChangeShapeType="1"/>
          </p:cNvSpPr>
          <p:nvPr/>
        </p:nvSpPr>
        <p:spPr bwMode="auto">
          <a:xfrm>
            <a:off x="6096000" y="50768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88" name="Text Box 140"/>
          <p:cNvSpPr txBox="1">
            <a:spLocks noChangeArrowheads="1"/>
          </p:cNvSpPr>
          <p:nvPr/>
        </p:nvSpPr>
        <p:spPr bwMode="auto">
          <a:xfrm>
            <a:off x="6096000" y="5029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4589" name="Text Box 141"/>
          <p:cNvSpPr txBox="1">
            <a:spLocks noChangeArrowheads="1"/>
          </p:cNvSpPr>
          <p:nvPr/>
        </p:nvSpPr>
        <p:spPr bwMode="auto">
          <a:xfrm>
            <a:off x="5486400" y="5057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104590" name="Line 142"/>
          <p:cNvSpPr>
            <a:spLocks noChangeShapeType="1"/>
          </p:cNvSpPr>
          <p:nvPr/>
        </p:nvSpPr>
        <p:spPr bwMode="auto">
          <a:xfrm>
            <a:off x="5486400" y="55149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91" name="Text Box 143"/>
          <p:cNvSpPr txBox="1">
            <a:spLocks noChangeArrowheads="1"/>
          </p:cNvSpPr>
          <p:nvPr/>
        </p:nvSpPr>
        <p:spPr bwMode="auto">
          <a:xfrm>
            <a:off x="5681663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93" name="Text Box 145"/>
          <p:cNvSpPr txBox="1">
            <a:spLocks noChangeArrowheads="1"/>
          </p:cNvSpPr>
          <p:nvPr/>
        </p:nvSpPr>
        <p:spPr bwMode="auto">
          <a:xfrm>
            <a:off x="3929063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94" name="Text Box 146"/>
          <p:cNvSpPr txBox="1">
            <a:spLocks noChangeArrowheads="1"/>
          </p:cNvSpPr>
          <p:nvPr/>
        </p:nvSpPr>
        <p:spPr bwMode="auto">
          <a:xfrm>
            <a:off x="3733800" y="5105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</a:t>
            </a:r>
          </a:p>
        </p:txBody>
      </p:sp>
      <p:sp>
        <p:nvSpPr>
          <p:cNvPr id="104595" name="Text Box 147"/>
          <p:cNvSpPr txBox="1">
            <a:spLocks noChangeArrowheads="1"/>
          </p:cNvSpPr>
          <p:nvPr/>
        </p:nvSpPr>
        <p:spPr bwMode="auto">
          <a:xfrm>
            <a:off x="4343400" y="5105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4596" name="Text Box 148"/>
          <p:cNvSpPr txBox="1">
            <a:spLocks noChangeArrowheads="1"/>
          </p:cNvSpPr>
          <p:nvPr/>
        </p:nvSpPr>
        <p:spPr bwMode="auto">
          <a:xfrm>
            <a:off x="5334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</a:rPr>
              <a:t>Viết: 15 : 3 = 5</a:t>
            </a:r>
          </a:p>
        </p:txBody>
      </p:sp>
      <p:sp>
        <p:nvSpPr>
          <p:cNvPr id="104597" name="Text Box 149"/>
          <p:cNvSpPr txBox="1">
            <a:spLocks noChangeArrowheads="1"/>
          </p:cNvSpPr>
          <p:nvPr/>
        </p:nvSpPr>
        <p:spPr bwMode="auto">
          <a:xfrm>
            <a:off x="7239000" y="46767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4598" name="Text Box 150"/>
          <p:cNvSpPr txBox="1">
            <a:spLocks noChangeArrowheads="1"/>
          </p:cNvSpPr>
          <p:nvPr/>
        </p:nvSpPr>
        <p:spPr bwMode="auto">
          <a:xfrm>
            <a:off x="7848600" y="4648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4599" name="Line 151"/>
          <p:cNvSpPr>
            <a:spLocks noChangeShapeType="1"/>
          </p:cNvSpPr>
          <p:nvPr/>
        </p:nvSpPr>
        <p:spPr bwMode="auto">
          <a:xfrm>
            <a:off x="7848600" y="4648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0" name="Line 152"/>
          <p:cNvSpPr>
            <a:spLocks noChangeShapeType="1"/>
          </p:cNvSpPr>
          <p:nvPr/>
        </p:nvSpPr>
        <p:spPr bwMode="auto">
          <a:xfrm>
            <a:off x="7848600" y="50768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1" name="Text Box 153"/>
          <p:cNvSpPr txBox="1">
            <a:spLocks noChangeArrowheads="1"/>
          </p:cNvSpPr>
          <p:nvPr/>
        </p:nvSpPr>
        <p:spPr bwMode="auto">
          <a:xfrm>
            <a:off x="7848600" y="5029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4602" name="Text Box 154"/>
          <p:cNvSpPr txBox="1">
            <a:spLocks noChangeArrowheads="1"/>
          </p:cNvSpPr>
          <p:nvPr/>
        </p:nvSpPr>
        <p:spPr bwMode="auto">
          <a:xfrm>
            <a:off x="7239000" y="5043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4603" name="Line 155"/>
          <p:cNvSpPr>
            <a:spLocks noChangeShapeType="1"/>
          </p:cNvSpPr>
          <p:nvPr/>
        </p:nvSpPr>
        <p:spPr bwMode="auto">
          <a:xfrm>
            <a:off x="7239000" y="5486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4" name="Text Box 156"/>
          <p:cNvSpPr txBox="1">
            <a:spLocks noChangeArrowheads="1"/>
          </p:cNvSpPr>
          <p:nvPr/>
        </p:nvSpPr>
        <p:spPr bwMode="auto">
          <a:xfrm>
            <a:off x="7405688" y="5472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605" name="Text Box 157"/>
          <p:cNvSpPr txBox="1">
            <a:spLocks noChangeArrowheads="1"/>
          </p:cNvSpPr>
          <p:nvPr/>
        </p:nvSpPr>
        <p:spPr bwMode="auto">
          <a:xfrm>
            <a:off x="7239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Viết: 15 : 3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20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0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1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500"/>
                                        <p:tgtEl>
                                          <p:spTgt spid="10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500"/>
                                        <p:tgtEl>
                                          <p:spTgt spid="10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500"/>
                                        <p:tgtEl>
                                          <p:spTgt spid="10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500"/>
                                        <p:tgtEl>
                                          <p:spTgt spid="10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33333E-6 2.25434E-6 L 3.33333E-6 -0.07214 " pathEditMode="relative" rAng="0" ptsTypes="AA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-3.46821E-7 L -3.33333E-6 -0.07214 " pathEditMode="relative" rAng="0" ptsTypes="AA">
                                      <p:cBhvr>
                                        <p:cTn id="17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7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20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9" dur="500"/>
                                        <p:tgtEl>
                                          <p:spTgt spid="10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7" dur="500"/>
                                        <p:tgtEl>
                                          <p:spTgt spid="10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0" dur="500"/>
                                        <p:tgtEl>
                                          <p:spTgt spid="10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3" dur="500"/>
                                        <p:tgtEl>
                                          <p:spTgt spid="1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6" dur="500"/>
                                        <p:tgtEl>
                                          <p:spTgt spid="10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1" dur="500"/>
                                        <p:tgtEl>
                                          <p:spTgt spid="10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10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0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0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10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0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0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0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4" dur="500"/>
                                        <p:tgtEl>
                                          <p:spTgt spid="10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0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10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0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0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10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0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10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7" dur="500"/>
                                        <p:tgtEl>
                                          <p:spTgt spid="10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2000" fill="hold"/>
                                        <p:tgtEl>
                                          <p:spTgt spid="104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2000" fill="hold"/>
                                        <p:tgtEl>
                                          <p:spTgt spid="104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2000" fill="hold"/>
                                        <p:tgtEl>
                                          <p:spTgt spid="1045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17" dur="2000" fill="hold"/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/>
      <p:bldP spid="104455" grpId="0" animBg="1"/>
      <p:bldP spid="104472" grpId="0" animBg="1"/>
      <p:bldP spid="104475" grpId="0"/>
      <p:bldP spid="104476" grpId="0" animBg="1"/>
      <p:bldP spid="104477" grpId="0" animBg="1"/>
      <p:bldP spid="104478" grpId="0"/>
      <p:bldP spid="104478" grpId="1"/>
      <p:bldP spid="104479" grpId="0"/>
      <p:bldP spid="104479" grpId="1"/>
      <p:bldP spid="104480" grpId="0"/>
      <p:bldP spid="104482" grpId="0" animBg="1"/>
      <p:bldP spid="104483" grpId="0"/>
      <p:bldP spid="104484" grpId="0"/>
      <p:bldP spid="104485" grpId="0"/>
      <p:bldP spid="104486" grpId="0"/>
      <p:bldP spid="104487" grpId="0"/>
      <p:bldP spid="104488" grpId="0"/>
      <p:bldP spid="104489" grpId="0"/>
      <p:bldP spid="104490" grpId="0" animBg="1"/>
      <p:bldP spid="104491" grpId="0"/>
      <p:bldP spid="104492" grpId="0"/>
      <p:bldP spid="104493" grpId="0" animBg="1"/>
      <p:bldP spid="104494" grpId="0"/>
      <p:bldP spid="104495" grpId="0"/>
      <p:bldP spid="104495" grpId="1"/>
      <p:bldP spid="104496" grpId="0" animBg="1"/>
      <p:bldP spid="104497" grpId="0" animBg="1"/>
      <p:bldP spid="104499" grpId="0"/>
      <p:bldP spid="104499" grpId="1"/>
      <p:bldP spid="104501" grpId="0"/>
      <p:bldP spid="104501" grpId="1"/>
      <p:bldP spid="104502" grpId="0" animBg="1"/>
      <p:bldP spid="104503" grpId="0"/>
      <p:bldP spid="104503" grpId="1"/>
      <p:bldP spid="104504" grpId="0"/>
      <p:bldP spid="104517" grpId="0" animBg="1"/>
      <p:bldP spid="104541" grpId="0"/>
      <p:bldP spid="104542" grpId="0"/>
      <p:bldP spid="104543" grpId="0" animBg="1"/>
      <p:bldP spid="104544" grpId="0" animBg="1"/>
      <p:bldP spid="104549" grpId="0"/>
      <p:bldP spid="104584" grpId="0"/>
      <p:bldP spid="104585" grpId="0"/>
      <p:bldP spid="104586" grpId="0" animBg="1"/>
      <p:bldP spid="104587" grpId="0" animBg="1"/>
      <p:bldP spid="104588" grpId="0"/>
      <p:bldP spid="104589" grpId="0"/>
      <p:bldP spid="104590" grpId="0" animBg="1"/>
      <p:bldP spid="104591" grpId="0"/>
      <p:bldP spid="104591" grpId="1"/>
      <p:bldP spid="104593" grpId="0"/>
      <p:bldP spid="104593" grpId="1"/>
      <p:bldP spid="104594" grpId="0"/>
      <p:bldP spid="104595" grpId="0"/>
      <p:bldP spid="104596" grpId="0"/>
      <p:bldP spid="104597" grpId="0"/>
      <p:bldP spid="104598" grpId="0"/>
      <p:bldP spid="104599" grpId="0" animBg="1"/>
      <p:bldP spid="104600" grpId="0" animBg="1"/>
      <p:bldP spid="104601" grpId="0"/>
      <p:bldP spid="104602" grpId="0"/>
      <p:bldP spid="104603" grpId="0" animBg="1"/>
      <p:bldP spid="104604" grpId="0"/>
      <p:bldP spid="104604" grpId="1"/>
      <p:bldP spid="1046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5123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152400" y="1905000"/>
            <a:ext cx="8915400" cy="4724400"/>
          </a:xfrm>
          <a:prstGeom prst="rect">
            <a:avLst/>
          </a:prstGeom>
          <a:solidFill>
            <a:srgbClr val="CCCC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228600" y="1766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381000" y="2362200"/>
            <a:ext cx="2971800" cy="152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8" name="Oval 16"/>
          <p:cNvSpPr>
            <a:spLocks noChangeArrowheads="1"/>
          </p:cNvSpPr>
          <p:nvPr/>
        </p:nvSpPr>
        <p:spPr bwMode="auto">
          <a:xfrm>
            <a:off x="5334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9" name="Oval 17"/>
          <p:cNvSpPr>
            <a:spLocks noChangeArrowheads="1"/>
          </p:cNvSpPr>
          <p:nvPr/>
        </p:nvSpPr>
        <p:spPr bwMode="auto">
          <a:xfrm>
            <a:off x="11430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0" name="Oval 18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1" name="Oval 19"/>
          <p:cNvSpPr>
            <a:spLocks noChangeArrowheads="1"/>
          </p:cNvSpPr>
          <p:nvPr/>
        </p:nvSpPr>
        <p:spPr bwMode="auto">
          <a:xfrm>
            <a:off x="22098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2" name="Oval 20"/>
          <p:cNvSpPr>
            <a:spLocks noChangeArrowheads="1"/>
          </p:cNvSpPr>
          <p:nvPr/>
        </p:nvSpPr>
        <p:spPr bwMode="auto">
          <a:xfrm>
            <a:off x="533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3" name="Oval 21"/>
          <p:cNvSpPr>
            <a:spLocks noChangeArrowheads="1"/>
          </p:cNvSpPr>
          <p:nvPr/>
        </p:nvSpPr>
        <p:spPr bwMode="auto">
          <a:xfrm>
            <a:off x="11430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4" name="Oval 22"/>
          <p:cNvSpPr>
            <a:spLocks noChangeArrowheads="1"/>
          </p:cNvSpPr>
          <p:nvPr/>
        </p:nvSpPr>
        <p:spPr bwMode="auto">
          <a:xfrm>
            <a:off x="1676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5" name="Oval 23"/>
          <p:cNvSpPr>
            <a:spLocks noChangeArrowheads="1"/>
          </p:cNvSpPr>
          <p:nvPr/>
        </p:nvSpPr>
        <p:spPr bwMode="auto">
          <a:xfrm>
            <a:off x="22098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>
            <a:off x="381000" y="3095625"/>
            <a:ext cx="2971800" cy="28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99" name="Oval 27"/>
          <p:cNvSpPr>
            <a:spLocks noChangeArrowheads="1"/>
          </p:cNvSpPr>
          <p:nvPr/>
        </p:nvSpPr>
        <p:spPr bwMode="auto">
          <a:xfrm>
            <a:off x="2819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500" name="Line 28"/>
          <p:cNvSpPr>
            <a:spLocks noChangeShapeType="1"/>
          </p:cNvSpPr>
          <p:nvPr/>
        </p:nvSpPr>
        <p:spPr bwMode="auto">
          <a:xfrm>
            <a:off x="2709863" y="2347913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3581400" y="2286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9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4038600" y="2286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sp>
        <p:nvSpPr>
          <p:cNvPr id="105504" name="Line 32"/>
          <p:cNvSpPr>
            <a:spLocks noChangeShapeType="1"/>
          </p:cNvSpPr>
          <p:nvPr/>
        </p:nvSpPr>
        <p:spPr bwMode="auto">
          <a:xfrm>
            <a:off x="4038600" y="2209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>
            <a:off x="4038600" y="2819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10" name="Text Box 38"/>
          <p:cNvSpPr txBox="1">
            <a:spLocks noChangeArrowheads="1"/>
          </p:cNvSpPr>
          <p:nvPr/>
        </p:nvSpPr>
        <p:spPr bwMode="auto">
          <a:xfrm>
            <a:off x="4038600" y="27432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05511" name="Line 39"/>
          <p:cNvSpPr>
            <a:spLocks noChangeShapeType="1"/>
          </p:cNvSpPr>
          <p:nvPr/>
        </p:nvSpPr>
        <p:spPr bwMode="auto">
          <a:xfrm>
            <a:off x="3524250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13" name="Text Box 41"/>
          <p:cNvSpPr txBox="1">
            <a:spLocks noChangeArrowheads="1"/>
          </p:cNvSpPr>
          <p:nvPr/>
        </p:nvSpPr>
        <p:spPr bwMode="auto">
          <a:xfrm>
            <a:off x="3581400" y="2667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05516" name="Text Box 44"/>
          <p:cNvSpPr txBox="1">
            <a:spLocks noChangeArrowheads="1"/>
          </p:cNvSpPr>
          <p:nvPr/>
        </p:nvSpPr>
        <p:spPr bwMode="auto">
          <a:xfrm>
            <a:off x="3629025" y="31432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05522" name="Text Box 50"/>
          <p:cNvSpPr txBox="1">
            <a:spLocks noChangeArrowheads="1"/>
          </p:cNvSpPr>
          <p:nvPr/>
        </p:nvSpPr>
        <p:spPr bwMode="auto">
          <a:xfrm>
            <a:off x="4648200" y="24384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9</a:t>
            </a:r>
            <a:r>
              <a:rPr lang="en-US" sz="2400" b="1"/>
              <a:t> chia </a:t>
            </a:r>
            <a:r>
              <a:rPr lang="en-US" sz="2400" b="1">
                <a:solidFill>
                  <a:srgbClr val="0000FF"/>
                </a:solidFill>
              </a:rPr>
              <a:t>2</a:t>
            </a:r>
            <a:r>
              <a:rPr lang="en-US" sz="2400" b="1"/>
              <a:t> được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, viết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.</a:t>
            </a:r>
          </a:p>
        </p:txBody>
      </p:sp>
      <p:sp>
        <p:nvSpPr>
          <p:cNvPr id="105523" name="Text Box 51"/>
          <p:cNvSpPr txBox="1">
            <a:spLocks noChangeArrowheads="1"/>
          </p:cNvSpPr>
          <p:nvPr/>
        </p:nvSpPr>
        <p:spPr bwMode="auto">
          <a:xfrm>
            <a:off x="4648200" y="28956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000" b="1">
                <a:solidFill>
                  <a:srgbClr val="0000FF"/>
                </a:solidFill>
              </a:rPr>
              <a:t>4</a:t>
            </a:r>
            <a:r>
              <a:rPr lang="en-US" sz="2000" b="1"/>
              <a:t> nhân </a:t>
            </a:r>
            <a:r>
              <a:rPr lang="en-US" sz="2000" b="1">
                <a:solidFill>
                  <a:srgbClr val="0000FF"/>
                </a:solidFill>
              </a:rPr>
              <a:t>2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; </a:t>
            </a:r>
            <a:r>
              <a:rPr lang="en-US" sz="2000" b="1">
                <a:solidFill>
                  <a:srgbClr val="0000FF"/>
                </a:solidFill>
              </a:rPr>
              <a:t>9 </a:t>
            </a:r>
            <a:r>
              <a:rPr lang="en-US" sz="2000" b="1"/>
              <a:t>trừ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1</a:t>
            </a:r>
            <a:r>
              <a:rPr lang="en-US" sz="2000" b="1"/>
              <a:t>.</a:t>
            </a:r>
          </a:p>
        </p:txBody>
      </p:sp>
      <p:sp>
        <p:nvSpPr>
          <p:cNvPr id="105524" name="Text Box 52"/>
          <p:cNvSpPr txBox="1">
            <a:spLocks noChangeArrowheads="1"/>
          </p:cNvSpPr>
          <p:nvPr/>
        </p:nvSpPr>
        <p:spPr bwMode="auto">
          <a:xfrm>
            <a:off x="1828800" y="4114800"/>
            <a:ext cx="6781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nói:</a:t>
            </a:r>
            <a:r>
              <a:rPr lang="en-US" sz="2000" b="1">
                <a:solidFill>
                  <a:srgbClr val="008000"/>
                </a:solidFill>
              </a:rPr>
              <a:t> 9 : 2 là phép chia có dư, 1 là số dư.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8000"/>
              </a:solidFill>
            </a:endParaRPr>
          </a:p>
        </p:txBody>
      </p:sp>
      <p:sp>
        <p:nvSpPr>
          <p:cNvPr id="105525" name="Text Box 53"/>
          <p:cNvSpPr txBox="1">
            <a:spLocks noChangeArrowheads="1"/>
          </p:cNvSpPr>
          <p:nvPr/>
        </p:nvSpPr>
        <p:spPr bwMode="auto">
          <a:xfrm>
            <a:off x="1905000" y="47244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viết: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9 : 2 = 4 ( dư 1)</a:t>
            </a:r>
          </a:p>
        </p:txBody>
      </p:sp>
      <p:sp>
        <p:nvSpPr>
          <p:cNvPr id="105526" name="Text Box 54"/>
          <p:cNvSpPr txBox="1">
            <a:spLocks noChangeArrowheads="1"/>
          </p:cNvSpPr>
          <p:nvPr/>
        </p:nvSpPr>
        <p:spPr bwMode="auto">
          <a:xfrm>
            <a:off x="1905000" y="53340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Đọc là:</a:t>
            </a:r>
            <a:r>
              <a:rPr lang="en-US" sz="2000" b="1">
                <a:solidFill>
                  <a:srgbClr val="008000"/>
                </a:solidFill>
              </a:rPr>
              <a:t> Chín chia hai bằng bốn, dư một.</a:t>
            </a:r>
          </a:p>
        </p:txBody>
      </p:sp>
      <p:sp>
        <p:nvSpPr>
          <p:cNvPr id="105531" name="Arc 59"/>
          <p:cNvSpPr>
            <a:spLocks/>
          </p:cNvSpPr>
          <p:nvPr/>
        </p:nvSpPr>
        <p:spPr bwMode="auto">
          <a:xfrm flipH="1" flipV="1">
            <a:off x="3657600" y="3238500"/>
            <a:ext cx="381000" cy="419100"/>
          </a:xfrm>
          <a:custGeom>
            <a:avLst/>
            <a:gdLst>
              <a:gd name="T0" fmla="*/ 29599465 w 43200"/>
              <a:gd name="T1" fmla="*/ 21085389 h 43200"/>
              <a:gd name="T2" fmla="*/ 29635166 w 43200"/>
              <a:gd name="T3" fmla="*/ 19722203 h 43200"/>
              <a:gd name="T4" fmla="*/ 14817583 w 43200"/>
              <a:gd name="T5" fmla="*/ 19722203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3148" y="23093"/>
                </a:moveTo>
                <a:cubicBezTo>
                  <a:pt x="42363" y="34415"/>
                  <a:pt x="3294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3148" y="23093"/>
                </a:moveTo>
                <a:cubicBezTo>
                  <a:pt x="42363" y="34415"/>
                  <a:pt x="3294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43148" y="2309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534" name="Text Box 62"/>
          <p:cNvSpPr txBox="1">
            <a:spLocks noChangeArrowheads="1"/>
          </p:cNvSpPr>
          <p:nvPr/>
        </p:nvSpPr>
        <p:spPr bwMode="auto">
          <a:xfrm>
            <a:off x="1905000" y="5867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Chú ý: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Số dư bé hơn số chia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0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20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20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5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6" dur="20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1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0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 animBg="1"/>
      <p:bldP spid="105480" grpId="0"/>
      <p:bldP spid="105487" grpId="0" animBg="1"/>
      <p:bldP spid="105488" grpId="0" animBg="1"/>
      <p:bldP spid="105489" grpId="0" animBg="1"/>
      <p:bldP spid="105490" grpId="0" animBg="1"/>
      <p:bldP spid="105491" grpId="0" animBg="1"/>
      <p:bldP spid="105492" grpId="0" animBg="1"/>
      <p:bldP spid="105493" grpId="0" animBg="1"/>
      <p:bldP spid="105494" grpId="0" animBg="1"/>
      <p:bldP spid="105495" grpId="0" animBg="1"/>
      <p:bldP spid="105496" grpId="0" animBg="1"/>
      <p:bldP spid="105499" grpId="0" animBg="1"/>
      <p:bldP spid="105500" grpId="0" animBg="1"/>
      <p:bldP spid="105501" grpId="0"/>
      <p:bldP spid="105503" grpId="0"/>
      <p:bldP spid="105503" grpId="1"/>
      <p:bldP spid="105504" grpId="0" animBg="1"/>
      <p:bldP spid="105505" grpId="0" animBg="1"/>
      <p:bldP spid="105510" grpId="0"/>
      <p:bldP spid="105510" grpId="1"/>
      <p:bldP spid="105511" grpId="0" animBg="1"/>
      <p:bldP spid="105513" grpId="0"/>
      <p:bldP spid="105516" grpId="0"/>
      <p:bldP spid="105522" grpId="0"/>
      <p:bldP spid="105523" grpId="0"/>
      <p:bldP spid="105524" grpId="0"/>
      <p:bldP spid="105525" grpId="0"/>
      <p:bldP spid="105526" grpId="0"/>
      <p:bldP spid="105531" grpId="0" animBg="1"/>
      <p:bldP spid="1055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1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Tính rồi viết theo mẫu: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33400" y="2424113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 Mẫu: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6150" name="WordArt 9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304800" y="3124200"/>
            <a:ext cx="2133600" cy="2286000"/>
          </a:xfrm>
          <a:prstGeom prst="rect">
            <a:avLst/>
          </a:prstGeom>
          <a:solidFill>
            <a:srgbClr val="FFFFCC"/>
          </a:solidFill>
          <a:ln w="28575">
            <a:pattFill prst="dashHorz">
              <a:fgClr>
                <a:srgbClr val="FF0000"/>
              </a:fgClr>
              <a:bgClr>
                <a:srgbClr val="0000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8382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17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1447800" y="3214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1447800" y="3276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1447800" y="3657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14478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838200" y="3519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914400" y="3962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1009650" y="3914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228600" y="4419600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17 : 5 = 3 ( dư 2)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2743200" y="3186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19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>
            <a:off x="3352800" y="3200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6" name="Line 26"/>
          <p:cNvSpPr>
            <a:spLocks noChangeShapeType="1"/>
          </p:cNvSpPr>
          <p:nvPr/>
        </p:nv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3200400" y="3657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27432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18</a:t>
            </a:r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2790825" y="4038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2743200" y="4038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2514600" y="4495800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19 : 3 = 6 ( dư 1)</a:t>
            </a: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5029200" y="31702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29</a:t>
            </a:r>
          </a:p>
        </p:txBody>
      </p:sp>
      <p:sp>
        <p:nvSpPr>
          <p:cNvPr id="107571" name="Text Box 51"/>
          <p:cNvSpPr txBox="1">
            <a:spLocks noChangeArrowheads="1"/>
          </p:cNvSpPr>
          <p:nvPr/>
        </p:nvSpPr>
        <p:spPr bwMode="auto">
          <a:xfrm>
            <a:off x="54864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5638800" y="3200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3" name="Line 53"/>
          <p:cNvSpPr>
            <a:spLocks noChangeShapeType="1"/>
          </p:cNvSpPr>
          <p:nvPr/>
        </p:nvSpPr>
        <p:spPr bwMode="auto">
          <a:xfrm>
            <a:off x="5638800" y="36734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5029200" y="356552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7576" name="Line 56"/>
          <p:cNvSpPr>
            <a:spLocks noChangeShapeType="1"/>
          </p:cNvSpPr>
          <p:nvPr/>
        </p:nvSpPr>
        <p:spPr bwMode="auto">
          <a:xfrm>
            <a:off x="5029200" y="4038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7" name="Text Box 57"/>
          <p:cNvSpPr txBox="1">
            <a:spLocks noChangeArrowheads="1"/>
          </p:cNvSpPr>
          <p:nvPr/>
        </p:nvSpPr>
        <p:spPr bwMode="auto">
          <a:xfrm>
            <a:off x="4953000" y="4038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7578" name="Text Box 58"/>
          <p:cNvSpPr txBox="1">
            <a:spLocks noChangeArrowheads="1"/>
          </p:cNvSpPr>
          <p:nvPr/>
        </p:nvSpPr>
        <p:spPr bwMode="auto">
          <a:xfrm>
            <a:off x="4800600" y="4479925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29 : 6 = 4 ( dư 5)</a:t>
            </a:r>
          </a:p>
        </p:txBody>
      </p:sp>
      <p:sp>
        <p:nvSpPr>
          <p:cNvPr id="107580" name="Text Box 60"/>
          <p:cNvSpPr txBox="1">
            <a:spLocks noChangeArrowheads="1"/>
          </p:cNvSpPr>
          <p:nvPr/>
        </p:nvSpPr>
        <p:spPr bwMode="auto">
          <a:xfrm>
            <a:off x="7239000" y="3124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</a:t>
            </a:r>
          </a:p>
        </p:txBody>
      </p:sp>
      <p:sp>
        <p:nvSpPr>
          <p:cNvPr id="107581" name="Text Box 61"/>
          <p:cNvSpPr txBox="1">
            <a:spLocks noChangeArrowheads="1"/>
          </p:cNvSpPr>
          <p:nvPr/>
        </p:nvSpPr>
        <p:spPr bwMode="auto">
          <a:xfrm>
            <a:off x="7848600" y="3138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82" name="Line 62"/>
          <p:cNvSpPr>
            <a:spLocks noChangeShapeType="1"/>
          </p:cNvSpPr>
          <p:nvPr/>
        </p:nvSpPr>
        <p:spPr bwMode="auto">
          <a:xfrm>
            <a:off x="7848600" y="3138488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3" name="Line 63"/>
          <p:cNvSpPr>
            <a:spLocks noChangeShapeType="1"/>
          </p:cNvSpPr>
          <p:nvPr/>
        </p:nvSpPr>
        <p:spPr bwMode="auto">
          <a:xfrm>
            <a:off x="7848600" y="35956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78486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85" name="Text Box 65"/>
          <p:cNvSpPr txBox="1">
            <a:spLocks noChangeArrowheads="1"/>
          </p:cNvSpPr>
          <p:nvPr/>
        </p:nvSpPr>
        <p:spPr bwMode="auto">
          <a:xfrm>
            <a:off x="7239000" y="3519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16</a:t>
            </a:r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7239000" y="39766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7" name="Text Box 67"/>
          <p:cNvSpPr txBox="1">
            <a:spLocks noChangeArrowheads="1"/>
          </p:cNvSpPr>
          <p:nvPr/>
        </p:nvSpPr>
        <p:spPr bwMode="auto">
          <a:xfrm>
            <a:off x="7467600" y="3962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7588" name="Text Box 68"/>
          <p:cNvSpPr txBox="1">
            <a:spLocks noChangeArrowheads="1"/>
          </p:cNvSpPr>
          <p:nvPr/>
        </p:nvSpPr>
        <p:spPr bwMode="auto">
          <a:xfrm>
            <a:off x="7010400" y="4433888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19 : 4 = 4 ( dư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0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107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500"/>
                                        <p:tgtEl>
                                          <p:spTgt spid="1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1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500"/>
                                        <p:tgtEl>
                                          <p:spTgt spid="1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5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5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500"/>
                                        <p:tgtEl>
                                          <p:spTgt spid="10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3" dur="500"/>
                                        <p:tgtEl>
                                          <p:spTgt spid="1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500"/>
                                        <p:tgtEl>
                                          <p:spTgt spid="1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6" dur="1" fill="hold"/>
                                        <p:tgtEl>
                                          <p:spTgt spid="1075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9" dur="1" fill="hold"/>
                                        <p:tgtEl>
                                          <p:spTgt spid="1075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1075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5" dur="1" fill="hold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500"/>
                                        <p:tgtEl>
                                          <p:spTgt spid="1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500"/>
                                        <p:tgtEl>
                                          <p:spTgt spid="10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0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500"/>
                                        <p:tgtEl>
                                          <p:spTgt spid="1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500"/>
                                        <p:tgtEl>
                                          <p:spTgt spid="10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/>
      <p:bldP spid="107530" grpId="0" animBg="1"/>
      <p:bldP spid="107531" grpId="0"/>
      <p:bldP spid="107532" grpId="0"/>
      <p:bldP spid="107532" grpId="1"/>
      <p:bldP spid="107533" grpId="0" animBg="1"/>
      <p:bldP spid="107534" grpId="0" animBg="1"/>
      <p:bldP spid="107535" grpId="0"/>
      <p:bldP spid="107535" grpId="1"/>
      <p:bldP spid="107537" grpId="0"/>
      <p:bldP spid="107538" grpId="0" animBg="1"/>
      <p:bldP spid="107539" grpId="0"/>
      <p:bldP spid="107539" grpId="1"/>
      <p:bldP spid="107542" grpId="0"/>
      <p:bldP spid="107543" grpId="0"/>
      <p:bldP spid="107544" grpId="0"/>
      <p:bldP spid="107545" grpId="0" animBg="1"/>
      <p:bldP spid="107546" grpId="0" animBg="1"/>
      <p:bldP spid="107547" grpId="0"/>
      <p:bldP spid="107548" grpId="0"/>
      <p:bldP spid="107549" grpId="0" animBg="1"/>
      <p:bldP spid="107550" grpId="0"/>
      <p:bldP spid="107550" grpId="1"/>
      <p:bldP spid="107567" grpId="0"/>
      <p:bldP spid="107570" grpId="0"/>
      <p:bldP spid="107571" grpId="0"/>
      <p:bldP spid="107572" grpId="0" animBg="1"/>
      <p:bldP spid="107573" grpId="0" animBg="1"/>
      <p:bldP spid="107574" grpId="0"/>
      <p:bldP spid="107575" grpId="0"/>
      <p:bldP spid="107576" grpId="0" animBg="1"/>
      <p:bldP spid="107577" grpId="0"/>
      <p:bldP spid="107577" grpId="1"/>
      <p:bldP spid="107578" grpId="0"/>
      <p:bldP spid="107580" grpId="0"/>
      <p:bldP spid="107581" grpId="0"/>
      <p:bldP spid="107582" grpId="0" animBg="1"/>
      <p:bldP spid="107583" grpId="0" animBg="1"/>
      <p:bldP spid="107584" grpId="0"/>
      <p:bldP spid="107585" grpId="0"/>
      <p:bldP spid="107586" grpId="0" animBg="1"/>
      <p:bldP spid="107587" grpId="0"/>
      <p:bldP spid="107587" grpId="1"/>
      <p:bldP spid="1075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/>
              <a:t>1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3886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Tính rồi viết theo mẫu: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09600" y="2424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c)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7174" name="WordArt 9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6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6096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20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1219200" y="32146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12192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7178" name="Line 13"/>
          <p:cNvSpPr>
            <a:spLocks noChangeShapeType="1"/>
          </p:cNvSpPr>
          <p:nvPr/>
        </p:nvSpPr>
        <p:spPr bwMode="auto">
          <a:xfrm>
            <a:off x="1219200" y="3276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>
            <a:off x="1219200" y="3657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3429000" y="3186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28</a:t>
            </a:r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40386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</a:t>
            </a:r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>
            <a:off x="4038600" y="326231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>
            <a:off x="4038600" y="36433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6400800" y="31099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42</a:t>
            </a:r>
          </a:p>
        </p:txBody>
      </p:sp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70104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6</a:t>
            </a:r>
          </a:p>
        </p:txBody>
      </p:sp>
      <p:sp>
        <p:nvSpPr>
          <p:cNvPr id="7186" name="Line 21"/>
          <p:cNvSpPr>
            <a:spLocks noChangeShapeType="1"/>
          </p:cNvSpPr>
          <p:nvPr/>
        </p:nvSpPr>
        <p:spPr bwMode="auto">
          <a:xfrm>
            <a:off x="7010400" y="318611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>
            <a:off x="7010400" y="35671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595313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18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762000" y="3962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>
            <a:off x="685800" y="4038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0" name="Text Box 26"/>
          <p:cNvSpPr txBox="1">
            <a:spLocks noChangeArrowheads="1"/>
          </p:cNvSpPr>
          <p:nvPr/>
        </p:nvSpPr>
        <p:spPr bwMode="auto">
          <a:xfrm>
            <a:off x="40386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3429000" y="3505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28</a:t>
            </a:r>
          </a:p>
        </p:txBody>
      </p:sp>
      <p:sp>
        <p:nvSpPr>
          <p:cNvPr id="108572" name="Text Box 28"/>
          <p:cNvSpPr txBox="1">
            <a:spLocks noChangeArrowheads="1"/>
          </p:cNvSpPr>
          <p:nvPr/>
        </p:nvSpPr>
        <p:spPr bwMode="auto">
          <a:xfrm>
            <a:off x="3629025" y="3948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505200" y="3962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4" name="Text Box 30"/>
          <p:cNvSpPr txBox="1">
            <a:spLocks noChangeArrowheads="1"/>
          </p:cNvSpPr>
          <p:nvPr/>
        </p:nvSpPr>
        <p:spPr bwMode="auto">
          <a:xfrm>
            <a:off x="7010400" y="3505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6400800" y="34432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42</a:t>
            </a:r>
          </a:p>
        </p:txBody>
      </p:sp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6600825" y="3810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6510338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52400" y="44958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Viết: 20 : 3 = 6 ( dư 2)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3124200" y="44799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Viết: 28 : 4 = 7</a:t>
            </a:r>
          </a:p>
        </p:txBody>
      </p:sp>
      <p:sp>
        <p:nvSpPr>
          <p:cNvPr id="108580" name="Text Box 36"/>
          <p:cNvSpPr txBox="1">
            <a:spLocks noChangeArrowheads="1"/>
          </p:cNvSpPr>
          <p:nvPr/>
        </p:nvSpPr>
        <p:spPr bwMode="auto">
          <a:xfrm>
            <a:off x="5867400" y="4433888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Viết: 42 : 6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6" grpId="0"/>
      <p:bldP spid="108567" grpId="0"/>
      <p:bldP spid="108568" grpId="0"/>
      <p:bldP spid="108569" grpId="0" animBg="1"/>
      <p:bldP spid="108570" grpId="0"/>
      <p:bldP spid="108571" grpId="0"/>
      <p:bldP spid="108572" grpId="0"/>
      <p:bldP spid="108573" grpId="0" animBg="1"/>
      <p:bldP spid="108574" grpId="0"/>
      <p:bldP spid="108575" grpId="0"/>
      <p:bldP spid="108576" grpId="0"/>
      <p:bldP spid="108577" grpId="0" animBg="1"/>
      <p:bldP spid="108578" grpId="0"/>
      <p:bldP spid="108579" grpId="0"/>
      <p:bldP spid="108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2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533400" y="2514600"/>
            <a:ext cx="457200" cy="1016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8197" name="WordArt 8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1905000" y="2424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grpSp>
        <p:nvGrpSpPr>
          <p:cNvPr id="8200" name="Group 24"/>
          <p:cNvGrpSpPr>
            <a:grpSpLocks/>
          </p:cNvGrpSpPr>
          <p:nvPr/>
        </p:nvGrpSpPr>
        <p:grpSpPr bwMode="auto">
          <a:xfrm>
            <a:off x="2514600" y="2514600"/>
            <a:ext cx="1752600" cy="1223963"/>
            <a:chOff x="1584" y="1584"/>
            <a:chExt cx="1104" cy="771"/>
          </a:xfrm>
        </p:grpSpPr>
        <p:sp>
          <p:nvSpPr>
            <p:cNvPr id="8237" name="Text Box 11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32</a:t>
              </a:r>
            </a:p>
          </p:txBody>
        </p:sp>
        <p:sp>
          <p:nvSpPr>
            <p:cNvPr id="8238" name="Text Box 12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</a:t>
              </a:r>
            </a:p>
          </p:txBody>
        </p:sp>
        <p:sp>
          <p:nvSpPr>
            <p:cNvPr id="8239" name="Text Box 13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8240" name="Line 14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Text Box 15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32</a:t>
              </a:r>
            </a:p>
          </p:txBody>
        </p:sp>
        <p:sp>
          <p:nvSpPr>
            <p:cNvPr id="8242" name="Text Box 16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243" name="Line 17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Line 18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Rectangle 19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533400" y="2528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</p:txBody>
      </p:sp>
      <p:sp>
        <p:nvSpPr>
          <p:cNvPr id="8202" name="Text Box 26"/>
          <p:cNvSpPr txBox="1">
            <a:spLocks noChangeArrowheads="1"/>
          </p:cNvSpPr>
          <p:nvPr/>
        </p:nvSpPr>
        <p:spPr bwMode="auto">
          <a:xfrm>
            <a:off x="5957888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30</a:t>
            </a:r>
          </a:p>
        </p:txBody>
      </p:sp>
      <p:sp>
        <p:nvSpPr>
          <p:cNvPr id="8203" name="Text Box 27"/>
          <p:cNvSpPr txBox="1">
            <a:spLocks noChangeArrowheads="1"/>
          </p:cNvSpPr>
          <p:nvPr/>
        </p:nvSpPr>
        <p:spPr bwMode="auto">
          <a:xfrm>
            <a:off x="6553200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8204" name="Text Box 28"/>
          <p:cNvSpPr txBox="1">
            <a:spLocks noChangeArrowheads="1"/>
          </p:cNvSpPr>
          <p:nvPr/>
        </p:nvSpPr>
        <p:spPr bwMode="auto">
          <a:xfrm>
            <a:off x="6567488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205" name="Line 29"/>
          <p:cNvSpPr>
            <a:spLocks noChangeShapeType="1"/>
          </p:cNvSpPr>
          <p:nvPr/>
        </p:nvSpPr>
        <p:spPr bwMode="auto">
          <a:xfrm>
            <a:off x="6567488" y="2438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30"/>
          <p:cNvSpPr txBox="1">
            <a:spLocks noChangeArrowheads="1"/>
          </p:cNvSpPr>
          <p:nvPr/>
        </p:nvSpPr>
        <p:spPr bwMode="auto">
          <a:xfrm>
            <a:off x="5943600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8207" name="Text Box 31"/>
          <p:cNvSpPr txBox="1">
            <a:spLocks noChangeArrowheads="1"/>
          </p:cNvSpPr>
          <p:nvPr/>
        </p:nvSpPr>
        <p:spPr bwMode="auto">
          <a:xfrm>
            <a:off x="6110288" y="3124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08" name="Line 32"/>
          <p:cNvSpPr>
            <a:spLocks noChangeShapeType="1"/>
          </p:cNvSpPr>
          <p:nvPr/>
        </p:nvSpPr>
        <p:spPr bwMode="auto">
          <a:xfrm>
            <a:off x="6553200" y="2819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33"/>
          <p:cNvSpPr>
            <a:spLocks noChangeShapeType="1"/>
          </p:cNvSpPr>
          <p:nvPr/>
        </p:nvSpPr>
        <p:spPr bwMode="auto">
          <a:xfrm>
            <a:off x="6019800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Text Box 35"/>
          <p:cNvSpPr txBox="1">
            <a:spLocks noChangeArrowheads="1"/>
          </p:cNvSpPr>
          <p:nvPr/>
        </p:nvSpPr>
        <p:spPr bwMode="auto">
          <a:xfrm>
            <a:off x="5181600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sp>
        <p:nvSpPr>
          <p:cNvPr id="8211" name="Text Box 36"/>
          <p:cNvSpPr txBox="1">
            <a:spLocks noChangeArrowheads="1"/>
          </p:cNvSpPr>
          <p:nvPr/>
        </p:nvSpPr>
        <p:spPr bwMode="auto">
          <a:xfrm>
            <a:off x="2057400" y="45577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c)</a:t>
            </a:r>
          </a:p>
        </p:txBody>
      </p:sp>
      <p:sp>
        <p:nvSpPr>
          <p:cNvPr id="8212" name="Text Box 37"/>
          <p:cNvSpPr txBox="1">
            <a:spLocks noChangeArrowheads="1"/>
          </p:cNvSpPr>
          <p:nvPr/>
        </p:nvSpPr>
        <p:spPr bwMode="auto">
          <a:xfrm>
            <a:off x="5334000" y="44958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d)</a:t>
            </a:r>
          </a:p>
        </p:txBody>
      </p:sp>
      <p:grpSp>
        <p:nvGrpSpPr>
          <p:cNvPr id="8213" name="Group 38"/>
          <p:cNvGrpSpPr>
            <a:grpSpLocks/>
          </p:cNvGrpSpPr>
          <p:nvPr/>
        </p:nvGrpSpPr>
        <p:grpSpPr bwMode="auto">
          <a:xfrm>
            <a:off x="2667000" y="4648200"/>
            <a:ext cx="1752600" cy="1223963"/>
            <a:chOff x="1584" y="1584"/>
            <a:chExt cx="1104" cy="771"/>
          </a:xfrm>
        </p:grpSpPr>
        <p:sp>
          <p:nvSpPr>
            <p:cNvPr id="8228" name="Text Box 39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48</a:t>
              </a:r>
            </a:p>
          </p:txBody>
        </p:sp>
        <p:sp>
          <p:nvSpPr>
            <p:cNvPr id="8229" name="Text Box 40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6</a:t>
              </a:r>
            </a:p>
          </p:txBody>
        </p:sp>
        <p:sp>
          <p:nvSpPr>
            <p:cNvPr id="8230" name="Text Box 41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8231" name="Line 42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Text Box 43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48</a:t>
              </a:r>
            </a:p>
          </p:txBody>
        </p:sp>
        <p:sp>
          <p:nvSpPr>
            <p:cNvPr id="8233" name="Text Box 44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234" name="Line 45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46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Rectangle 47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214" name="Group 48"/>
          <p:cNvGrpSpPr>
            <a:grpSpLocks/>
          </p:cNvGrpSpPr>
          <p:nvPr/>
        </p:nvGrpSpPr>
        <p:grpSpPr bwMode="auto">
          <a:xfrm>
            <a:off x="6096000" y="4572000"/>
            <a:ext cx="1752600" cy="1223963"/>
            <a:chOff x="1584" y="1584"/>
            <a:chExt cx="1104" cy="771"/>
          </a:xfrm>
        </p:grpSpPr>
        <p:sp>
          <p:nvSpPr>
            <p:cNvPr id="8219" name="Text Box 49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20</a:t>
              </a:r>
            </a:p>
          </p:txBody>
        </p:sp>
        <p:sp>
          <p:nvSpPr>
            <p:cNvPr id="8220" name="Text Box 50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</a:t>
              </a:r>
            </a:p>
          </p:txBody>
        </p:sp>
        <p:sp>
          <p:nvSpPr>
            <p:cNvPr id="8221" name="Text Box 51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8222" name="Line 52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Text Box 53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15</a:t>
              </a:r>
            </a:p>
          </p:txBody>
        </p:sp>
        <p:sp>
          <p:nvSpPr>
            <p:cNvPr id="8224" name="Text Box 54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8225" name="Line 55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56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Rectangle 57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8215" name="Rectangle 34"/>
          <p:cNvSpPr>
            <a:spLocks noChangeArrowheads="1"/>
          </p:cNvSpPr>
          <p:nvPr/>
        </p:nvSpPr>
        <p:spPr bwMode="auto">
          <a:xfrm>
            <a:off x="7086600" y="2971800"/>
            <a:ext cx="6096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533400" y="2514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528638" y="3152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528638" y="3152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6069E-6 L 0.35 0.093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8728E-6 L 0.725 -0.019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35838E-7 L 0.36666 0.406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8728E-6 L 0.74218 0.30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" y="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90" grpId="0"/>
      <p:bldP spid="109588" grpId="0"/>
      <p:bldP spid="109591" grpId="0"/>
      <p:bldP spid="1095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3" name="Oval 7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3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143000" y="19812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Đã khoanh vào      số ô tô trong hình nào?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3352800" y="1782763"/>
          <a:ext cx="576263" cy="1036637"/>
        </p:xfrm>
        <a:graphic>
          <a:graphicData uri="http://schemas.openxmlformats.org/presentationml/2006/ole">
            <p:oleObj spid="_x0000_s2050" name="Equation" r:id="rId3" imgW="126890" imgH="228402" progId="Equation.3">
              <p:embed/>
            </p:oleObj>
          </a:graphicData>
        </a:graphic>
      </p:graphicFrame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85800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4724400" y="2757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grpSp>
        <p:nvGrpSpPr>
          <p:cNvPr id="2057" name="Group 70"/>
          <p:cNvGrpSpPr>
            <a:grpSpLocks/>
          </p:cNvGrpSpPr>
          <p:nvPr/>
        </p:nvGrpSpPr>
        <p:grpSpPr bwMode="auto">
          <a:xfrm>
            <a:off x="533400" y="3657600"/>
            <a:ext cx="8458200" cy="2133600"/>
            <a:chOff x="336" y="2016"/>
            <a:chExt cx="5328" cy="1344"/>
          </a:xfrm>
        </p:grpSpPr>
        <p:sp>
          <p:nvSpPr>
            <p:cNvPr id="2059" name="Rectangle 14"/>
            <p:cNvSpPr>
              <a:spLocks noChangeArrowheads="1"/>
            </p:cNvSpPr>
            <p:nvPr/>
          </p:nvSpPr>
          <p:spPr bwMode="auto">
            <a:xfrm>
              <a:off x="336" y="2016"/>
              <a:ext cx="2352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60" name="WordArt 33"/>
            <p:cNvSpPr>
              <a:spLocks noChangeArrowheads="1" noChangeShapeType="1" noTextEdit="1"/>
            </p:cNvSpPr>
            <p:nvPr/>
          </p:nvSpPr>
          <p:spPr bwMode="auto">
            <a:xfrm rot="-2507417">
              <a:off x="2090" y="2784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1" name="WordArt 34"/>
            <p:cNvSpPr>
              <a:spLocks noChangeArrowheads="1" noChangeShapeType="1" noTextEdit="1"/>
            </p:cNvSpPr>
            <p:nvPr/>
          </p:nvSpPr>
          <p:spPr bwMode="auto">
            <a:xfrm rot="-2507417">
              <a:off x="1537" y="2812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2" name="WordArt 35"/>
            <p:cNvSpPr>
              <a:spLocks noChangeArrowheads="1" noChangeShapeType="1" noTextEdit="1"/>
            </p:cNvSpPr>
            <p:nvPr/>
          </p:nvSpPr>
          <p:spPr bwMode="auto">
            <a:xfrm rot="-2507417">
              <a:off x="1035" y="2812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3" name="WordArt 36"/>
            <p:cNvSpPr>
              <a:spLocks noChangeArrowheads="1" noChangeShapeType="1" noTextEdit="1"/>
            </p:cNvSpPr>
            <p:nvPr/>
          </p:nvSpPr>
          <p:spPr bwMode="auto">
            <a:xfrm rot="-2507417">
              <a:off x="583" y="2860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4" name="Rectangle 47"/>
            <p:cNvSpPr>
              <a:spLocks noChangeArrowheads="1"/>
            </p:cNvSpPr>
            <p:nvPr/>
          </p:nvSpPr>
          <p:spPr bwMode="auto">
            <a:xfrm>
              <a:off x="2928" y="2016"/>
              <a:ext cx="2736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65" name="WordArt 48"/>
            <p:cNvSpPr>
              <a:spLocks noChangeArrowheads="1" noChangeShapeType="1" noTextEdit="1"/>
            </p:cNvSpPr>
            <p:nvPr/>
          </p:nvSpPr>
          <p:spPr bwMode="auto">
            <a:xfrm rot="-2507417">
              <a:off x="4560" y="2784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6" name="WordArt 49"/>
            <p:cNvSpPr>
              <a:spLocks noChangeArrowheads="1" noChangeShapeType="1" noTextEdit="1"/>
            </p:cNvSpPr>
            <p:nvPr/>
          </p:nvSpPr>
          <p:spPr bwMode="auto">
            <a:xfrm rot="-2507417">
              <a:off x="4032" y="281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7" name="WordArt 50"/>
            <p:cNvSpPr>
              <a:spLocks noChangeArrowheads="1" noChangeShapeType="1" noTextEdit="1"/>
            </p:cNvSpPr>
            <p:nvPr/>
          </p:nvSpPr>
          <p:spPr bwMode="auto">
            <a:xfrm rot="-2507417">
              <a:off x="3552" y="281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8" name="WordArt 51"/>
            <p:cNvSpPr>
              <a:spLocks noChangeArrowheads="1" noChangeShapeType="1" noTextEdit="1"/>
            </p:cNvSpPr>
            <p:nvPr/>
          </p:nvSpPr>
          <p:spPr bwMode="auto">
            <a:xfrm rot="-2507417">
              <a:off x="3120" y="283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9" name="WordArt 56"/>
            <p:cNvSpPr>
              <a:spLocks noChangeArrowheads="1" noChangeShapeType="1" noTextEdit="1"/>
            </p:cNvSpPr>
            <p:nvPr/>
          </p:nvSpPr>
          <p:spPr bwMode="auto">
            <a:xfrm rot="-2507417">
              <a:off x="5088" y="2784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grpSp>
          <p:nvGrpSpPr>
            <p:cNvPr id="2070" name="Group 62"/>
            <p:cNvGrpSpPr>
              <a:grpSpLocks/>
            </p:cNvGrpSpPr>
            <p:nvPr/>
          </p:nvGrpSpPr>
          <p:grpSpPr bwMode="auto">
            <a:xfrm>
              <a:off x="480" y="2112"/>
              <a:ext cx="2064" cy="624"/>
              <a:chOff x="1920" y="3456"/>
              <a:chExt cx="2064" cy="624"/>
            </a:xfrm>
          </p:grpSpPr>
          <p:sp>
            <p:nvSpPr>
              <p:cNvPr id="2076" name="AutoShape 57"/>
              <p:cNvSpPr>
                <a:spLocks noChangeArrowheads="1"/>
              </p:cNvSpPr>
              <p:nvPr/>
            </p:nvSpPr>
            <p:spPr bwMode="auto">
              <a:xfrm>
                <a:off x="1920" y="3456"/>
                <a:ext cx="2064" cy="62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2077" name="WordArt 58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3527" y="3524"/>
                <a:ext cx="351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  <p:sp>
            <p:nvSpPr>
              <p:cNvPr id="2078" name="WordArt 59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3024" y="3552"/>
                <a:ext cx="352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  <p:sp>
            <p:nvSpPr>
              <p:cNvPr id="2079" name="WordArt 60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2522" y="3552"/>
                <a:ext cx="352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  <p:sp>
            <p:nvSpPr>
              <p:cNvPr id="2080" name="WordArt 61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2020" y="3600"/>
                <a:ext cx="351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</p:grpSp>
        <p:sp>
          <p:nvSpPr>
            <p:cNvPr id="2071" name="AutoShape 64"/>
            <p:cNvSpPr>
              <a:spLocks noChangeArrowheads="1"/>
            </p:cNvSpPr>
            <p:nvPr/>
          </p:nvSpPr>
          <p:spPr bwMode="auto">
            <a:xfrm>
              <a:off x="3024" y="2112"/>
              <a:ext cx="2496" cy="6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72" name="WordArt 65"/>
            <p:cNvSpPr>
              <a:spLocks noChangeArrowheads="1" noChangeShapeType="1" noTextEdit="1"/>
            </p:cNvSpPr>
            <p:nvPr/>
          </p:nvSpPr>
          <p:spPr bwMode="auto">
            <a:xfrm rot="-2507417">
              <a:off x="4631" y="2132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73" name="WordArt 66"/>
            <p:cNvSpPr>
              <a:spLocks noChangeArrowheads="1" noChangeShapeType="1" noTextEdit="1"/>
            </p:cNvSpPr>
            <p:nvPr/>
          </p:nvSpPr>
          <p:spPr bwMode="auto">
            <a:xfrm rot="-2507417">
              <a:off x="4128" y="2160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74" name="WordArt 67"/>
            <p:cNvSpPr>
              <a:spLocks noChangeArrowheads="1" noChangeShapeType="1" noTextEdit="1"/>
            </p:cNvSpPr>
            <p:nvPr/>
          </p:nvSpPr>
          <p:spPr bwMode="auto">
            <a:xfrm rot="-2507417">
              <a:off x="3626" y="2160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75" name="WordArt 68"/>
            <p:cNvSpPr>
              <a:spLocks noChangeArrowheads="1" noChangeShapeType="1" noTextEdit="1"/>
            </p:cNvSpPr>
            <p:nvPr/>
          </p:nvSpPr>
          <p:spPr bwMode="auto">
            <a:xfrm rot="-2507417">
              <a:off x="3124" y="2208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</p:grpSp>
      <p:sp>
        <p:nvSpPr>
          <p:cNvPr id="111687" name="Arc 71"/>
          <p:cNvSpPr>
            <a:spLocks/>
          </p:cNvSpPr>
          <p:nvPr/>
        </p:nvSpPr>
        <p:spPr bwMode="auto">
          <a:xfrm flipH="1" flipV="1">
            <a:off x="609600" y="2743200"/>
            <a:ext cx="685800" cy="609600"/>
          </a:xfrm>
          <a:custGeom>
            <a:avLst/>
            <a:gdLst>
              <a:gd name="T0" fmla="*/ 172024041 w 43200"/>
              <a:gd name="T1" fmla="*/ 68984710 h 43200"/>
              <a:gd name="T2" fmla="*/ 172832269 w 43200"/>
              <a:gd name="T3" fmla="*/ 60692798 h 43200"/>
              <a:gd name="T4" fmla="*/ 86416134 w 43200"/>
              <a:gd name="T5" fmla="*/ 60692798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2997" y="24550"/>
                </a:moveTo>
                <a:cubicBezTo>
                  <a:pt x="41523" y="35238"/>
                  <a:pt x="3238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2997" y="24550"/>
                </a:moveTo>
                <a:cubicBezTo>
                  <a:pt x="41523" y="35238"/>
                  <a:pt x="3238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42997" y="2455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6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9220" name="Group 15"/>
          <p:cNvGrpSpPr>
            <a:grpSpLocks/>
          </p:cNvGrpSpPr>
          <p:nvPr/>
        </p:nvGrpSpPr>
        <p:grpSpPr bwMode="auto">
          <a:xfrm>
            <a:off x="990600" y="2819400"/>
            <a:ext cx="1219200" cy="1219200"/>
            <a:chOff x="624" y="1959"/>
            <a:chExt cx="768" cy="768"/>
          </a:xfrm>
        </p:grpSpPr>
        <p:sp>
          <p:nvSpPr>
            <p:cNvPr id="9260" name="Text Box 7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61" name="Text Box 8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62" name="Line 9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Text Box 10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9264" name="Text Box 11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40</a:t>
              </a:r>
            </a:p>
          </p:txBody>
        </p:sp>
        <p:sp>
          <p:nvSpPr>
            <p:cNvPr id="9265" name="Text Box 12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9266" name="Line 13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14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1" name="Group 16"/>
          <p:cNvGrpSpPr>
            <a:grpSpLocks/>
          </p:cNvGrpSpPr>
          <p:nvPr/>
        </p:nvGrpSpPr>
        <p:grpSpPr bwMode="auto">
          <a:xfrm>
            <a:off x="3810000" y="2833688"/>
            <a:ext cx="1219200" cy="1219200"/>
            <a:chOff x="624" y="1959"/>
            <a:chExt cx="768" cy="768"/>
          </a:xfrm>
        </p:grpSpPr>
        <p:sp>
          <p:nvSpPr>
            <p:cNvPr id="9252" name="Text Box 17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53" name="Text Box 18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54" name="Line 19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Text Box 20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56" name="Text Box 21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45</a:t>
              </a:r>
            </a:p>
          </p:txBody>
        </p:sp>
        <p:sp>
          <p:nvSpPr>
            <p:cNvPr id="9257" name="Text Box 22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258" name="Line 23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24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2" name="Group 25"/>
          <p:cNvGrpSpPr>
            <a:grpSpLocks/>
          </p:cNvGrpSpPr>
          <p:nvPr/>
        </p:nvGrpSpPr>
        <p:grpSpPr bwMode="auto">
          <a:xfrm>
            <a:off x="6477000" y="2833688"/>
            <a:ext cx="1219200" cy="1219200"/>
            <a:chOff x="624" y="1959"/>
            <a:chExt cx="768" cy="768"/>
          </a:xfrm>
        </p:grpSpPr>
        <p:sp>
          <p:nvSpPr>
            <p:cNvPr id="9244" name="Text Box 26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45" name="Text Box 27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46" name="Line 28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Text Box 29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48" name="Text Box 30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49" name="Text Box 31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9250" name="Line 32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3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" name="Oval 34"/>
          <p:cNvSpPr>
            <a:spLocks noChangeArrowheads="1"/>
          </p:cNvSpPr>
          <p:nvPr/>
        </p:nvSpPr>
        <p:spPr bwMode="auto">
          <a:xfrm>
            <a:off x="3810000" y="48006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Oval 35"/>
          <p:cNvSpPr>
            <a:spLocks noChangeArrowheads="1"/>
          </p:cNvSpPr>
          <p:nvPr/>
        </p:nvSpPr>
        <p:spPr bwMode="auto">
          <a:xfrm>
            <a:off x="6858000" y="4800600"/>
            <a:ext cx="609600" cy="685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Oval 36"/>
          <p:cNvSpPr>
            <a:spLocks noChangeArrowheads="1"/>
          </p:cNvSpPr>
          <p:nvPr/>
        </p:nvSpPr>
        <p:spPr bwMode="auto">
          <a:xfrm>
            <a:off x="1066800" y="4800600"/>
            <a:ext cx="609600" cy="685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29" name="Text Box 37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5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0" name="Text Box 38"/>
          <p:cNvSpPr txBox="1">
            <a:spLocks noChangeArrowheads="1"/>
          </p:cNvSpPr>
          <p:nvPr/>
        </p:nvSpPr>
        <p:spPr bwMode="auto">
          <a:xfrm>
            <a:off x="3505200" y="5867400"/>
            <a:ext cx="381000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4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1" name="Text Box 39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3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2" name="Text Box 40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3" name="Text Box 41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1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4" name="Text Box 42"/>
          <p:cNvSpPr txBox="1">
            <a:spLocks noChangeArrowheads="1"/>
          </p:cNvSpPr>
          <p:nvPr/>
        </p:nvSpPr>
        <p:spPr bwMode="auto">
          <a:xfrm>
            <a:off x="2971800" y="5867400"/>
            <a:ext cx="1828800" cy="646113"/>
          </a:xfrm>
          <a:prstGeom prst="rect">
            <a:avLst/>
          </a:prstGeom>
          <a:solidFill>
            <a:srgbClr val="00FFFF"/>
          </a:solidFill>
          <a:ln w="38100">
            <a:pattFill prst="lgCheck">
              <a:fgClr>
                <a:srgbClr val="FF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Hết giờ</a:t>
            </a:r>
            <a:endParaRPr lang="en-US" sz="1400">
              <a:solidFill>
                <a:srgbClr val="FF0000"/>
              </a:solidFill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810000" y="2833688"/>
            <a:ext cx="1219200" cy="1219200"/>
            <a:chOff x="624" y="1959"/>
            <a:chExt cx="768" cy="768"/>
          </a:xfrm>
        </p:grpSpPr>
        <p:sp>
          <p:nvSpPr>
            <p:cNvPr id="9236" name="Text Box 44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46</a:t>
              </a:r>
            </a:p>
          </p:txBody>
        </p:sp>
        <p:sp>
          <p:nvSpPr>
            <p:cNvPr id="9237" name="Text Box 45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9238" name="Line 46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Text Box 47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40" name="Text Box 48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45</a:t>
              </a:r>
            </a:p>
          </p:txBody>
        </p:sp>
        <p:sp>
          <p:nvSpPr>
            <p:cNvPr id="9241" name="Text Box 49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9242" name="Line 50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51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44" name="Text Box 52"/>
          <p:cNvSpPr txBox="1">
            <a:spLocks noChangeArrowheads="1"/>
          </p:cNvSpPr>
          <p:nvPr/>
        </p:nvSpPr>
        <p:spPr bwMode="auto">
          <a:xfrm>
            <a:off x="3962400" y="4191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Đúng </a:t>
            </a:r>
          </a:p>
        </p:txBody>
      </p:sp>
      <p:sp>
        <p:nvSpPr>
          <p:cNvPr id="110645" name="Line 53"/>
          <p:cNvSpPr>
            <a:spLocks noChangeShapeType="1"/>
          </p:cNvSpPr>
          <p:nvPr/>
        </p:nvSpPr>
        <p:spPr bwMode="auto">
          <a:xfrm flipV="1">
            <a:off x="4572000" y="3733800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AutoShape 54"/>
          <p:cNvSpPr>
            <a:spLocks noChangeArrowheads="1"/>
          </p:cNvSpPr>
          <p:nvPr/>
        </p:nvSpPr>
        <p:spPr bwMode="auto">
          <a:xfrm>
            <a:off x="6781800" y="1143000"/>
            <a:ext cx="2362200" cy="1295400"/>
          </a:xfrm>
          <a:prstGeom prst="cloudCallout">
            <a:avLst>
              <a:gd name="adj1" fmla="val -122648"/>
              <a:gd name="adj2" fmla="val 81130"/>
            </a:avLst>
          </a:prstGeom>
          <a:solidFill>
            <a:srgbClr val="C0C0C0"/>
          </a:solidFill>
          <a:ln w="38100">
            <a:pattFill prst="zigZag">
              <a:fgClr>
                <a:srgbClr val="FF00FF"/>
              </a:fgClr>
              <a:bgClr>
                <a:schemeClr val="accent2"/>
              </a:bgClr>
            </a:patt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Hãy chọn</a:t>
            </a: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thẻ đúng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29" grpId="0" animBg="1"/>
      <p:bldP spid="110630" grpId="0" animBg="1"/>
      <p:bldP spid="110631" grpId="0" animBg="1"/>
      <p:bldP spid="110632" grpId="0" animBg="1"/>
      <p:bldP spid="110633" grpId="0" animBg="1"/>
      <p:bldP spid="110634" grpId="0" animBg="1"/>
      <p:bldP spid="110644" grpId="0"/>
      <p:bldP spid="11064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</TotalTime>
  <Words>560</Words>
  <Application>Microsoft PowerPoint</Application>
  <PresentationFormat>On-screen Show (4:3)</PresentationFormat>
  <Paragraphs>213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32</cp:revision>
  <cp:lastPrinted>1601-01-01T00:00:00Z</cp:lastPrinted>
  <dcterms:created xsi:type="dcterms:W3CDTF">1601-01-01T00:00:00Z</dcterms:created>
  <dcterms:modified xsi:type="dcterms:W3CDTF">2016-06-29T10:29:02Z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