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8" r:id="rId2"/>
    <p:sldId id="283" r:id="rId3"/>
    <p:sldId id="259" r:id="rId4"/>
    <p:sldId id="264" r:id="rId5"/>
    <p:sldId id="262" r:id="rId6"/>
    <p:sldId id="265" r:id="rId7"/>
    <p:sldId id="266" r:id="rId8"/>
    <p:sldId id="268" r:id="rId9"/>
    <p:sldId id="292" r:id="rId10"/>
    <p:sldId id="274" r:id="rId11"/>
    <p:sldId id="275" r:id="rId12"/>
    <p:sldId id="277" r:id="rId13"/>
    <p:sldId id="289" r:id="rId14"/>
    <p:sldId id="267" r:id="rId15"/>
    <p:sldId id="291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FF00"/>
    <a:srgbClr val="EBF7FF"/>
    <a:srgbClr val="000099"/>
    <a:srgbClr val="00FF00"/>
    <a:srgbClr val="0000FF"/>
    <a:srgbClr val="FF00FF"/>
    <a:srgbClr val="FF33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180" autoAdjust="0"/>
    <p:restoredTop sz="80350" autoAdjust="0"/>
  </p:normalViewPr>
  <p:slideViewPr>
    <p:cSldViewPr>
      <p:cViewPr>
        <p:scale>
          <a:sx n="66" d="100"/>
          <a:sy n="66" d="100"/>
        </p:scale>
        <p:origin x="-45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46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6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45584C-9063-4A90-87C0-C98A3126359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EF12EC-D930-4503-9571-951EB8CE3D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B29830-4FF1-4E8D-A287-1A478E5902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D02FF0-B8D5-45DA-9161-D45680C133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293C48-E77C-4DF2-B8F3-4EEB938BE1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ABFB5C-C354-4D5D-9839-52BCD0F8B7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03DAEF-2B24-499C-BF78-C789AB6481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5ECAD7-DC88-418D-A772-1766BE58F5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7500C8-DCC2-4BB8-A0E1-6734673704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2FA532-E6D8-45B5-B0E9-9F4FC3D09C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622888-07FB-4D53-8E65-89F4A9A151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E38FCE-DC7A-43A7-93FD-45630CC1F9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4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42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6042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44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043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035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43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044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044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044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34BDF1A-8E00-44F5-AC1C-A6109957D9EB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2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762000"/>
            <a:ext cx="8534400" cy="9144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solidFill>
                  <a:srgbClr val="0000FF"/>
                </a:solidFill>
              </a:rPr>
              <a:t>Hãy vẽ các đoạn thẳng có độ dài được nêu ở bảng sau:</a:t>
            </a:r>
          </a:p>
        </p:txBody>
      </p:sp>
      <p:graphicFrame>
        <p:nvGraphicFramePr>
          <p:cNvPr id="7227" name="Group 59"/>
          <p:cNvGraphicFramePr>
            <a:graphicFrameLocks noGrp="1"/>
          </p:cNvGraphicFramePr>
          <p:nvPr>
            <p:ph sz="half" idx="2"/>
          </p:nvPr>
        </p:nvGraphicFramePr>
        <p:xfrm>
          <a:off x="381000" y="1893888"/>
          <a:ext cx="8534400" cy="4659313"/>
        </p:xfrm>
        <a:graphic>
          <a:graphicData uri="http://schemas.openxmlformats.org/drawingml/2006/table">
            <a:tbl>
              <a:tblPr/>
              <a:tblGrid>
                <a:gridCol w="4267200"/>
                <a:gridCol w="4267200"/>
              </a:tblGrid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 EVT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 EVT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 EVT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 EVT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 EVT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 EVT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4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 EVT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 EVT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04" name="Text Box 36"/>
          <p:cNvSpPr txBox="1">
            <a:spLocks noChangeArrowheads="1"/>
          </p:cNvSpPr>
          <p:nvPr/>
        </p:nvSpPr>
        <p:spPr bwMode="auto">
          <a:xfrm>
            <a:off x="533400" y="1981200"/>
            <a:ext cx="3962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0000FF"/>
                </a:solidFill>
              </a:rPr>
              <a:t>ĐOẠN THẲNG</a:t>
            </a:r>
          </a:p>
        </p:txBody>
      </p:sp>
      <p:sp>
        <p:nvSpPr>
          <p:cNvPr id="7205" name="Text Box 37"/>
          <p:cNvSpPr txBox="1">
            <a:spLocks noChangeArrowheads="1"/>
          </p:cNvSpPr>
          <p:nvPr/>
        </p:nvSpPr>
        <p:spPr bwMode="auto">
          <a:xfrm>
            <a:off x="4800600" y="1981200"/>
            <a:ext cx="3810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0000FF"/>
                </a:solidFill>
              </a:rPr>
              <a:t>ĐỘ DÀI</a:t>
            </a:r>
          </a:p>
        </p:txBody>
      </p:sp>
      <p:sp>
        <p:nvSpPr>
          <p:cNvPr id="3094" name="Text Box 38"/>
          <p:cNvSpPr txBox="1">
            <a:spLocks noChangeArrowheads="1"/>
          </p:cNvSpPr>
          <p:nvPr/>
        </p:nvSpPr>
        <p:spPr bwMode="auto">
          <a:xfrm>
            <a:off x="1219200" y="2971800"/>
            <a:ext cx="297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207" name="Text Box 39"/>
          <p:cNvSpPr txBox="1">
            <a:spLocks noChangeArrowheads="1"/>
          </p:cNvSpPr>
          <p:nvPr/>
        </p:nvSpPr>
        <p:spPr bwMode="auto">
          <a:xfrm>
            <a:off x="1905000" y="3124200"/>
            <a:ext cx="152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000000"/>
                </a:solidFill>
              </a:rPr>
              <a:t>AB</a:t>
            </a:r>
          </a:p>
        </p:txBody>
      </p:sp>
      <p:sp>
        <p:nvSpPr>
          <p:cNvPr id="7208" name="Text Box 40"/>
          <p:cNvSpPr txBox="1">
            <a:spLocks noChangeArrowheads="1"/>
          </p:cNvSpPr>
          <p:nvPr/>
        </p:nvSpPr>
        <p:spPr bwMode="auto">
          <a:xfrm>
            <a:off x="1905000" y="4267200"/>
            <a:ext cx="152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000000"/>
                </a:solidFill>
              </a:rPr>
              <a:t>CD</a:t>
            </a:r>
          </a:p>
        </p:txBody>
      </p:sp>
      <p:sp>
        <p:nvSpPr>
          <p:cNvPr id="7209" name="Text Box 41"/>
          <p:cNvSpPr txBox="1">
            <a:spLocks noChangeArrowheads="1"/>
          </p:cNvSpPr>
          <p:nvPr/>
        </p:nvSpPr>
        <p:spPr bwMode="auto">
          <a:xfrm>
            <a:off x="1828800" y="5562600"/>
            <a:ext cx="167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000000"/>
                </a:solidFill>
              </a:rPr>
              <a:t>EG</a:t>
            </a:r>
          </a:p>
        </p:txBody>
      </p:sp>
      <p:sp>
        <p:nvSpPr>
          <p:cNvPr id="7210" name="Text Box 42"/>
          <p:cNvSpPr txBox="1">
            <a:spLocks noChangeArrowheads="1"/>
          </p:cNvSpPr>
          <p:nvPr/>
        </p:nvSpPr>
        <p:spPr bwMode="auto">
          <a:xfrm>
            <a:off x="5791200" y="3124200"/>
            <a:ext cx="167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FF00FF"/>
                </a:solidFill>
              </a:rPr>
              <a:t>7cm</a:t>
            </a:r>
          </a:p>
        </p:txBody>
      </p:sp>
      <p:sp>
        <p:nvSpPr>
          <p:cNvPr id="7211" name="Text Box 43"/>
          <p:cNvSpPr txBox="1">
            <a:spLocks noChangeArrowheads="1"/>
          </p:cNvSpPr>
          <p:nvPr/>
        </p:nvSpPr>
        <p:spPr bwMode="auto">
          <a:xfrm>
            <a:off x="5791200" y="4267200"/>
            <a:ext cx="167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FF00FF"/>
                </a:solidFill>
              </a:rPr>
              <a:t>12 cm</a:t>
            </a:r>
          </a:p>
        </p:txBody>
      </p:sp>
      <p:sp>
        <p:nvSpPr>
          <p:cNvPr id="7212" name="Text Box 44"/>
          <p:cNvSpPr txBox="1">
            <a:spLocks noChangeArrowheads="1"/>
          </p:cNvSpPr>
          <p:nvPr/>
        </p:nvSpPr>
        <p:spPr bwMode="auto">
          <a:xfrm>
            <a:off x="5486400" y="5562600"/>
            <a:ext cx="2743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FF00FF"/>
                </a:solidFill>
              </a:rPr>
              <a:t>1dm 2 cm</a:t>
            </a:r>
          </a:p>
        </p:txBody>
      </p:sp>
      <p:sp>
        <p:nvSpPr>
          <p:cNvPr id="7229" name="Rectangle 61"/>
          <p:cNvSpPr>
            <a:spLocks noChangeArrowheads="1"/>
          </p:cNvSpPr>
          <p:nvPr/>
        </p:nvSpPr>
        <p:spPr bwMode="auto">
          <a:xfrm>
            <a:off x="2335213" y="-9525"/>
            <a:ext cx="49799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THỰC HÀNH ĐO ĐỘ DÀI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7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7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7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7204" grpId="0"/>
      <p:bldP spid="7205" grpId="0"/>
      <p:bldP spid="7207" grpId="0"/>
      <p:bldP spid="7208" grpId="0"/>
      <p:bldP spid="7209" grpId="0"/>
      <p:bldP spid="7210" grpId="0"/>
      <p:bldP spid="7211" grpId="0"/>
      <p:bldP spid="7212" grpId="0"/>
      <p:bldP spid="722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28600" y="685800"/>
            <a:ext cx="8686800" cy="600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4800" b="1" u="sng">
                <a:solidFill>
                  <a:srgbClr val="0000FF"/>
                </a:solidFill>
              </a:rPr>
              <a:t>Bài 2:</a:t>
            </a:r>
            <a:r>
              <a:rPr lang="en-US" sz="4800">
                <a:solidFill>
                  <a:srgbClr val="0000FF"/>
                </a:solidFill>
              </a:rPr>
              <a:t> Thực hành</a:t>
            </a:r>
          </a:p>
          <a:p>
            <a:pPr marL="342900" indent="-342900"/>
            <a:r>
              <a:rPr lang="en-US" sz="4800">
                <a:solidFill>
                  <a:srgbClr val="FF00FF"/>
                </a:solidFill>
              </a:rPr>
              <a:t>Đo độ dài rồi cho biết kết quả đo:</a:t>
            </a:r>
          </a:p>
          <a:p>
            <a:pPr marL="342900" indent="-342900"/>
            <a:r>
              <a:rPr lang="en-US" sz="4800">
                <a:solidFill>
                  <a:srgbClr val="0000FF"/>
                </a:solidFill>
              </a:rPr>
              <a:t>b) Chiều dài mép bàn học của em.</a:t>
            </a:r>
          </a:p>
          <a:p>
            <a:pPr marL="342900" indent="-342900"/>
            <a:r>
              <a:rPr lang="en-US" sz="4800">
                <a:solidFill>
                  <a:srgbClr val="0000FF"/>
                </a:solidFill>
              </a:rPr>
              <a:t>c) Chiều cao bàn học của em.</a:t>
            </a:r>
          </a:p>
          <a:p>
            <a:pPr marL="342900" indent="-342900">
              <a:buFontTx/>
              <a:buChar char="-"/>
            </a:pPr>
            <a:endParaRPr lang="en-US" sz="4800">
              <a:solidFill>
                <a:srgbClr val="FF3300"/>
              </a:solidFill>
            </a:endParaRPr>
          </a:p>
          <a:p>
            <a:pPr marL="342900" indent="-342900"/>
            <a:endParaRPr lang="en-US" sz="4800" i="1">
              <a:solidFill>
                <a:srgbClr val="FF3300"/>
              </a:solidFill>
            </a:endParaRP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335213" y="-9525"/>
            <a:ext cx="49799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THỰC HÀNH ĐO ĐỘ DÀI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304800" y="942975"/>
            <a:ext cx="85344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00FF"/>
                </a:solidFill>
              </a:rPr>
              <a:t>b) Đo độ dài mép bàn học của em và nêu kết quả đo. </a:t>
            </a:r>
            <a:endParaRPr lang="en-US" sz="3200">
              <a:solidFill>
                <a:srgbClr val="0000FF"/>
              </a:solidFill>
            </a:endParaRPr>
          </a:p>
        </p:txBody>
      </p:sp>
      <p:pic>
        <p:nvPicPr>
          <p:cNvPr id="13315" name="Picture 12" descr="nice_table_120_15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514600"/>
            <a:ext cx="670560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3" name="Picture 13" descr="Untitled-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244737">
            <a:off x="2809875" y="1141413"/>
            <a:ext cx="3468688" cy="488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2335213" y="-9525"/>
            <a:ext cx="49799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THỰC HÀNH ĐO ĐỘ DÀI</a:t>
            </a:r>
          </a:p>
        </p:txBody>
      </p:sp>
      <p:sp>
        <p:nvSpPr>
          <p:cNvPr id="30745" name="Oval 25"/>
          <p:cNvSpPr>
            <a:spLocks noChangeArrowheads="1"/>
          </p:cNvSpPr>
          <p:nvPr/>
        </p:nvSpPr>
        <p:spPr bwMode="auto">
          <a:xfrm>
            <a:off x="6215063" y="29718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30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27746E-6 L 0.38316 -0.0339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-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381000" y="714375"/>
            <a:ext cx="85344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00FF"/>
                </a:solidFill>
              </a:rPr>
              <a:t>c) Đo chiều cao chân bàn học của em và nêu kết quả.</a:t>
            </a:r>
          </a:p>
        </p:txBody>
      </p:sp>
      <p:pic>
        <p:nvPicPr>
          <p:cNvPr id="14339" name="Picture 23" descr="nice_table_120_15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1981200"/>
            <a:ext cx="5575300" cy="482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93" name="Line 25"/>
          <p:cNvSpPr>
            <a:spLocks noChangeShapeType="1"/>
          </p:cNvSpPr>
          <p:nvPr/>
        </p:nvSpPr>
        <p:spPr bwMode="auto">
          <a:xfrm>
            <a:off x="3657600" y="5943600"/>
            <a:ext cx="4572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794" name="Line 26"/>
          <p:cNvSpPr>
            <a:spLocks noChangeShapeType="1"/>
          </p:cNvSpPr>
          <p:nvPr/>
        </p:nvSpPr>
        <p:spPr bwMode="auto">
          <a:xfrm>
            <a:off x="3657600" y="3581400"/>
            <a:ext cx="4572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795" name="Line 27"/>
          <p:cNvSpPr>
            <a:spLocks noChangeShapeType="1"/>
          </p:cNvSpPr>
          <p:nvPr/>
        </p:nvSpPr>
        <p:spPr bwMode="auto">
          <a:xfrm flipH="1" flipV="1">
            <a:off x="4191000" y="3581400"/>
            <a:ext cx="46038" cy="23622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00" name="Rectangle 32"/>
          <p:cNvSpPr>
            <a:spLocks noChangeArrowheads="1"/>
          </p:cNvSpPr>
          <p:nvPr/>
        </p:nvSpPr>
        <p:spPr bwMode="auto">
          <a:xfrm>
            <a:off x="2335213" y="-9525"/>
            <a:ext cx="49799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THỰC HÀNH ĐO ĐỘ DÀI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32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93" grpId="0" animBg="1"/>
      <p:bldP spid="32794" grpId="0" animBg="1"/>
      <p:bldP spid="3279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228600" y="685800"/>
            <a:ext cx="8686800" cy="507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4000" b="1" u="sng">
                <a:solidFill>
                  <a:srgbClr val="0000FF"/>
                </a:solidFill>
              </a:rPr>
              <a:t>Bài 2:</a:t>
            </a:r>
            <a:r>
              <a:rPr lang="en-US" sz="4000">
                <a:solidFill>
                  <a:srgbClr val="0000FF"/>
                </a:solidFill>
              </a:rPr>
              <a:t> Thực hành</a:t>
            </a:r>
          </a:p>
          <a:p>
            <a:pPr marL="342900" indent="-342900"/>
            <a:r>
              <a:rPr lang="en-US" sz="4000">
                <a:solidFill>
                  <a:srgbClr val="FF00FF"/>
                </a:solidFill>
              </a:rPr>
              <a:t>Đo độ dài rồi cho biết kết quả đo:</a:t>
            </a:r>
          </a:p>
          <a:p>
            <a:pPr marL="342900" indent="-342900"/>
            <a:r>
              <a:rPr lang="en-US" sz="4000">
                <a:solidFill>
                  <a:srgbClr val="0000FF"/>
                </a:solidFill>
              </a:rPr>
              <a:t>b) Chiều dài mép bàn học của em.</a:t>
            </a:r>
          </a:p>
          <a:p>
            <a:pPr marL="342900" indent="-342900"/>
            <a:r>
              <a:rPr lang="en-US" sz="4000">
                <a:solidFill>
                  <a:srgbClr val="0000FF"/>
                </a:solidFill>
              </a:rPr>
              <a:t>c) Chiều cao bàn học của em.</a:t>
            </a:r>
          </a:p>
          <a:p>
            <a:pPr marL="342900" indent="-342900">
              <a:buFontTx/>
              <a:buChar char="-"/>
            </a:pPr>
            <a:endParaRPr lang="en-US" sz="4000">
              <a:solidFill>
                <a:srgbClr val="FF3300"/>
              </a:solidFill>
            </a:endParaRPr>
          </a:p>
          <a:p>
            <a:pPr marL="342900" indent="-342900">
              <a:buFontTx/>
              <a:buChar char="-"/>
            </a:pPr>
            <a:r>
              <a:rPr lang="en-US" sz="4000">
                <a:solidFill>
                  <a:srgbClr val="FF3300"/>
                </a:solidFill>
              </a:rPr>
              <a:t>Thảo luận nhóm 4: </a:t>
            </a:r>
          </a:p>
          <a:p>
            <a:pPr marL="342900" indent="-342900"/>
            <a:r>
              <a:rPr lang="en-US" sz="3600">
                <a:solidFill>
                  <a:srgbClr val="FF00FF"/>
                </a:solidFill>
              </a:rPr>
              <a:t>             Đo và nêu kết</a:t>
            </a:r>
            <a:r>
              <a:rPr lang="en-US" sz="3600"/>
              <a:t> </a:t>
            </a:r>
            <a:r>
              <a:rPr lang="en-US" sz="3600">
                <a:solidFill>
                  <a:srgbClr val="FF00FF"/>
                </a:solidFill>
              </a:rPr>
              <a:t>quả</a:t>
            </a:r>
          </a:p>
          <a:p>
            <a:pPr marL="342900" indent="-342900"/>
            <a:r>
              <a:rPr lang="en-US" sz="4000">
                <a:solidFill>
                  <a:srgbClr val="FF3300"/>
                </a:solidFill>
              </a:rPr>
              <a:t>- </a:t>
            </a:r>
            <a:r>
              <a:rPr lang="en-US" sz="4000" i="1">
                <a:solidFill>
                  <a:srgbClr val="FF3300"/>
                </a:solidFill>
              </a:rPr>
              <a:t>Thời gian : khoảng 3-4 phút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2335213" y="-9525"/>
            <a:ext cx="37576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THỰC HÀNH ĐO ĐỘ DÀI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533400" y="746125"/>
            <a:ext cx="83058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 b="1" u="sng">
                <a:solidFill>
                  <a:srgbClr val="0000FF"/>
                </a:solidFill>
              </a:rPr>
              <a:t>Bài 3:</a:t>
            </a:r>
            <a:r>
              <a:rPr lang="en-US" sz="3200">
                <a:solidFill>
                  <a:srgbClr val="0000FF"/>
                </a:solidFill>
              </a:rPr>
              <a:t> </a:t>
            </a:r>
            <a:r>
              <a:rPr lang="en-US" sz="3200">
                <a:solidFill>
                  <a:srgbClr val="FF00FF"/>
                </a:solidFill>
              </a:rPr>
              <a:t>Ước lượng: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3200">
                <a:solidFill>
                  <a:srgbClr val="0000FF"/>
                </a:solidFill>
              </a:rPr>
              <a:t> Bức tường lớp em cao khoảng bao nhiêu mét?</a:t>
            </a:r>
          </a:p>
          <a:p>
            <a:pPr marL="342900" indent="-342900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</a:rPr>
              <a:t>b) Chân tường lớp em dài khoảng bao nhiêu mét?</a:t>
            </a:r>
            <a:r>
              <a:rPr lang="en-US" sz="3200"/>
              <a:t>  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609600" y="6080125"/>
            <a:ext cx="807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FF"/>
                </a:solidFill>
              </a:rPr>
              <a:t>Thảo luận nhóm 4 - Thời gian : 2 phút</a:t>
            </a:r>
          </a:p>
        </p:txBody>
      </p:sp>
      <p:sp>
        <p:nvSpPr>
          <p:cNvPr id="16388" name="Rectangle 7"/>
          <p:cNvSpPr>
            <a:spLocks noChangeArrowheads="1"/>
          </p:cNvSpPr>
          <p:nvPr/>
        </p:nvSpPr>
        <p:spPr bwMode="auto">
          <a:xfrm>
            <a:off x="457200" y="152400"/>
            <a:ext cx="1981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sz="2400" b="1"/>
              <a:t>   </a:t>
            </a:r>
            <a:r>
              <a:rPr lang="en-US" sz="2400" b="1" u="sng">
                <a:solidFill>
                  <a:srgbClr val="0000FF"/>
                </a:solidFill>
              </a:rPr>
              <a:t>TOÁN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2335213" y="142875"/>
            <a:ext cx="37576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THỰC HÀNH ĐO ĐỘ DÀI</a:t>
            </a:r>
          </a:p>
        </p:txBody>
      </p:sp>
      <p:sp>
        <p:nvSpPr>
          <p:cNvPr id="16390" name="Text Box 9"/>
          <p:cNvSpPr txBox="1">
            <a:spLocks noChangeArrowheads="1"/>
          </p:cNvSpPr>
          <p:nvPr/>
        </p:nvSpPr>
        <p:spPr bwMode="auto">
          <a:xfrm>
            <a:off x="533400" y="4556125"/>
            <a:ext cx="83058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C</a:t>
            </a:r>
            <a:r>
              <a:rPr lang="en-US" sz="3200">
                <a:solidFill>
                  <a:srgbClr val="0000FF"/>
                </a:solidFill>
              </a:rPr>
              <a:t>) Mép bảng của lớp em dài khoảng bao nhiêu đề-xi-mét?</a:t>
            </a:r>
            <a:r>
              <a:rPr lang="en-US" sz="320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533400" y="1319213"/>
            <a:ext cx="8305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600" b="1" u="sng">
                <a:solidFill>
                  <a:srgbClr val="0000FF"/>
                </a:solidFill>
              </a:rPr>
              <a:t>Số liệu thực tế:</a:t>
            </a:r>
            <a:endParaRPr lang="en-US" sz="3600">
              <a:solidFill>
                <a:srgbClr val="FF00FF"/>
              </a:solidFill>
            </a:endParaRP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3600">
                <a:solidFill>
                  <a:srgbClr val="0000FF"/>
                </a:solidFill>
              </a:rPr>
              <a:t> Bức tường lớp em cao: </a:t>
            </a:r>
            <a:r>
              <a:rPr lang="en-US" sz="3600">
                <a:solidFill>
                  <a:srgbClr val="FF3300"/>
                </a:solidFill>
              </a:rPr>
              <a:t>3m5dm </a:t>
            </a:r>
          </a:p>
          <a:p>
            <a:pPr marL="342900" indent="-342900">
              <a:spcBef>
                <a:spcPct val="50000"/>
              </a:spcBef>
            </a:pPr>
            <a:r>
              <a:rPr lang="en-US" sz="3600">
                <a:solidFill>
                  <a:srgbClr val="0000FF"/>
                </a:solidFill>
              </a:rPr>
              <a:t>b) Chân tường lớp em dài: </a:t>
            </a:r>
            <a:r>
              <a:rPr lang="en-US" sz="3600">
                <a:solidFill>
                  <a:srgbClr val="FF3300"/>
                </a:solidFill>
              </a:rPr>
              <a:t>6m9dm</a:t>
            </a:r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457200" y="573088"/>
            <a:ext cx="1981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sz="2800" b="1"/>
              <a:t>   </a:t>
            </a:r>
            <a:r>
              <a:rPr lang="en-US" sz="2800" b="1" u="sng">
                <a:solidFill>
                  <a:srgbClr val="0000FF"/>
                </a:solidFill>
              </a:rPr>
              <a:t>TOÁN</a:t>
            </a:r>
            <a:endParaRPr lang="en-US" sz="2800" b="1">
              <a:solidFill>
                <a:srgbClr val="0000FF"/>
              </a:solidFill>
            </a:endParaRPr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2335213" y="563563"/>
            <a:ext cx="4354512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THỰC HÀNH ĐO ĐỘ DÀI</a:t>
            </a:r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533400" y="4002088"/>
            <a:ext cx="8305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</a:rPr>
              <a:t>C</a:t>
            </a:r>
            <a:r>
              <a:rPr lang="en-US" sz="3600">
                <a:solidFill>
                  <a:srgbClr val="0000FF"/>
                </a:solidFill>
              </a:rPr>
              <a:t>) Mép bảng của lớp em dài: </a:t>
            </a:r>
            <a:r>
              <a:rPr lang="en-US" sz="3600">
                <a:solidFill>
                  <a:srgbClr val="FF3300"/>
                </a:solidFill>
              </a:rPr>
              <a:t>24dm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685800" y="762000"/>
            <a:ext cx="800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200"/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609600" y="1130300"/>
            <a:ext cx="8153400" cy="494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endParaRPr lang="en-US" sz="4400">
              <a:solidFill>
                <a:srgbClr val="FF3300"/>
              </a:solidFill>
            </a:endParaRPr>
          </a:p>
          <a:p>
            <a:pPr eaLnBrk="1" hangingPunct="1">
              <a:spcBef>
                <a:spcPct val="20000"/>
              </a:spcBef>
            </a:pPr>
            <a:r>
              <a:rPr lang="en-US" sz="4400">
                <a:solidFill>
                  <a:srgbClr val="FF00FF"/>
                </a:solidFill>
              </a:rPr>
              <a:t>-Thảo luận nhóm đôi: </a:t>
            </a:r>
          </a:p>
          <a:p>
            <a:pPr eaLnBrk="1" hangingPunct="1">
              <a:spcBef>
                <a:spcPct val="20000"/>
              </a:spcBef>
            </a:pPr>
            <a:r>
              <a:rPr lang="en-US" sz="4400">
                <a:solidFill>
                  <a:srgbClr val="FF00FF"/>
                </a:solidFill>
              </a:rPr>
              <a:t>           </a:t>
            </a:r>
            <a:r>
              <a:rPr lang="en-US" sz="4400">
                <a:solidFill>
                  <a:srgbClr val="0000FF"/>
                </a:solidFill>
              </a:rPr>
              <a:t>Vẽ và nêu cách vẽ</a:t>
            </a:r>
          </a:p>
          <a:p>
            <a:pPr eaLnBrk="1" hangingPunct="1">
              <a:spcBef>
                <a:spcPct val="20000"/>
              </a:spcBef>
            </a:pPr>
            <a:endParaRPr lang="en-US" sz="4400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</a:pPr>
            <a:r>
              <a:rPr lang="en-US" sz="4400" i="1">
                <a:solidFill>
                  <a:srgbClr val="FF00FF"/>
                </a:solidFill>
              </a:rPr>
              <a:t>*Thời gian : khoảng</a:t>
            </a:r>
            <a:r>
              <a:rPr lang="en-US" sz="3200" i="1"/>
              <a:t> </a:t>
            </a:r>
            <a:r>
              <a:rPr lang="en-US" sz="4400" i="1">
                <a:solidFill>
                  <a:srgbClr val="FF00FF"/>
                </a:solidFill>
              </a:rPr>
              <a:t>3 phút</a:t>
            </a:r>
          </a:p>
          <a:p>
            <a:pPr>
              <a:spcBef>
                <a:spcPct val="50000"/>
              </a:spcBef>
            </a:pPr>
            <a:endParaRPr lang="en-US" sz="4000">
              <a:solidFill>
                <a:srgbClr val="FF00FF"/>
              </a:solidFill>
            </a:endParaRPr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2335213" y="-9525"/>
            <a:ext cx="49799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THỰC HÀNH ĐO ĐỘ DÀI</a:t>
            </a:r>
          </a:p>
        </p:txBody>
      </p:sp>
      <p:sp>
        <p:nvSpPr>
          <p:cNvPr id="40969" name="Rectangle 9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762000"/>
            <a:ext cx="7696200" cy="762000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3600" smtClean="0">
                <a:solidFill>
                  <a:srgbClr val="0000FF"/>
                </a:solidFill>
              </a:rPr>
              <a:t>Vẽ đoạn thẳng </a:t>
            </a:r>
            <a:r>
              <a:rPr lang="en-US" sz="3600" smtClean="0">
                <a:solidFill>
                  <a:srgbClr val="FF3300"/>
                </a:solidFill>
              </a:rPr>
              <a:t>AB</a:t>
            </a:r>
            <a:r>
              <a:rPr lang="en-US" sz="3600" smtClean="0">
                <a:solidFill>
                  <a:srgbClr val="0000FF"/>
                </a:solidFill>
              </a:rPr>
              <a:t> có độ dài </a:t>
            </a:r>
            <a:r>
              <a:rPr lang="en-US" sz="3600" smtClean="0">
                <a:solidFill>
                  <a:srgbClr val="FF3300"/>
                </a:solidFill>
              </a:rPr>
              <a:t>7cm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0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2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762000"/>
            <a:ext cx="7696200" cy="762000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3600" smtClean="0">
                <a:solidFill>
                  <a:srgbClr val="0000FF"/>
                </a:solidFill>
              </a:rPr>
              <a:t>Vẽ đoạn thẳng</a:t>
            </a:r>
            <a:r>
              <a:rPr lang="en-US" sz="3600" smtClean="0"/>
              <a:t> </a:t>
            </a:r>
            <a:r>
              <a:rPr lang="en-US" sz="3600" smtClean="0">
                <a:solidFill>
                  <a:srgbClr val="FF3300"/>
                </a:solidFill>
              </a:rPr>
              <a:t>AB</a:t>
            </a:r>
            <a:r>
              <a:rPr lang="en-US" sz="3600" smtClean="0"/>
              <a:t> </a:t>
            </a:r>
            <a:r>
              <a:rPr lang="en-US" sz="3600" smtClean="0">
                <a:solidFill>
                  <a:srgbClr val="0000FF"/>
                </a:solidFill>
              </a:rPr>
              <a:t>có độ dài</a:t>
            </a:r>
            <a:r>
              <a:rPr lang="en-US" sz="3600" smtClean="0"/>
              <a:t> </a:t>
            </a:r>
            <a:r>
              <a:rPr lang="en-US" sz="3600" smtClean="0">
                <a:solidFill>
                  <a:srgbClr val="FF3300"/>
                </a:solidFill>
              </a:rPr>
              <a:t>7cm</a:t>
            </a:r>
          </a:p>
        </p:txBody>
      </p:sp>
      <p:pic>
        <p:nvPicPr>
          <p:cNvPr id="10283" name="Picture 43" descr="thuo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8488" y="2722563"/>
            <a:ext cx="8305800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" name="Line 44"/>
          <p:cNvSpPr>
            <a:spLocks noChangeShapeType="1"/>
          </p:cNvSpPr>
          <p:nvPr/>
        </p:nvSpPr>
        <p:spPr bwMode="auto">
          <a:xfrm flipH="1" flipV="1">
            <a:off x="809625" y="2679700"/>
            <a:ext cx="2765425" cy="111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800100" y="1412875"/>
            <a:ext cx="2828925" cy="1295400"/>
            <a:chOff x="1722" y="2880"/>
            <a:chExt cx="1584" cy="816"/>
          </a:xfrm>
        </p:grpSpPr>
        <p:sp>
          <p:nvSpPr>
            <p:cNvPr id="5135" name="Rectangle 46"/>
            <p:cNvSpPr>
              <a:spLocks noChangeArrowheads="1"/>
            </p:cNvSpPr>
            <p:nvPr/>
          </p:nvSpPr>
          <p:spPr bwMode="auto">
            <a:xfrm>
              <a:off x="1722" y="3648"/>
              <a:ext cx="1584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5136" name="Picture 47" descr="pen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728" y="2880"/>
              <a:ext cx="811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48"/>
          <p:cNvGrpSpPr>
            <a:grpSpLocks/>
          </p:cNvGrpSpPr>
          <p:nvPr/>
        </p:nvGrpSpPr>
        <p:grpSpPr bwMode="auto">
          <a:xfrm>
            <a:off x="433388" y="2393950"/>
            <a:ext cx="415925" cy="366713"/>
            <a:chOff x="273" y="1760"/>
            <a:chExt cx="262" cy="231"/>
          </a:xfrm>
        </p:grpSpPr>
        <p:sp>
          <p:nvSpPr>
            <p:cNvPr id="5133" name="Oval 49"/>
            <p:cNvSpPr>
              <a:spLocks noChangeArrowheads="1"/>
            </p:cNvSpPr>
            <p:nvPr/>
          </p:nvSpPr>
          <p:spPr bwMode="auto">
            <a:xfrm>
              <a:off x="487" y="1920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4" name="Text Box 50"/>
            <p:cNvSpPr txBox="1">
              <a:spLocks noChangeArrowheads="1"/>
            </p:cNvSpPr>
            <p:nvPr/>
          </p:nvSpPr>
          <p:spPr bwMode="auto">
            <a:xfrm>
              <a:off x="273" y="1760"/>
              <a:ext cx="2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/>
                <a:t>A</a:t>
              </a:r>
            </a:p>
          </p:txBody>
        </p:sp>
      </p:grpSp>
      <p:grpSp>
        <p:nvGrpSpPr>
          <p:cNvPr id="4" name="Group 51"/>
          <p:cNvGrpSpPr>
            <a:grpSpLocks/>
          </p:cNvGrpSpPr>
          <p:nvPr/>
        </p:nvGrpSpPr>
        <p:grpSpPr bwMode="auto">
          <a:xfrm>
            <a:off x="3541713" y="2454275"/>
            <a:ext cx="384175" cy="366713"/>
            <a:chOff x="2215" y="1798"/>
            <a:chExt cx="242" cy="231"/>
          </a:xfrm>
        </p:grpSpPr>
        <p:sp>
          <p:nvSpPr>
            <p:cNvPr id="5131" name="Oval 52"/>
            <p:cNvSpPr>
              <a:spLocks noChangeArrowheads="1"/>
            </p:cNvSpPr>
            <p:nvPr/>
          </p:nvSpPr>
          <p:spPr bwMode="auto">
            <a:xfrm>
              <a:off x="2215" y="1923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2" name="Text Box 53"/>
            <p:cNvSpPr txBox="1">
              <a:spLocks noChangeArrowheads="1"/>
            </p:cNvSpPr>
            <p:nvPr/>
          </p:nvSpPr>
          <p:spPr bwMode="auto">
            <a:xfrm>
              <a:off x="2237" y="1798"/>
              <a:ext cx="2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/>
                <a:t>B</a:t>
              </a:r>
            </a:p>
          </p:txBody>
        </p:sp>
      </p:grpSp>
      <p:sp>
        <p:nvSpPr>
          <p:cNvPr id="10295" name="Text Box 55"/>
          <p:cNvSpPr txBox="1">
            <a:spLocks noChangeArrowheads="1"/>
          </p:cNvSpPr>
          <p:nvPr/>
        </p:nvSpPr>
        <p:spPr bwMode="auto">
          <a:xfrm>
            <a:off x="1828800" y="1982788"/>
            <a:ext cx="990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FF00FF"/>
                </a:solidFill>
              </a:rPr>
              <a:t>7cm</a:t>
            </a:r>
          </a:p>
        </p:txBody>
      </p:sp>
      <p:sp>
        <p:nvSpPr>
          <p:cNvPr id="10296" name="AutoShape 56"/>
          <p:cNvSpPr>
            <a:spLocks/>
          </p:cNvSpPr>
          <p:nvPr/>
        </p:nvSpPr>
        <p:spPr bwMode="auto">
          <a:xfrm rot="-5400000">
            <a:off x="2119313" y="1166813"/>
            <a:ext cx="152400" cy="2743200"/>
          </a:xfrm>
          <a:prstGeom prst="rightBrace">
            <a:avLst>
              <a:gd name="adj1" fmla="val 150000"/>
              <a:gd name="adj2" fmla="val 50000"/>
            </a:avLst>
          </a:prstGeom>
          <a:noFill/>
          <a:ln w="9525">
            <a:solidFill>
              <a:srgbClr val="000000"/>
            </a:solidFill>
            <a:prstDash val="dashDot"/>
            <a:round/>
            <a:headEnd/>
            <a:tailEnd/>
          </a:ln>
        </p:spPr>
        <p:txBody>
          <a:bodyPr vert="eaVert" wrap="none" anchor="ctr"/>
          <a:lstStyle/>
          <a:p>
            <a:pPr algn="ctr"/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10311" name="Rectangle 71"/>
          <p:cNvSpPr>
            <a:spLocks noChangeArrowheads="1"/>
          </p:cNvSpPr>
          <p:nvPr/>
        </p:nvSpPr>
        <p:spPr bwMode="auto">
          <a:xfrm>
            <a:off x="2335213" y="-9525"/>
            <a:ext cx="49799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THỰC HÀNH ĐO ĐỘ DÀI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44444E-6 L 0.29948 4.44444E-6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0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0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0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8" dur="1000"/>
                                        <p:tgtEl>
                                          <p:spTgt spid="10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4" grpId="0" animBg="1"/>
      <p:bldP spid="10295" grpId="0"/>
      <p:bldP spid="1029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84" name="Picture 28" descr="thuo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030538"/>
            <a:ext cx="8305800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85" name="Line 29"/>
          <p:cNvSpPr>
            <a:spLocks noChangeShapeType="1"/>
          </p:cNvSpPr>
          <p:nvPr/>
        </p:nvSpPr>
        <p:spPr bwMode="auto">
          <a:xfrm>
            <a:off x="533400" y="3005138"/>
            <a:ext cx="8610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6" name="Line 30"/>
          <p:cNvSpPr>
            <a:spLocks noChangeShapeType="1"/>
          </p:cNvSpPr>
          <p:nvPr/>
        </p:nvSpPr>
        <p:spPr bwMode="auto">
          <a:xfrm>
            <a:off x="647700" y="2992438"/>
            <a:ext cx="276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7" name="Text Box 31"/>
          <p:cNvSpPr txBox="1">
            <a:spLocks noChangeArrowheads="1"/>
          </p:cNvSpPr>
          <p:nvPr/>
        </p:nvSpPr>
        <p:spPr bwMode="auto">
          <a:xfrm>
            <a:off x="1371600" y="2319338"/>
            <a:ext cx="990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FF00FF"/>
                </a:solidFill>
              </a:rPr>
              <a:t>7cm</a:t>
            </a:r>
          </a:p>
        </p:txBody>
      </p:sp>
      <p:sp>
        <p:nvSpPr>
          <p:cNvPr id="6150" name="Rectangle 32"/>
          <p:cNvSpPr>
            <a:spLocks noChangeArrowheads="1"/>
          </p:cNvSpPr>
          <p:nvPr/>
        </p:nvSpPr>
        <p:spPr bwMode="auto">
          <a:xfrm>
            <a:off x="3271838" y="1484313"/>
            <a:ext cx="2667000" cy="76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9" name="Oval 33"/>
          <p:cNvSpPr>
            <a:spLocks noChangeArrowheads="1"/>
          </p:cNvSpPr>
          <p:nvPr/>
        </p:nvSpPr>
        <p:spPr bwMode="auto">
          <a:xfrm>
            <a:off x="609600" y="295433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0" name="Oval 34"/>
          <p:cNvSpPr>
            <a:spLocks noChangeArrowheads="1"/>
          </p:cNvSpPr>
          <p:nvPr/>
        </p:nvSpPr>
        <p:spPr bwMode="auto">
          <a:xfrm>
            <a:off x="3378200" y="2968625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1" name="Text Box 35"/>
          <p:cNvSpPr txBox="1">
            <a:spLocks noChangeArrowheads="1"/>
          </p:cNvSpPr>
          <p:nvPr/>
        </p:nvSpPr>
        <p:spPr bwMode="auto">
          <a:xfrm>
            <a:off x="3492500" y="2738438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="1"/>
              <a:t>B</a:t>
            </a:r>
          </a:p>
        </p:txBody>
      </p:sp>
      <p:sp>
        <p:nvSpPr>
          <p:cNvPr id="19492" name="AutoShape 36"/>
          <p:cNvSpPr>
            <a:spLocks/>
          </p:cNvSpPr>
          <p:nvPr/>
        </p:nvSpPr>
        <p:spPr bwMode="auto">
          <a:xfrm rot="-5400000">
            <a:off x="1924844" y="1512094"/>
            <a:ext cx="174625" cy="2652713"/>
          </a:xfrm>
          <a:prstGeom prst="rightBrace">
            <a:avLst>
              <a:gd name="adj1" fmla="val 126591"/>
              <a:gd name="adj2" fmla="val 50000"/>
            </a:avLst>
          </a:prstGeom>
          <a:noFill/>
          <a:ln w="9525">
            <a:solidFill>
              <a:srgbClr val="000000"/>
            </a:solidFill>
            <a:prstDash val="dashDot"/>
            <a:round/>
            <a:headEnd/>
            <a:tailEnd/>
          </a:ln>
        </p:spPr>
        <p:txBody>
          <a:bodyPr vert="eaVert" wrap="none" anchor="ctr"/>
          <a:lstStyle/>
          <a:p>
            <a:pPr algn="ctr"/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19493" name="Text Box 37"/>
          <p:cNvSpPr txBox="1">
            <a:spLocks noChangeArrowheads="1"/>
          </p:cNvSpPr>
          <p:nvPr/>
        </p:nvSpPr>
        <p:spPr bwMode="auto">
          <a:xfrm>
            <a:off x="228600" y="2700338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="1"/>
              <a:t>A</a:t>
            </a:r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647700" y="1631950"/>
            <a:ext cx="2819400" cy="1384300"/>
            <a:chOff x="1536" y="384"/>
            <a:chExt cx="1680" cy="864"/>
          </a:xfrm>
        </p:grpSpPr>
        <p:pic>
          <p:nvPicPr>
            <p:cNvPr id="6159" name="Picture 39" descr="pen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536" y="384"/>
              <a:ext cx="811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60" name="Rectangle 40"/>
            <p:cNvSpPr>
              <a:spLocks noChangeArrowheads="1"/>
            </p:cNvSpPr>
            <p:nvPr/>
          </p:nvSpPr>
          <p:spPr bwMode="auto">
            <a:xfrm>
              <a:off x="1536" y="1200"/>
              <a:ext cx="1680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98" name="Rectangle 42"/>
          <p:cNvSpPr>
            <a:spLocks noChangeArrowheads="1"/>
          </p:cNvSpPr>
          <p:nvPr/>
        </p:nvSpPr>
        <p:spPr bwMode="auto">
          <a:xfrm>
            <a:off x="2335213" y="-9525"/>
            <a:ext cx="49799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THỰC HÀNH ĐO ĐỘ DÀI</a:t>
            </a:r>
          </a:p>
        </p:txBody>
      </p:sp>
      <p:sp>
        <p:nvSpPr>
          <p:cNvPr id="6158" name="Rectangle 44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762000"/>
            <a:ext cx="7696200" cy="762000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3600" smtClean="0">
                <a:solidFill>
                  <a:srgbClr val="0000FF"/>
                </a:solidFill>
              </a:rPr>
              <a:t>Vẽ đoạn thẳng </a:t>
            </a:r>
            <a:r>
              <a:rPr lang="en-US" sz="3600" smtClean="0">
                <a:solidFill>
                  <a:srgbClr val="FF3300"/>
                </a:solidFill>
              </a:rPr>
              <a:t>AB</a:t>
            </a:r>
            <a:r>
              <a:rPr lang="en-US" sz="3600" smtClean="0">
                <a:solidFill>
                  <a:srgbClr val="0000FF"/>
                </a:solidFill>
              </a:rPr>
              <a:t> có độ dài </a:t>
            </a:r>
            <a:r>
              <a:rPr lang="en-US" sz="3600" smtClean="0">
                <a:solidFill>
                  <a:srgbClr val="FF3300"/>
                </a:solidFill>
              </a:rPr>
              <a:t>7cm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9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19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500"/>
                                        <p:tgtEl>
                                          <p:spTgt spid="19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500"/>
                                        <p:tgtEl>
                                          <p:spTgt spid="19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85185E-6 L 0.3 1.85185E-6 " pathEditMode="relative" rAng="0" ptsTypes="AA">
                                      <p:cBhvr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9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9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2" presetClass="exit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8" dur="500"/>
                                        <p:tgtEl>
                                          <p:spTgt spid="19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3" dur="500"/>
                                        <p:tgtEl>
                                          <p:spTgt spid="19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500"/>
                                        <p:tgtEl>
                                          <p:spTgt spid="19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9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9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85" grpId="0" animBg="1"/>
      <p:bldP spid="19486" grpId="0" animBg="1"/>
      <p:bldP spid="19487" grpId="0"/>
      <p:bldP spid="19489" grpId="0" animBg="1"/>
      <p:bldP spid="19490" grpId="0" animBg="1"/>
      <p:bldP spid="19491" grpId="0"/>
      <p:bldP spid="19492" grpId="0" animBg="1"/>
      <p:bldP spid="1949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838200" y="669925"/>
            <a:ext cx="8458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0000FF"/>
                </a:solidFill>
              </a:rPr>
              <a:t>Vẽ đoạn thẳng </a:t>
            </a:r>
            <a:r>
              <a:rPr lang="en-US" sz="4000">
                <a:solidFill>
                  <a:srgbClr val="FF00FF"/>
                </a:solidFill>
              </a:rPr>
              <a:t>CD</a:t>
            </a:r>
            <a:r>
              <a:rPr lang="en-US" sz="4000">
                <a:solidFill>
                  <a:srgbClr val="0000FF"/>
                </a:solidFill>
              </a:rPr>
              <a:t> có độ dài </a:t>
            </a:r>
            <a:r>
              <a:rPr lang="en-US" sz="4000">
                <a:solidFill>
                  <a:srgbClr val="FF3300"/>
                </a:solidFill>
              </a:rPr>
              <a:t>12cm</a:t>
            </a:r>
          </a:p>
        </p:txBody>
      </p:sp>
      <p:sp>
        <p:nvSpPr>
          <p:cNvPr id="13337" name="Line 25"/>
          <p:cNvSpPr>
            <a:spLocks noChangeShapeType="1"/>
          </p:cNvSpPr>
          <p:nvPr/>
        </p:nvSpPr>
        <p:spPr bwMode="auto">
          <a:xfrm>
            <a:off x="838200" y="3086100"/>
            <a:ext cx="464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3338" name="Picture 26" descr="thuo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111500"/>
            <a:ext cx="83058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39" name="Text Box 27"/>
          <p:cNvSpPr txBox="1">
            <a:spLocks noChangeArrowheads="1"/>
          </p:cNvSpPr>
          <p:nvPr/>
        </p:nvSpPr>
        <p:spPr bwMode="auto">
          <a:xfrm>
            <a:off x="5549900" y="2855913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="1"/>
              <a:t>D</a:t>
            </a:r>
          </a:p>
        </p:txBody>
      </p:sp>
      <p:sp>
        <p:nvSpPr>
          <p:cNvPr id="13340" name="Text Box 28"/>
          <p:cNvSpPr txBox="1">
            <a:spLocks noChangeArrowheads="1"/>
          </p:cNvSpPr>
          <p:nvPr/>
        </p:nvSpPr>
        <p:spPr bwMode="auto">
          <a:xfrm>
            <a:off x="2819400" y="2362200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FF00FF"/>
                </a:solidFill>
              </a:rPr>
              <a:t>12cm</a:t>
            </a:r>
          </a:p>
        </p:txBody>
      </p:sp>
      <p:sp>
        <p:nvSpPr>
          <p:cNvPr id="13341" name="AutoShape 29"/>
          <p:cNvSpPr>
            <a:spLocks/>
          </p:cNvSpPr>
          <p:nvPr/>
        </p:nvSpPr>
        <p:spPr bwMode="auto">
          <a:xfrm rot="-5400000">
            <a:off x="3107532" y="605631"/>
            <a:ext cx="76200" cy="4618037"/>
          </a:xfrm>
          <a:prstGeom prst="rightBrace">
            <a:avLst>
              <a:gd name="adj1" fmla="val 505035"/>
              <a:gd name="adj2" fmla="val 50000"/>
            </a:avLst>
          </a:prstGeom>
          <a:noFill/>
          <a:ln w="9525">
            <a:solidFill>
              <a:srgbClr val="000000"/>
            </a:solidFill>
            <a:prstDash val="dashDot"/>
            <a:round/>
            <a:headEnd/>
            <a:tailEnd/>
          </a:ln>
        </p:spPr>
        <p:txBody>
          <a:bodyPr vert="eaVert" wrap="none" anchor="ctr"/>
          <a:lstStyle/>
          <a:p>
            <a:pPr algn="ctr"/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13342" name="Oval 30"/>
          <p:cNvSpPr>
            <a:spLocks noChangeArrowheads="1"/>
          </p:cNvSpPr>
          <p:nvPr/>
        </p:nvSpPr>
        <p:spPr bwMode="auto">
          <a:xfrm>
            <a:off x="773113" y="30480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3" name="Text Box 31"/>
          <p:cNvSpPr txBox="1">
            <a:spLocks noChangeArrowheads="1"/>
          </p:cNvSpPr>
          <p:nvPr/>
        </p:nvSpPr>
        <p:spPr bwMode="auto">
          <a:xfrm>
            <a:off x="433388" y="279400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="1"/>
              <a:t>C</a:t>
            </a:r>
          </a:p>
        </p:txBody>
      </p:sp>
      <p:sp>
        <p:nvSpPr>
          <p:cNvPr id="13344" name="Oval 32"/>
          <p:cNvSpPr>
            <a:spLocks noChangeArrowheads="1"/>
          </p:cNvSpPr>
          <p:nvPr/>
        </p:nvSpPr>
        <p:spPr bwMode="auto">
          <a:xfrm>
            <a:off x="5486400" y="3052763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6" name="Rectangle 34"/>
          <p:cNvSpPr>
            <a:spLocks noChangeArrowheads="1"/>
          </p:cNvSpPr>
          <p:nvPr/>
        </p:nvSpPr>
        <p:spPr bwMode="auto">
          <a:xfrm>
            <a:off x="2335213" y="-9525"/>
            <a:ext cx="49799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THỰC HÀNH ĐO ĐỘ DÀI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1000"/>
                                        <p:tgtEl>
                                          <p:spTgt spid="1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13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1000"/>
                                        <p:tgtEl>
                                          <p:spTgt spid="1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1" dur="5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50"/>
                            </p:stCondLst>
                            <p:childTnLst>
                              <p:par>
                                <p:cTn id="5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5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13337" grpId="0" animBg="1"/>
      <p:bldP spid="13339" grpId="0"/>
      <p:bldP spid="13340" grpId="0"/>
      <p:bldP spid="13341" grpId="0" animBg="1"/>
      <p:bldP spid="13342" grpId="0" animBg="1"/>
      <p:bldP spid="13343" grpId="0"/>
      <p:bldP spid="1334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457200" y="1812925"/>
            <a:ext cx="8382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0000FF"/>
                </a:solidFill>
              </a:rPr>
              <a:t>Vẽ đoạn thẳng</a:t>
            </a:r>
            <a:r>
              <a:rPr lang="en-US" sz="4000"/>
              <a:t> </a:t>
            </a:r>
            <a:r>
              <a:rPr lang="en-US" sz="4000">
                <a:solidFill>
                  <a:srgbClr val="FF00FF"/>
                </a:solidFill>
              </a:rPr>
              <a:t>EG</a:t>
            </a:r>
            <a:r>
              <a:rPr lang="en-US" sz="4000"/>
              <a:t> </a:t>
            </a:r>
            <a:r>
              <a:rPr lang="en-US" sz="4000">
                <a:solidFill>
                  <a:srgbClr val="0000FF"/>
                </a:solidFill>
              </a:rPr>
              <a:t>có độ dài</a:t>
            </a:r>
            <a:r>
              <a:rPr lang="en-US" sz="4000"/>
              <a:t> </a:t>
            </a:r>
            <a:r>
              <a:rPr lang="en-US" sz="4000">
                <a:solidFill>
                  <a:srgbClr val="FF3300"/>
                </a:solidFill>
              </a:rPr>
              <a:t>1dm 2cm</a:t>
            </a:r>
          </a:p>
        </p:txBody>
      </p:sp>
      <p:pic>
        <p:nvPicPr>
          <p:cNvPr id="20508" name="Picture 28" descr="thuo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750" y="3297238"/>
            <a:ext cx="8305800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9" name="Text Box 29"/>
          <p:cNvSpPr txBox="1">
            <a:spLocks noChangeArrowheads="1"/>
          </p:cNvSpPr>
          <p:nvPr/>
        </p:nvSpPr>
        <p:spPr bwMode="auto">
          <a:xfrm>
            <a:off x="5603875" y="2970213"/>
            <a:ext cx="361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="1"/>
              <a:t>G</a:t>
            </a:r>
          </a:p>
        </p:txBody>
      </p:sp>
      <p:sp>
        <p:nvSpPr>
          <p:cNvPr id="20510" name="Text Box 30"/>
          <p:cNvSpPr txBox="1">
            <a:spLocks noChangeArrowheads="1"/>
          </p:cNvSpPr>
          <p:nvPr/>
        </p:nvSpPr>
        <p:spPr bwMode="auto">
          <a:xfrm>
            <a:off x="2882900" y="2525713"/>
            <a:ext cx="16764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FF00FF"/>
                </a:solidFill>
              </a:rPr>
              <a:t>1dm2cm</a:t>
            </a:r>
          </a:p>
        </p:txBody>
      </p:sp>
      <p:sp>
        <p:nvSpPr>
          <p:cNvPr id="20511" name="AutoShape 31"/>
          <p:cNvSpPr>
            <a:spLocks/>
          </p:cNvSpPr>
          <p:nvPr/>
        </p:nvSpPr>
        <p:spPr bwMode="auto">
          <a:xfrm rot="-5400000">
            <a:off x="3171032" y="788194"/>
            <a:ext cx="76200" cy="4618037"/>
          </a:xfrm>
          <a:prstGeom prst="rightBrace">
            <a:avLst>
              <a:gd name="adj1" fmla="val 505035"/>
              <a:gd name="adj2" fmla="val 50000"/>
            </a:avLst>
          </a:prstGeom>
          <a:noFill/>
          <a:ln w="9525">
            <a:solidFill>
              <a:srgbClr val="000000"/>
            </a:solidFill>
            <a:prstDash val="dashDot"/>
            <a:round/>
            <a:headEnd/>
            <a:tailEnd/>
          </a:ln>
        </p:spPr>
        <p:txBody>
          <a:bodyPr vert="eaVert" wrap="none" anchor="ctr"/>
          <a:lstStyle/>
          <a:p>
            <a:pPr algn="ctr"/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20512" name="Oval 32"/>
          <p:cNvSpPr>
            <a:spLocks noChangeArrowheads="1"/>
          </p:cNvSpPr>
          <p:nvPr/>
        </p:nvSpPr>
        <p:spPr bwMode="auto">
          <a:xfrm>
            <a:off x="836613" y="3211513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3" name="Text Box 33"/>
          <p:cNvSpPr txBox="1">
            <a:spLocks noChangeArrowheads="1"/>
          </p:cNvSpPr>
          <p:nvPr/>
        </p:nvSpPr>
        <p:spPr bwMode="auto">
          <a:xfrm>
            <a:off x="496888" y="29575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="1"/>
              <a:t>E</a:t>
            </a:r>
          </a:p>
        </p:txBody>
      </p:sp>
      <p:sp>
        <p:nvSpPr>
          <p:cNvPr id="20514" name="Oval 34"/>
          <p:cNvSpPr>
            <a:spLocks noChangeArrowheads="1"/>
          </p:cNvSpPr>
          <p:nvPr/>
        </p:nvSpPr>
        <p:spPr bwMode="auto">
          <a:xfrm>
            <a:off x="5540375" y="3216275"/>
            <a:ext cx="74613" cy="74613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44"/>
          <p:cNvGrpSpPr>
            <a:grpSpLocks/>
          </p:cNvGrpSpPr>
          <p:nvPr/>
        </p:nvGrpSpPr>
        <p:grpSpPr bwMode="auto">
          <a:xfrm>
            <a:off x="869950" y="3262313"/>
            <a:ext cx="4691063" cy="0"/>
            <a:chOff x="528" y="1944"/>
            <a:chExt cx="2955" cy="0"/>
          </a:xfrm>
        </p:grpSpPr>
        <p:sp>
          <p:nvSpPr>
            <p:cNvPr id="8212" name="Line 45"/>
            <p:cNvSpPr>
              <a:spLocks noChangeShapeType="1"/>
            </p:cNvSpPr>
            <p:nvPr/>
          </p:nvSpPr>
          <p:spPr bwMode="auto">
            <a:xfrm>
              <a:off x="528" y="1944"/>
              <a:ext cx="24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3" name="Line 46"/>
            <p:cNvSpPr>
              <a:spLocks noChangeShapeType="1"/>
            </p:cNvSpPr>
            <p:nvPr/>
          </p:nvSpPr>
          <p:spPr bwMode="auto">
            <a:xfrm>
              <a:off x="2976" y="1944"/>
              <a:ext cx="5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03" name="Rectangle 47"/>
          <p:cNvSpPr>
            <a:spLocks noChangeArrowheads="1"/>
          </p:cNvSpPr>
          <p:nvPr/>
        </p:nvSpPr>
        <p:spPr bwMode="auto">
          <a:xfrm>
            <a:off x="457200" y="0"/>
            <a:ext cx="1981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sz="3200" b="1"/>
              <a:t>   </a:t>
            </a:r>
            <a:r>
              <a:rPr lang="en-US" sz="3200" b="1" u="sng">
                <a:solidFill>
                  <a:srgbClr val="0000FF"/>
                </a:solidFill>
              </a:rPr>
              <a:t>TOÁN</a:t>
            </a: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20528" name="Rectangle 48"/>
          <p:cNvSpPr>
            <a:spLocks noChangeArrowheads="1"/>
          </p:cNvSpPr>
          <p:nvPr/>
        </p:nvSpPr>
        <p:spPr bwMode="auto">
          <a:xfrm>
            <a:off x="2335213" y="-9525"/>
            <a:ext cx="49799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THỰC HÀNH ĐO ĐỘ DÀI</a:t>
            </a:r>
          </a:p>
        </p:txBody>
      </p:sp>
      <p:sp>
        <p:nvSpPr>
          <p:cNvPr id="8205" name="Line 49"/>
          <p:cNvSpPr>
            <a:spLocks noChangeShapeType="1"/>
          </p:cNvSpPr>
          <p:nvPr/>
        </p:nvSpPr>
        <p:spPr bwMode="auto">
          <a:xfrm>
            <a:off x="909638" y="1409700"/>
            <a:ext cx="464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6" name="Text Box 50"/>
          <p:cNvSpPr txBox="1">
            <a:spLocks noChangeArrowheads="1"/>
          </p:cNvSpPr>
          <p:nvPr/>
        </p:nvSpPr>
        <p:spPr bwMode="auto">
          <a:xfrm>
            <a:off x="5621338" y="1179513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="1"/>
              <a:t>D</a:t>
            </a:r>
          </a:p>
        </p:txBody>
      </p:sp>
      <p:sp>
        <p:nvSpPr>
          <p:cNvPr id="8207" name="Text Box 51"/>
          <p:cNvSpPr txBox="1">
            <a:spLocks noChangeArrowheads="1"/>
          </p:cNvSpPr>
          <p:nvPr/>
        </p:nvSpPr>
        <p:spPr bwMode="auto">
          <a:xfrm>
            <a:off x="2890838" y="685800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FF00FF"/>
                </a:solidFill>
              </a:rPr>
              <a:t>12cm</a:t>
            </a:r>
          </a:p>
        </p:txBody>
      </p:sp>
      <p:sp>
        <p:nvSpPr>
          <p:cNvPr id="8208" name="AutoShape 52"/>
          <p:cNvSpPr>
            <a:spLocks/>
          </p:cNvSpPr>
          <p:nvPr/>
        </p:nvSpPr>
        <p:spPr bwMode="auto">
          <a:xfrm rot="-5400000">
            <a:off x="3178969" y="-1070769"/>
            <a:ext cx="76200" cy="4618038"/>
          </a:xfrm>
          <a:prstGeom prst="rightBrace">
            <a:avLst>
              <a:gd name="adj1" fmla="val 505035"/>
              <a:gd name="adj2" fmla="val 50000"/>
            </a:avLst>
          </a:prstGeom>
          <a:noFill/>
          <a:ln w="9525">
            <a:solidFill>
              <a:srgbClr val="000000"/>
            </a:solidFill>
            <a:prstDash val="dashDot"/>
            <a:round/>
            <a:headEnd/>
            <a:tailEnd/>
          </a:ln>
        </p:spPr>
        <p:txBody>
          <a:bodyPr vert="eaVert" wrap="none" anchor="ctr"/>
          <a:lstStyle/>
          <a:p>
            <a:pPr algn="ctr"/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8209" name="Oval 53"/>
          <p:cNvSpPr>
            <a:spLocks noChangeArrowheads="1"/>
          </p:cNvSpPr>
          <p:nvPr/>
        </p:nvSpPr>
        <p:spPr bwMode="auto">
          <a:xfrm>
            <a:off x="844550" y="13716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Text Box 54"/>
          <p:cNvSpPr txBox="1">
            <a:spLocks noChangeArrowheads="1"/>
          </p:cNvSpPr>
          <p:nvPr/>
        </p:nvSpPr>
        <p:spPr bwMode="auto">
          <a:xfrm>
            <a:off x="504825" y="111760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="1"/>
              <a:t>C</a:t>
            </a:r>
          </a:p>
        </p:txBody>
      </p:sp>
      <p:sp>
        <p:nvSpPr>
          <p:cNvPr id="8211" name="Oval 55"/>
          <p:cNvSpPr>
            <a:spLocks noChangeArrowheads="1"/>
          </p:cNvSpPr>
          <p:nvPr/>
        </p:nvSpPr>
        <p:spPr bwMode="auto">
          <a:xfrm>
            <a:off x="5557838" y="1376363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1000"/>
                                        <p:tgtEl>
                                          <p:spTgt spid="20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20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20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0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1000"/>
                                        <p:tgtEl>
                                          <p:spTgt spid="20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1000"/>
                                        <p:tgtEl>
                                          <p:spTgt spid="20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05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5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1000"/>
                                        <p:tgtEl>
                                          <p:spTgt spid="20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  <p:bldP spid="20509" grpId="0"/>
      <p:bldP spid="20510" grpId="0"/>
      <p:bldP spid="20511" grpId="0" animBg="1"/>
      <p:bldP spid="20512" grpId="0" animBg="1"/>
      <p:bldP spid="20513" grpId="0"/>
      <p:bldP spid="205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381000" y="990600"/>
            <a:ext cx="8534400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4000" b="1" u="sng">
                <a:solidFill>
                  <a:srgbClr val="0000FF"/>
                </a:solidFill>
              </a:rPr>
              <a:t>Bài 2:</a:t>
            </a:r>
            <a:r>
              <a:rPr lang="en-US" sz="4000">
                <a:solidFill>
                  <a:srgbClr val="0000FF"/>
                </a:solidFill>
              </a:rPr>
              <a:t> Thực hành</a:t>
            </a:r>
          </a:p>
          <a:p>
            <a:pPr marL="342900" indent="-342900">
              <a:spcBef>
                <a:spcPct val="50000"/>
              </a:spcBef>
            </a:pPr>
            <a:r>
              <a:rPr lang="en-US" sz="4000">
                <a:solidFill>
                  <a:srgbClr val="FF00FF"/>
                </a:solidFill>
              </a:rPr>
              <a:t>Đo độ dài rồi cho biết kết quả đo: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4000">
                <a:solidFill>
                  <a:srgbClr val="0000FF"/>
                </a:solidFill>
              </a:rPr>
              <a:t> </a:t>
            </a:r>
            <a:r>
              <a:rPr lang="en-US" sz="4000">
                <a:solidFill>
                  <a:srgbClr val="EBF7FF"/>
                </a:solidFill>
              </a:rPr>
              <a:t>Chiều dài cái bút của em</a:t>
            </a:r>
          </a:p>
          <a:p>
            <a:pPr marL="342900" indent="-342900">
              <a:spcBef>
                <a:spcPct val="50000"/>
              </a:spcBef>
            </a:pPr>
            <a:r>
              <a:rPr lang="en-US" sz="4000">
                <a:solidFill>
                  <a:srgbClr val="EBF7FF"/>
                </a:solidFill>
              </a:rPr>
              <a:t>b) Chiều dài mép bàn học của em</a:t>
            </a:r>
          </a:p>
          <a:p>
            <a:pPr marL="342900" indent="-342900">
              <a:spcBef>
                <a:spcPct val="50000"/>
              </a:spcBef>
            </a:pPr>
            <a:r>
              <a:rPr lang="en-US" sz="4000">
                <a:solidFill>
                  <a:srgbClr val="EBF7FF"/>
                </a:solidFill>
              </a:rPr>
              <a:t>c) Chiều cao bàn học của em</a:t>
            </a:r>
          </a:p>
        </p:txBody>
      </p:sp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457200" y="0"/>
            <a:ext cx="1981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sz="3200" b="1"/>
              <a:t>   </a:t>
            </a:r>
            <a:r>
              <a:rPr lang="en-US" sz="3200" b="1" u="sng">
                <a:solidFill>
                  <a:srgbClr val="0000FF"/>
                </a:solidFill>
              </a:rPr>
              <a:t>TOÁN</a:t>
            </a: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2335213" y="-9525"/>
            <a:ext cx="49799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THỰC HÀNH ĐO ĐỘ DÀI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p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8071360">
            <a:off x="1102519" y="1604169"/>
            <a:ext cx="3709988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5" descr="thuo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6225" y="3643313"/>
            <a:ext cx="8305800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304800" y="990600"/>
            <a:ext cx="83058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3600" b="1" u="sng">
                <a:solidFill>
                  <a:srgbClr val="0000FF"/>
                </a:solidFill>
              </a:rPr>
              <a:t>Bài 2:</a:t>
            </a:r>
            <a:r>
              <a:rPr lang="en-US" sz="3600">
                <a:solidFill>
                  <a:srgbClr val="0000FF"/>
                </a:solidFill>
              </a:rPr>
              <a:t> Thực hành</a:t>
            </a:r>
          </a:p>
          <a:p>
            <a:pPr marL="342900" indent="-342900"/>
            <a:r>
              <a:rPr lang="en-US" sz="3600">
                <a:solidFill>
                  <a:srgbClr val="FF00FF"/>
                </a:solidFill>
              </a:rPr>
              <a:t>Đo độ dài rồi cho biết kết quả đo:</a:t>
            </a:r>
          </a:p>
          <a:p>
            <a:pPr marL="342900" indent="-342900"/>
            <a:r>
              <a:rPr lang="en-US" sz="3200">
                <a:solidFill>
                  <a:srgbClr val="0000FF"/>
                </a:solidFill>
              </a:rPr>
              <a:t>a) </a:t>
            </a:r>
            <a:r>
              <a:rPr lang="en-US" sz="3600">
                <a:solidFill>
                  <a:srgbClr val="0000FF"/>
                </a:solidFill>
              </a:rPr>
              <a:t>Chiều dài cái bút của em</a:t>
            </a:r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2057400" y="2630488"/>
            <a:ext cx="1295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FF00FF"/>
                </a:solidFill>
              </a:rPr>
              <a:t>13cm</a:t>
            </a:r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2335213" y="-9525"/>
            <a:ext cx="49799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THỰC HÀNH ĐO ĐỘ DÀI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304800" y="990600"/>
            <a:ext cx="83058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3600" b="1" u="sng">
                <a:solidFill>
                  <a:srgbClr val="0000FF"/>
                </a:solidFill>
              </a:rPr>
              <a:t>Bài 2:</a:t>
            </a:r>
            <a:r>
              <a:rPr lang="en-US" sz="3600">
                <a:solidFill>
                  <a:srgbClr val="0000FF"/>
                </a:solidFill>
              </a:rPr>
              <a:t> Thực hành</a:t>
            </a:r>
          </a:p>
          <a:p>
            <a:pPr marL="342900" indent="-342900"/>
            <a:r>
              <a:rPr lang="en-US" sz="3600">
                <a:solidFill>
                  <a:srgbClr val="FF00FF"/>
                </a:solidFill>
              </a:rPr>
              <a:t>Đo độ dài rồi cho biết kết quả đo:</a:t>
            </a:r>
          </a:p>
          <a:p>
            <a:pPr marL="342900" indent="-342900"/>
            <a:r>
              <a:rPr lang="en-US" sz="3200">
                <a:solidFill>
                  <a:srgbClr val="0000FF"/>
                </a:solidFill>
              </a:rPr>
              <a:t>a) </a:t>
            </a:r>
            <a:r>
              <a:rPr lang="en-US" sz="3600">
                <a:solidFill>
                  <a:srgbClr val="0000FF"/>
                </a:solidFill>
              </a:rPr>
              <a:t>Chiều dài cái bút của em.</a:t>
            </a:r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2335213" y="-9525"/>
            <a:ext cx="49799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THỰC HÀNH ĐO ĐỘ DÀI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988</TotalTime>
  <Words>473</Words>
  <Application>Microsoft Office PowerPoint</Application>
  <PresentationFormat>On-screen Show (4:3)</PresentationFormat>
  <Paragraphs>88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 EVT</vt:lpstr>
      <vt:lpstr>Mountain Top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AnhNgoc.,Coltd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CUSTUMMER</dc:creator>
  <cp:lastModifiedBy>CSTeam</cp:lastModifiedBy>
  <cp:revision>61</cp:revision>
  <dcterms:created xsi:type="dcterms:W3CDTF">2009-09-08T15:01:04Z</dcterms:created>
  <dcterms:modified xsi:type="dcterms:W3CDTF">2016-06-29T10:29:04Z</dcterms:modified>
</cp:coreProperties>
</file>