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</p:sldMasterIdLst>
  <p:sldIdLst>
    <p:sldId id="260" r:id="rId3"/>
    <p:sldId id="259" r:id="rId4"/>
    <p:sldId id="264" r:id="rId5"/>
    <p:sldId id="273" r:id="rId6"/>
    <p:sldId id="271" r:id="rId7"/>
    <p:sldId id="270" r:id="rId8"/>
    <p:sldId id="272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333300"/>
    <a:srgbClr val="FF6600"/>
    <a:srgbClr val="FF0000"/>
    <a:srgbClr val="00FF00"/>
    <a:srgbClr val="FF0066"/>
    <a:srgbClr val="FF99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66" autoAdjust="0"/>
    <p:restoredTop sz="94771" autoAdjust="0"/>
  </p:normalViewPr>
  <p:slideViewPr>
    <p:cSldViewPr>
      <p:cViewPr varScale="1">
        <p:scale>
          <a:sx n="41" d="100"/>
          <a:sy n="41" d="100"/>
        </p:scale>
        <p:origin x="-130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85E94A0-99FB-4459-AA4C-7B8435F440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A578F8-2026-423D-98EE-53AF6D3C864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FEF4BF-5949-4492-AB0F-CD27A23F996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9255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256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FAE939-C43B-4284-AD6E-EC9AAA0F5E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E32BC8-2EEA-4CE3-B8A3-6028370F07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EC2351-9AE6-4E87-A8D4-E973C9C26A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DC32DD-82CF-4646-8D3B-DC52E5C917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C693B-F9D7-4F7B-93EC-A9BEEBF065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611CB9-D975-47EC-9959-20267DE742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38B46F-EEDC-4AF6-91A0-183329C3EF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F38644-98C6-4517-8104-41B54DEFAE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17CD21-2356-49D9-BCF0-F1656D3D1CD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34732D-ECB5-40BF-9714-ED31AD3E60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C61CB0-DCAB-420A-97BA-201D570388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8AC6E6-D4FE-43D9-84BF-7F32C69312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C3750B-2194-4E37-BD5C-A5C0FF3D854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DD51A4-23EB-4DFC-A1A0-A29064DDF90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8AA210-EA76-4BA0-AAC3-72CB46A60D6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1FF274-C2A9-4AC8-A7BE-DFC4B273EA9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113C71-0681-4B12-B678-BA9909F9F09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EEFEB2-05E1-4A66-A614-89ECB18C77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02FCAF-3F7B-4C91-9738-0F9067283DD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2667F93B-9AC0-4007-B00E-3F8FD8A825CE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1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3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819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9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9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59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8199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0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1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2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3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4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5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6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7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8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9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0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1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212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3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4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3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4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7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6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7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8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69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70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2071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074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75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76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77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78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2072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73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8231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232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defRPr>
            </a:lvl1pPr>
          </a:lstStyle>
          <a:p>
            <a:endParaRPr lang="en-US"/>
          </a:p>
        </p:txBody>
      </p:sp>
      <p:sp>
        <p:nvSpPr>
          <p:cNvPr id="8233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defRPr>
            </a:lvl1pPr>
          </a:lstStyle>
          <a:p>
            <a:endParaRPr lang="en-US"/>
          </a:p>
        </p:txBody>
      </p:sp>
      <p:sp>
        <p:nvSpPr>
          <p:cNvPr id="8234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defRPr>
            </a:lvl1pPr>
          </a:lstStyle>
          <a:p>
            <a:fld id="{F8B2D002-1652-455A-9A95-6228DE7A61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235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4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457200" y="1066800"/>
            <a:ext cx="84582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0FF00"/>
                </a:solidFill>
                <a:latin typeface="Arial" charset="0"/>
              </a:rPr>
              <a:t>TÌM MỘT TRONG CÁC PHẦN BẰNG NHAU </a:t>
            </a:r>
          </a:p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0FF00"/>
                </a:solidFill>
                <a:latin typeface="Arial" charset="0"/>
              </a:rPr>
              <a:t>CỦA MỘT SỐ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457200" y="2209800"/>
            <a:ext cx="8153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FF00"/>
                </a:solidFill>
                <a:latin typeface="Arial" charset="0"/>
              </a:rPr>
              <a:t>Bài toán:</a:t>
            </a:r>
            <a:r>
              <a:rPr lang="en-US" sz="2000">
                <a:latin typeface="Arial" charset="0"/>
              </a:rPr>
              <a:t> Anh có 12 viên bi, anh cho em       số  bi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ó. Hỏi anh cho em mấy viên bi ?</a:t>
            </a:r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5181600" y="2438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5181600" y="2032000"/>
            <a:ext cx="304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1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5181600" y="2362200"/>
            <a:ext cx="304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3</a:t>
            </a:r>
          </a:p>
        </p:txBody>
      </p:sp>
      <p:sp>
        <p:nvSpPr>
          <p:cNvPr id="13322" name="Oval 10"/>
          <p:cNvSpPr>
            <a:spLocks noChangeArrowheads="1"/>
          </p:cNvSpPr>
          <p:nvPr/>
        </p:nvSpPr>
        <p:spPr bwMode="auto">
          <a:xfrm>
            <a:off x="685800" y="4267200"/>
            <a:ext cx="381000" cy="3048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13323" name="Oval 11"/>
          <p:cNvSpPr>
            <a:spLocks noChangeArrowheads="1"/>
          </p:cNvSpPr>
          <p:nvPr/>
        </p:nvSpPr>
        <p:spPr bwMode="auto">
          <a:xfrm>
            <a:off x="1117600" y="4330700"/>
            <a:ext cx="381000" cy="3048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13324" name="Oval 12"/>
          <p:cNvSpPr>
            <a:spLocks noChangeArrowheads="1"/>
          </p:cNvSpPr>
          <p:nvPr/>
        </p:nvSpPr>
        <p:spPr bwMode="auto">
          <a:xfrm>
            <a:off x="1295400" y="4800600"/>
            <a:ext cx="381000" cy="3048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13325" name="Oval 13"/>
          <p:cNvSpPr>
            <a:spLocks noChangeArrowheads="1"/>
          </p:cNvSpPr>
          <p:nvPr/>
        </p:nvSpPr>
        <p:spPr bwMode="auto">
          <a:xfrm>
            <a:off x="1536700" y="4343400"/>
            <a:ext cx="419100" cy="3048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13326" name="Oval 14"/>
          <p:cNvSpPr>
            <a:spLocks noChangeArrowheads="1"/>
          </p:cNvSpPr>
          <p:nvPr/>
        </p:nvSpPr>
        <p:spPr bwMode="auto">
          <a:xfrm>
            <a:off x="1295400" y="3962400"/>
            <a:ext cx="381000" cy="3048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13327" name="Oval 15"/>
          <p:cNvSpPr>
            <a:spLocks noChangeArrowheads="1"/>
          </p:cNvSpPr>
          <p:nvPr/>
        </p:nvSpPr>
        <p:spPr bwMode="auto">
          <a:xfrm>
            <a:off x="838200" y="4648200"/>
            <a:ext cx="381000" cy="3048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13328" name="Oval 16"/>
          <p:cNvSpPr>
            <a:spLocks noChangeArrowheads="1"/>
          </p:cNvSpPr>
          <p:nvPr/>
        </p:nvSpPr>
        <p:spPr bwMode="auto">
          <a:xfrm>
            <a:off x="1752600" y="4724400"/>
            <a:ext cx="381000" cy="3048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13329" name="Oval 17"/>
          <p:cNvSpPr>
            <a:spLocks noChangeArrowheads="1"/>
          </p:cNvSpPr>
          <p:nvPr/>
        </p:nvSpPr>
        <p:spPr bwMode="auto">
          <a:xfrm>
            <a:off x="1981200" y="4267200"/>
            <a:ext cx="381000" cy="3048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13330" name="Oval 18"/>
          <p:cNvSpPr>
            <a:spLocks noChangeArrowheads="1"/>
          </p:cNvSpPr>
          <p:nvPr/>
        </p:nvSpPr>
        <p:spPr bwMode="auto">
          <a:xfrm>
            <a:off x="1828800" y="3886200"/>
            <a:ext cx="381000" cy="3048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13331" name="Oval 19"/>
          <p:cNvSpPr>
            <a:spLocks noChangeArrowheads="1"/>
          </p:cNvSpPr>
          <p:nvPr/>
        </p:nvSpPr>
        <p:spPr bwMode="auto">
          <a:xfrm>
            <a:off x="1600200" y="3581400"/>
            <a:ext cx="381000" cy="3048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13332" name="Oval 20"/>
          <p:cNvSpPr>
            <a:spLocks noChangeArrowheads="1"/>
          </p:cNvSpPr>
          <p:nvPr/>
        </p:nvSpPr>
        <p:spPr bwMode="auto">
          <a:xfrm>
            <a:off x="1143000" y="3581400"/>
            <a:ext cx="381000" cy="3048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13333" name="Oval 21"/>
          <p:cNvSpPr>
            <a:spLocks noChangeArrowheads="1"/>
          </p:cNvSpPr>
          <p:nvPr/>
        </p:nvSpPr>
        <p:spPr bwMode="auto">
          <a:xfrm>
            <a:off x="787400" y="3860800"/>
            <a:ext cx="381000" cy="3048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13334" name="Text Box 22"/>
          <p:cNvSpPr txBox="1">
            <a:spLocks noChangeArrowheads="1"/>
          </p:cNvSpPr>
          <p:nvPr/>
        </p:nvSpPr>
        <p:spPr bwMode="auto">
          <a:xfrm>
            <a:off x="533400" y="3048000"/>
            <a:ext cx="1447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00"/>
                </a:solidFill>
                <a:latin typeface="Arial" charset="0"/>
              </a:rPr>
              <a:t>Nhận xét:</a:t>
            </a:r>
          </a:p>
        </p:txBody>
      </p:sp>
      <p:sp>
        <p:nvSpPr>
          <p:cNvPr id="13335" name="Rectangle 23"/>
          <p:cNvSpPr>
            <a:spLocks noChangeArrowheads="1"/>
          </p:cNvSpPr>
          <p:nvPr/>
        </p:nvSpPr>
        <p:spPr bwMode="auto">
          <a:xfrm>
            <a:off x="2603500" y="3429000"/>
            <a:ext cx="533400" cy="1828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13336" name="Rectangle 24"/>
          <p:cNvSpPr>
            <a:spLocks noChangeArrowheads="1"/>
          </p:cNvSpPr>
          <p:nvPr/>
        </p:nvSpPr>
        <p:spPr bwMode="auto">
          <a:xfrm>
            <a:off x="3441700" y="3429000"/>
            <a:ext cx="533400" cy="1828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13337" name="Rectangle 25"/>
          <p:cNvSpPr>
            <a:spLocks noChangeArrowheads="1"/>
          </p:cNvSpPr>
          <p:nvPr/>
        </p:nvSpPr>
        <p:spPr bwMode="auto">
          <a:xfrm>
            <a:off x="4229100" y="3429000"/>
            <a:ext cx="533400" cy="1828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13339" name="Line 27"/>
          <p:cNvSpPr>
            <a:spLocks noChangeShapeType="1"/>
          </p:cNvSpPr>
          <p:nvPr/>
        </p:nvSpPr>
        <p:spPr bwMode="auto">
          <a:xfrm>
            <a:off x="6019800" y="3429000"/>
            <a:ext cx="2057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0" name="AutoShape 28"/>
          <p:cNvSpPr>
            <a:spLocks/>
          </p:cNvSpPr>
          <p:nvPr/>
        </p:nvSpPr>
        <p:spPr bwMode="auto">
          <a:xfrm rot="5400000">
            <a:off x="6930231" y="2151857"/>
            <a:ext cx="236537" cy="2057400"/>
          </a:xfrm>
          <a:prstGeom prst="leftBrace">
            <a:avLst>
              <a:gd name="adj1" fmla="val 72483"/>
              <a:gd name="adj2" fmla="val 50000"/>
            </a:avLst>
          </a:prstGeom>
          <a:noFill/>
          <a:ln w="9525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13341" name="Text Box 29"/>
          <p:cNvSpPr txBox="1">
            <a:spLocks noChangeArrowheads="1"/>
          </p:cNvSpPr>
          <p:nvPr/>
        </p:nvSpPr>
        <p:spPr bwMode="auto">
          <a:xfrm>
            <a:off x="6553200" y="2647950"/>
            <a:ext cx="1905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  <a:latin typeface="Arial" charset="0"/>
              </a:rPr>
              <a:t>12 viên</a:t>
            </a:r>
          </a:p>
        </p:txBody>
      </p:sp>
      <p:sp>
        <p:nvSpPr>
          <p:cNvPr id="13342" name="Line 30"/>
          <p:cNvSpPr>
            <a:spLocks noChangeShapeType="1"/>
          </p:cNvSpPr>
          <p:nvPr/>
        </p:nvSpPr>
        <p:spPr bwMode="auto">
          <a:xfrm>
            <a:off x="6019800" y="3305175"/>
            <a:ext cx="0" cy="2286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3" name="Line 31"/>
          <p:cNvSpPr>
            <a:spLocks noChangeShapeType="1"/>
          </p:cNvSpPr>
          <p:nvPr/>
        </p:nvSpPr>
        <p:spPr bwMode="auto">
          <a:xfrm>
            <a:off x="6686550" y="3305175"/>
            <a:ext cx="0" cy="2286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4" name="Line 32"/>
          <p:cNvSpPr>
            <a:spLocks noChangeShapeType="1"/>
          </p:cNvSpPr>
          <p:nvPr/>
        </p:nvSpPr>
        <p:spPr bwMode="auto">
          <a:xfrm>
            <a:off x="7358063" y="3305175"/>
            <a:ext cx="0" cy="2286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5" name="Line 33"/>
          <p:cNvSpPr>
            <a:spLocks noChangeShapeType="1"/>
          </p:cNvSpPr>
          <p:nvPr/>
        </p:nvSpPr>
        <p:spPr bwMode="auto">
          <a:xfrm>
            <a:off x="8077200" y="3305175"/>
            <a:ext cx="0" cy="2286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7" name="Line 35"/>
          <p:cNvSpPr>
            <a:spLocks noChangeShapeType="1"/>
          </p:cNvSpPr>
          <p:nvPr/>
        </p:nvSpPr>
        <p:spPr bwMode="auto">
          <a:xfrm>
            <a:off x="6048375" y="3429000"/>
            <a:ext cx="609600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9" name="Text Box 37"/>
          <p:cNvSpPr txBox="1">
            <a:spLocks noChangeArrowheads="1"/>
          </p:cNvSpPr>
          <p:nvPr/>
        </p:nvSpPr>
        <p:spPr bwMode="auto">
          <a:xfrm>
            <a:off x="4648200" y="3810000"/>
            <a:ext cx="4114800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i="1">
                <a:solidFill>
                  <a:srgbClr val="FF9900"/>
                </a:solidFill>
                <a:latin typeface="Arial" charset="0"/>
              </a:rPr>
              <a:t>Bà i g iải</a:t>
            </a:r>
          </a:p>
          <a:p>
            <a:pPr algn="ctr">
              <a:spcBef>
                <a:spcPct val="50000"/>
              </a:spcBef>
            </a:pPr>
            <a:r>
              <a:rPr lang="en-US" sz="2000">
                <a:latin typeface="Arial" charset="0"/>
              </a:rPr>
              <a:t>Anh cho em số bi là:</a:t>
            </a:r>
          </a:p>
          <a:p>
            <a:pPr algn="ctr">
              <a:spcBef>
                <a:spcPct val="50000"/>
              </a:spcBef>
            </a:pPr>
            <a:r>
              <a:rPr lang="en-US" sz="2000">
                <a:latin typeface="Arial" charset="0"/>
              </a:rPr>
              <a:t>12 : 3 = 4 (viên)</a:t>
            </a:r>
          </a:p>
          <a:p>
            <a:pPr algn="ctr">
              <a:spcBef>
                <a:spcPct val="50000"/>
              </a:spcBef>
            </a:pPr>
            <a:r>
              <a:rPr lang="en-US" sz="2000">
                <a:latin typeface="Arial" charset="0"/>
              </a:rPr>
              <a:t>                 </a:t>
            </a:r>
            <a:r>
              <a:rPr lang="en-US" sz="2000" i="1">
                <a:latin typeface="Arial" charset="0"/>
              </a:rPr>
              <a:t>Đáp số:</a:t>
            </a:r>
            <a:r>
              <a:rPr lang="en-US" sz="2000">
                <a:latin typeface="Arial" charset="0"/>
              </a:rPr>
              <a:t> 4 viên bi.</a:t>
            </a:r>
          </a:p>
        </p:txBody>
      </p:sp>
      <p:pic>
        <p:nvPicPr>
          <p:cNvPr id="565" name="Picture 9" descr="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28600"/>
            <a:ext cx="144462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51" name="Rectangle 39"/>
          <p:cNvSpPr>
            <a:spLocks noChangeArrowheads="1"/>
          </p:cNvSpPr>
          <p:nvPr/>
        </p:nvSpPr>
        <p:spPr bwMode="auto">
          <a:xfrm>
            <a:off x="381000" y="5562600"/>
            <a:ext cx="5867400" cy="1066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000">
                <a:solidFill>
                  <a:schemeClr val="bg2"/>
                </a:solidFill>
                <a:latin typeface="Arial" charset="0"/>
              </a:rPr>
              <a:t>Muốn tìm      của 12 ta làm nh</a:t>
            </a:r>
            <a:r>
              <a:rPr lang="vi-VN" sz="2000">
                <a:solidFill>
                  <a:schemeClr val="bg2"/>
                </a:solidFill>
                <a:latin typeface="Arial" charset="0"/>
              </a:rPr>
              <a:t>ư</a:t>
            </a:r>
            <a:r>
              <a:rPr lang="en-US" sz="2000">
                <a:solidFill>
                  <a:schemeClr val="bg2"/>
                </a:solidFill>
                <a:latin typeface="Arial" charset="0"/>
              </a:rPr>
              <a:t> thế nào?</a:t>
            </a:r>
          </a:p>
          <a:p>
            <a:r>
              <a:rPr lang="en-US" sz="2000">
                <a:solidFill>
                  <a:srgbClr val="FF0000"/>
                </a:solidFill>
                <a:latin typeface="Arial" charset="0"/>
              </a:rPr>
              <a:t>	</a:t>
            </a:r>
            <a:endParaRPr lang="en-US" sz="2000" u="sng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13352" name="Rectangle 40"/>
          <p:cNvSpPr>
            <a:spLocks noChangeArrowheads="1"/>
          </p:cNvSpPr>
          <p:nvPr/>
        </p:nvSpPr>
        <p:spPr bwMode="auto">
          <a:xfrm>
            <a:off x="381000" y="5562600"/>
            <a:ext cx="5867400" cy="1066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000">
                <a:solidFill>
                  <a:schemeClr val="bg2"/>
                </a:solidFill>
                <a:latin typeface="Arial" charset="0"/>
              </a:rPr>
              <a:t>Muốn tìm     của 12 ta lấy 12 chia cho 3.</a:t>
            </a:r>
          </a:p>
          <a:p>
            <a:r>
              <a:rPr lang="en-US" sz="2000">
                <a:solidFill>
                  <a:schemeClr val="bg2"/>
                </a:solidFill>
                <a:latin typeface="Arial" charset="0"/>
              </a:rPr>
              <a:t>	     </a:t>
            </a:r>
            <a:endParaRPr lang="en-US" sz="2000" u="sng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13355" name="Oval 43"/>
          <p:cNvSpPr>
            <a:spLocks noChangeArrowheads="1"/>
          </p:cNvSpPr>
          <p:nvPr/>
        </p:nvSpPr>
        <p:spPr bwMode="auto">
          <a:xfrm>
            <a:off x="457200" y="3429000"/>
            <a:ext cx="2057400" cy="1828800"/>
          </a:xfrm>
          <a:prstGeom prst="ellipse">
            <a:avLst/>
          </a:prstGeom>
          <a:noFill/>
          <a:ln w="2857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13356" name="AutoShape 44"/>
          <p:cNvSpPr>
            <a:spLocks noChangeArrowheads="1"/>
          </p:cNvSpPr>
          <p:nvPr/>
        </p:nvSpPr>
        <p:spPr bwMode="auto">
          <a:xfrm>
            <a:off x="6248400" y="3733800"/>
            <a:ext cx="1219200" cy="609600"/>
          </a:xfrm>
          <a:prstGeom prst="wedgeRoundRectCallout">
            <a:avLst>
              <a:gd name="adj1" fmla="val -45310"/>
              <a:gd name="adj2" fmla="val -93750"/>
              <a:gd name="adj3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>
                <a:solidFill>
                  <a:srgbClr val="FF0000"/>
                </a:solidFill>
                <a:latin typeface="Arial" charset="0"/>
              </a:rPr>
              <a:t>12 : 3</a:t>
            </a:r>
          </a:p>
        </p:txBody>
      </p:sp>
      <p:sp>
        <p:nvSpPr>
          <p:cNvPr id="13359" name="Rectangle 47"/>
          <p:cNvSpPr>
            <a:spLocks noChangeArrowheads="1"/>
          </p:cNvSpPr>
          <p:nvPr/>
        </p:nvSpPr>
        <p:spPr bwMode="auto">
          <a:xfrm>
            <a:off x="1524000" y="5567363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bg2"/>
                </a:solidFill>
                <a:latin typeface="Arial" charset="0"/>
              </a:rPr>
              <a:t>1</a:t>
            </a:r>
          </a:p>
        </p:txBody>
      </p:sp>
      <p:sp>
        <p:nvSpPr>
          <p:cNvPr id="13360" name="Rectangle 48"/>
          <p:cNvSpPr>
            <a:spLocks noChangeArrowheads="1"/>
          </p:cNvSpPr>
          <p:nvPr/>
        </p:nvSpPr>
        <p:spPr bwMode="auto">
          <a:xfrm>
            <a:off x="1524000" y="5910263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bg2"/>
                </a:solidFill>
                <a:latin typeface="Arial" charset="0"/>
              </a:rPr>
              <a:t>3</a:t>
            </a:r>
          </a:p>
        </p:txBody>
      </p:sp>
      <p:sp>
        <p:nvSpPr>
          <p:cNvPr id="13361" name="Line 49"/>
          <p:cNvSpPr>
            <a:spLocks noChangeShapeType="1"/>
          </p:cNvSpPr>
          <p:nvPr/>
        </p:nvSpPr>
        <p:spPr bwMode="auto">
          <a:xfrm flipV="1">
            <a:off x="1595438" y="5972175"/>
            <a:ext cx="228600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65" name="Text Box 53"/>
          <p:cNvSpPr txBox="1">
            <a:spLocks noChangeArrowheads="1"/>
          </p:cNvSpPr>
          <p:nvPr/>
        </p:nvSpPr>
        <p:spPr bwMode="auto">
          <a:xfrm>
            <a:off x="6019800" y="3505200"/>
            <a:ext cx="990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  <a:latin typeface="Arial" charset="0"/>
              </a:rPr>
              <a:t>?...viên</a:t>
            </a:r>
          </a:p>
        </p:txBody>
      </p:sp>
      <p:sp>
        <p:nvSpPr>
          <p:cNvPr id="13366" name="Text Box 54"/>
          <p:cNvSpPr txBox="1">
            <a:spLocks noChangeArrowheads="1"/>
          </p:cNvSpPr>
          <p:nvPr/>
        </p:nvSpPr>
        <p:spPr bwMode="auto">
          <a:xfrm>
            <a:off x="533400" y="3657600"/>
            <a:ext cx="304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1</a:t>
            </a:r>
          </a:p>
        </p:txBody>
      </p:sp>
      <p:sp>
        <p:nvSpPr>
          <p:cNvPr id="13367" name="Text Box 55"/>
          <p:cNvSpPr txBox="1">
            <a:spLocks noChangeArrowheads="1"/>
          </p:cNvSpPr>
          <p:nvPr/>
        </p:nvSpPr>
        <p:spPr bwMode="auto">
          <a:xfrm>
            <a:off x="533400" y="3987800"/>
            <a:ext cx="304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3</a:t>
            </a:r>
          </a:p>
        </p:txBody>
      </p:sp>
      <p:sp>
        <p:nvSpPr>
          <p:cNvPr id="13368" name="Line 56"/>
          <p:cNvSpPr>
            <a:spLocks noChangeShapeType="1"/>
          </p:cNvSpPr>
          <p:nvPr/>
        </p:nvSpPr>
        <p:spPr bwMode="auto">
          <a:xfrm>
            <a:off x="457200" y="4038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69" name="Text Box 57"/>
          <p:cNvSpPr txBox="1">
            <a:spLocks noChangeArrowheads="1"/>
          </p:cNvSpPr>
          <p:nvPr/>
        </p:nvSpPr>
        <p:spPr bwMode="auto">
          <a:xfrm>
            <a:off x="762000" y="3733800"/>
            <a:ext cx="2819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FF00"/>
                </a:solidFill>
                <a:latin typeface="Arial" charset="0"/>
              </a:rPr>
              <a:t>của 12 viên bi là…?</a:t>
            </a:r>
          </a:p>
        </p:txBody>
      </p:sp>
    </p:spTree>
  </p:cSld>
  <p:clrMapOvr>
    <a:masterClrMapping/>
  </p:clrMapOvr>
  <p:transition spd="slow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3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3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3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3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133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133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133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3" dur="500"/>
                                        <p:tgtEl>
                                          <p:spTgt spid="133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13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13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8" dur="500"/>
                                        <p:tgtEl>
                                          <p:spTgt spid="13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1" dur="500"/>
                                        <p:tgtEl>
                                          <p:spTgt spid="13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4" dur="500"/>
                                        <p:tgtEl>
                                          <p:spTgt spid="13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 L 0.29584 -0.00556 " pathEditMode="relative" rAng="0" ptsTypes="AA">
                                      <p:cBhvr>
                                        <p:cTn id="108" dur="500" fill="hold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8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0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-4.44444E-6 L 0.1875 -0.05 " pathEditMode="relative" rAng="0" ptsTypes="AA">
                                      <p:cBhvr>
                                        <p:cTn id="111" dur="5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" y="-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3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71138E-6 L 0.07917 -0.09991 " pathEditMode="relative" rAng="0" ptsTypes="AA">
                                      <p:cBhvr>
                                        <p:cTn id="114" dur="5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" y="-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6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-4.95837E-6 L 0.32917 -4.95837E-6 " pathEditMode="relative" rAng="0" ptsTypes="AA">
                                      <p:cBhvr>
                                        <p:cTn id="117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9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8.78816E-7 L 0.21736 -0.05551 " pathEditMode="relative" rAng="0" ptsTypes="AA">
                                      <p:cBhvr>
                                        <p:cTn id="120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9" y="-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2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7.9556E-7 L 0.17084 0.0555 " pathEditMode="relative" rAng="0" ptsTypes="AA">
                                      <p:cBhvr>
                                        <p:cTn id="123" dur="5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" y="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25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1.01758E-6 L 0.34861 0.01295 " pathEditMode="relative" rAng="0" ptsTypes="AA">
                                      <p:cBhvr>
                                        <p:cTn id="126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" y="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28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-3.284E-6 L 0.19583 -0.0555 " pathEditMode="relative" rAng="0" ptsTypes="AA">
                                      <p:cBhvr>
                                        <p:cTn id="129" dur="5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" y="-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1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-2.22222E-6 L 0.15417 -0.05555 " pathEditMode="relative" rAng="0" ptsTypes="AA">
                                      <p:cBhvr>
                                        <p:cTn id="132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" y="-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34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-2.45143E-6 L 0.37917 0.0333 " pathEditMode="relative" rAng="0" ptsTypes="AA">
                                      <p:cBhvr>
                                        <p:cTn id="135" dur="5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0" y="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7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71138E-6 L 0.3125 0.0777 " pathEditMode="relative" rAng="0" ptsTypes="AA">
                                      <p:cBhvr>
                                        <p:cTn id="138" dur="5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40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84829E-6 L 0.20973 0.14801 " pathEditMode="relative" rAng="0" ptsTypes="AA">
                                      <p:cBhvr>
                                        <p:cTn id="141" dur="500" fill="hold"/>
                                        <p:tgtEl>
                                          <p:spTgt spid="133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" y="74"/>
                                    </p:animMotion>
                                  </p:childTnLst>
                                </p:cTn>
                              </p:par>
                              <p:par>
                                <p:cTn id="14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3" dur="500"/>
                                        <p:tgtEl>
                                          <p:spTgt spid="13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1" presetID="10" presetClass="entr" presetSubtype="0" repeatCount="4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13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2000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13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13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13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13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13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13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133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133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13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13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13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13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 nodeType="clickPar">
                      <p:stCondLst>
                        <p:cond delay="indefinite"/>
                      </p:stCondLst>
                      <p:childTnLst>
                        <p:par>
                          <p:cTn id="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ntr" presetSubtype="0" repeatCount="4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13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0" presetClass="entr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1000"/>
                                        <p:tgtEl>
                                          <p:spTgt spid="13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 nodeType="clickPar">
                      <p:stCondLst>
                        <p:cond delay="indefinite"/>
                      </p:stCondLst>
                      <p:childTnLst>
                        <p:par>
                          <p:cTn id="1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9" presetID="10" presetClass="entr" presetSubtype="0" repeatCount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2000"/>
                                        <p:tgtEl>
                                          <p:spTgt spid="13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3" dur="500"/>
                                        <p:tgtEl>
                                          <p:spTgt spid="133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 nodeType="clickPar">
                      <p:stCondLst>
                        <p:cond delay="indefinite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8" dur="500"/>
                                        <p:tgtEl>
                                          <p:spTgt spid="133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 nodeType="clickPar">
                      <p:stCondLst>
                        <p:cond delay="indefinite"/>
                      </p:stCondLst>
                      <p:childTnLst>
                        <p:par>
                          <p:cTn id="2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133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133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133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133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133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133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17" dur="2000"/>
                                        <p:tgtEl>
                                          <p:spTgt spid="133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 nodeType="clickPar">
                      <p:stCondLst>
                        <p:cond delay="indefinite"/>
                      </p:stCondLst>
                      <p:childTnLst>
                        <p:par>
                          <p:cTn id="2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ntr" presetSubtype="1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1000"/>
                                        <p:tgtEl>
                                          <p:spTgt spid="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5" presetID="3" presetClass="exit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6" dur="3000"/>
                                        <p:tgtEl>
                                          <p:spTgt spid="5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 nodeType="clickPar">
                      <p:stCondLst>
                        <p:cond delay="indefinite"/>
                      </p:stCondLst>
                      <p:childTnLst>
                        <p:par>
                          <p:cTn id="2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2" dur="1000"/>
                                        <p:tgtEl>
                                          <p:spTgt spid="13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5" dur="500"/>
                                        <p:tgtEl>
                                          <p:spTgt spid="13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8" dur="500"/>
                                        <p:tgtEl>
                                          <p:spTgt spid="13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1" dur="500"/>
                                        <p:tgtEl>
                                          <p:spTgt spid="13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 nodeType="clickPar">
                      <p:stCondLst>
                        <p:cond delay="indefinite"/>
                      </p:stCondLst>
                      <p:childTnLst>
                        <p:par>
                          <p:cTn id="2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5" dur="1000"/>
                                        <p:tgtEl>
                                          <p:spTgt spid="133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500"/>
                                        <p:tgtEl>
                                          <p:spTgt spid="13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/>
      <p:bldP spid="13318" grpId="0"/>
      <p:bldP spid="13319" grpId="0" animBg="1"/>
      <p:bldP spid="13320" grpId="0"/>
      <p:bldP spid="13321" grpId="0"/>
      <p:bldP spid="13322" grpId="0" animBg="1"/>
      <p:bldP spid="13322" grpId="1" animBg="1"/>
      <p:bldP spid="13323" grpId="0" animBg="1"/>
      <p:bldP spid="13323" grpId="1" animBg="1"/>
      <p:bldP spid="13324" grpId="0" animBg="1"/>
      <p:bldP spid="13324" grpId="1" animBg="1"/>
      <p:bldP spid="13325" grpId="0" animBg="1"/>
      <p:bldP spid="13325" grpId="1" animBg="1"/>
      <p:bldP spid="13326" grpId="0" animBg="1"/>
      <p:bldP spid="13326" grpId="1" animBg="1"/>
      <p:bldP spid="13327" grpId="0" animBg="1"/>
      <p:bldP spid="13327" grpId="1" animBg="1"/>
      <p:bldP spid="13328" grpId="0" animBg="1"/>
      <p:bldP spid="13328" grpId="1" animBg="1"/>
      <p:bldP spid="13329" grpId="0" animBg="1"/>
      <p:bldP spid="13329" grpId="1" animBg="1"/>
      <p:bldP spid="13330" grpId="0" animBg="1"/>
      <p:bldP spid="13330" grpId="1" animBg="1"/>
      <p:bldP spid="13331" grpId="0" animBg="1"/>
      <p:bldP spid="13331" grpId="1" animBg="1"/>
      <p:bldP spid="13332" grpId="0" animBg="1"/>
      <p:bldP spid="13332" grpId="1" animBg="1"/>
      <p:bldP spid="13333" grpId="0" animBg="1"/>
      <p:bldP spid="13333" grpId="1" animBg="1"/>
      <p:bldP spid="13334" grpId="0"/>
      <p:bldP spid="13335" grpId="0" animBg="1"/>
      <p:bldP spid="13336" grpId="0" animBg="1"/>
      <p:bldP spid="13337" grpId="0" animBg="1"/>
      <p:bldP spid="13339" grpId="0" animBg="1"/>
      <p:bldP spid="13340" grpId="0" animBg="1"/>
      <p:bldP spid="13341" grpId="0"/>
      <p:bldP spid="13342" grpId="0" animBg="1"/>
      <p:bldP spid="13343" grpId="0" animBg="1"/>
      <p:bldP spid="13344" grpId="0" animBg="1"/>
      <p:bldP spid="13345" grpId="0" animBg="1"/>
      <p:bldP spid="13347" grpId="0" animBg="1"/>
      <p:bldP spid="13351" grpId="0" animBg="1"/>
      <p:bldP spid="13351" grpId="1" animBg="1"/>
      <p:bldP spid="13352" grpId="0" animBg="1"/>
      <p:bldP spid="13355" grpId="0" animBg="1"/>
      <p:bldP spid="13355" grpId="1" animBg="1"/>
      <p:bldP spid="13356" grpId="0" animBg="1"/>
      <p:bldP spid="13356" grpId="1" animBg="1"/>
      <p:bldP spid="13356" grpId="2" animBg="1"/>
      <p:bldP spid="13359" grpId="0"/>
      <p:bldP spid="13360" grpId="0"/>
      <p:bldP spid="13361" grpId="0" animBg="1"/>
      <p:bldP spid="13365" grpId="0"/>
      <p:bldP spid="13365" grpId="1"/>
      <p:bldP spid="13366" grpId="0"/>
      <p:bldP spid="13366" grpId="1"/>
      <p:bldP spid="13367" grpId="0"/>
      <p:bldP spid="13367" grpId="1"/>
      <p:bldP spid="13368" grpId="0" animBg="1"/>
      <p:bldP spid="13368" grpId="1" animBg="1"/>
      <p:bldP spid="13369" grpId="0"/>
      <p:bldP spid="13369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5"/>
          <p:cNvSpPr txBox="1">
            <a:spLocks noChangeArrowheads="1"/>
          </p:cNvSpPr>
          <p:nvPr/>
        </p:nvSpPr>
        <p:spPr bwMode="auto">
          <a:xfrm>
            <a:off x="457200" y="1066800"/>
            <a:ext cx="84582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0FF00"/>
                </a:solidFill>
                <a:latin typeface="Arial" charset="0"/>
              </a:rPr>
              <a:t>TÌM MỘT TRONG CÁC PHẦN BẰNG NHAU </a:t>
            </a:r>
          </a:p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0FF00"/>
                </a:solidFill>
                <a:latin typeface="Arial" charset="0"/>
              </a:rPr>
              <a:t>CỦA MỘT SỐ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609600" y="2209800"/>
            <a:ext cx="8153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      Anh có 12 viên bi, anh cho em      số bi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ó. Hỏi anh cho em mấy viên bi?</a:t>
            </a:r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>
            <a:off x="4572000" y="2438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4495800" y="1981200"/>
            <a:ext cx="38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9900"/>
                </a:solidFill>
                <a:latin typeface="Arial" charset="0"/>
              </a:rPr>
              <a:t>1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4462463" y="2362200"/>
            <a:ext cx="38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9900"/>
                </a:solidFill>
                <a:latin typeface="Arial" charset="0"/>
              </a:rPr>
              <a:t>4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4495800" y="2347913"/>
            <a:ext cx="381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FF00"/>
                </a:solidFill>
                <a:latin typeface="Arial" charset="0"/>
              </a:rPr>
              <a:t>6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4495800" y="1981200"/>
            <a:ext cx="38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FF00"/>
                </a:solidFill>
                <a:latin typeface="Arial" charset="0"/>
              </a:rPr>
              <a:t>1</a:t>
            </a: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1828800" y="3124200"/>
            <a:ext cx="5638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9900"/>
                </a:solidFill>
                <a:latin typeface="Arial" charset="0"/>
              </a:rPr>
              <a:t>Anh cho em số bi là:   12 : 4 = 3(viên)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1676400" y="3119438"/>
            <a:ext cx="6324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FF00"/>
                </a:solidFill>
                <a:latin typeface="Arial" charset="0"/>
              </a:rPr>
              <a:t>Anh cho em số bi là:     12 : 6 = 2(viên)</a:t>
            </a:r>
          </a:p>
        </p:txBody>
      </p:sp>
      <p:sp>
        <p:nvSpPr>
          <p:cNvPr id="12304" name="Rectangle 16"/>
          <p:cNvSpPr>
            <a:spLocks noChangeArrowheads="1"/>
          </p:cNvSpPr>
          <p:nvPr/>
        </p:nvSpPr>
        <p:spPr bwMode="auto">
          <a:xfrm>
            <a:off x="381000" y="4419600"/>
            <a:ext cx="8534400" cy="8382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400">
                <a:solidFill>
                  <a:srgbClr val="FF9900"/>
                </a:solidFill>
                <a:latin typeface="Arial" charset="0"/>
              </a:rPr>
              <a:t>   Muốn tìm một trong các phần bằng nhau của một số </a:t>
            </a:r>
          </a:p>
          <a:p>
            <a:r>
              <a:rPr lang="en-US" sz="2400">
                <a:solidFill>
                  <a:srgbClr val="FF9900"/>
                </a:solidFill>
                <a:latin typeface="Arial" charset="0"/>
              </a:rPr>
              <a:t>ta làm nh</a:t>
            </a:r>
            <a:r>
              <a:rPr lang="vi-VN" sz="2400">
                <a:solidFill>
                  <a:srgbClr val="FF9900"/>
                </a:solidFill>
                <a:latin typeface="Arial" charset="0"/>
              </a:rPr>
              <a:t>ư</a:t>
            </a:r>
            <a:r>
              <a:rPr lang="en-US" sz="2400">
                <a:solidFill>
                  <a:srgbClr val="FF9900"/>
                </a:solidFill>
                <a:latin typeface="Arial" charset="0"/>
              </a:rPr>
              <a:t> thế nào?</a:t>
            </a:r>
          </a:p>
        </p:txBody>
      </p:sp>
      <p:sp>
        <p:nvSpPr>
          <p:cNvPr id="12305" name="Rectangle 17"/>
          <p:cNvSpPr>
            <a:spLocks noChangeArrowheads="1"/>
          </p:cNvSpPr>
          <p:nvPr/>
        </p:nvSpPr>
        <p:spPr bwMode="auto">
          <a:xfrm>
            <a:off x="685800" y="4267200"/>
            <a:ext cx="7924800" cy="12192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400">
                <a:latin typeface="Arial" charset="0"/>
              </a:rPr>
              <a:t>  Kết luận: </a:t>
            </a:r>
            <a:r>
              <a:rPr lang="en-US" sz="2400">
                <a:solidFill>
                  <a:srgbClr val="FFFF00"/>
                </a:solidFill>
                <a:latin typeface="Arial" charset="0"/>
              </a:rPr>
              <a:t>Muốn tìm một trong các phần bằng nhau</a:t>
            </a:r>
          </a:p>
          <a:p>
            <a:r>
              <a:rPr lang="en-US" sz="2400">
                <a:solidFill>
                  <a:srgbClr val="FFFF00"/>
                </a:solidFill>
                <a:latin typeface="Arial" charset="0"/>
              </a:rPr>
              <a:t> của một số ta lấy số </a:t>
            </a:r>
            <a:r>
              <a:rPr lang="vi-VN" sz="2400">
                <a:solidFill>
                  <a:srgbClr val="FFFF00"/>
                </a:solidFill>
                <a:latin typeface="Arial" charset="0"/>
              </a:rPr>
              <a:t>đ</a:t>
            </a:r>
            <a:r>
              <a:rPr lang="en-US" sz="2400">
                <a:solidFill>
                  <a:srgbClr val="FFFF00"/>
                </a:solidFill>
                <a:latin typeface="Arial" charset="0"/>
              </a:rPr>
              <a:t>ó chia cho số phần.</a:t>
            </a: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4" grpId="0"/>
      <p:bldP spid="12297" grpId="0" animBg="1"/>
      <p:bldP spid="12298" grpId="0"/>
      <p:bldP spid="12298" grpId="1"/>
      <p:bldP spid="12299" grpId="0"/>
      <p:bldP spid="12299" grpId="1"/>
      <p:bldP spid="12300" grpId="0"/>
      <p:bldP spid="12301" grpId="0"/>
      <p:bldP spid="12302" grpId="0"/>
      <p:bldP spid="12302" grpId="1"/>
      <p:bldP spid="12303" grpId="0"/>
      <p:bldP spid="12304" grpId="0" animBg="1"/>
      <p:bldP spid="12304" grpId="1" animBg="1"/>
      <p:bldP spid="1230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"/>
          <p:cNvSpPr txBox="1">
            <a:spLocks noChangeArrowheads="1"/>
          </p:cNvSpPr>
          <p:nvPr/>
        </p:nvSpPr>
        <p:spPr bwMode="auto">
          <a:xfrm>
            <a:off x="152400" y="669925"/>
            <a:ext cx="84582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00FF00"/>
                </a:solidFill>
                <a:latin typeface="Arial" charset="0"/>
              </a:rPr>
              <a:t>TÌM MỘT TRONG CÁC PHẦN BẰNG NHAU </a:t>
            </a:r>
          </a:p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00FF00"/>
                </a:solidFill>
                <a:latin typeface="Arial" charset="0"/>
              </a:rPr>
              <a:t>CỦA MỘT SỐ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457200" y="1371600"/>
            <a:ext cx="2209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9900"/>
                </a:solidFill>
                <a:latin typeface="Arial" charset="0"/>
              </a:rPr>
              <a:t>LUYỆN TẬP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1066800" y="2157413"/>
            <a:ext cx="7467600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FF00"/>
                </a:solidFill>
                <a:latin typeface="Arial" charset="0"/>
              </a:rPr>
              <a:t>	</a:t>
            </a:r>
            <a:endParaRPr lang="en-US" sz="2000">
              <a:solidFill>
                <a:srgbClr val="FFFF00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FF00"/>
                </a:solidFill>
                <a:latin typeface="Arial" charset="0"/>
              </a:rPr>
              <a:t>a</a:t>
            </a:r>
            <a:r>
              <a:rPr lang="en-US" sz="2400">
                <a:latin typeface="Arial" charset="0"/>
              </a:rPr>
              <a:t>/     của 12 m là:  		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FF00"/>
                </a:solidFill>
                <a:latin typeface="Arial" charset="0"/>
              </a:rPr>
              <a:t>b</a:t>
            </a:r>
            <a:r>
              <a:rPr lang="en-US" sz="2400">
                <a:latin typeface="Arial" charset="0"/>
              </a:rPr>
              <a:t>/     của 18 giờ là:  			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FF00"/>
                </a:solidFill>
                <a:latin typeface="Arial" charset="0"/>
              </a:rPr>
              <a:t>c</a:t>
            </a:r>
            <a:r>
              <a:rPr lang="en-US" sz="2400">
                <a:latin typeface="Arial" charset="0"/>
              </a:rPr>
              <a:t>/     của 24 kg là: 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FF00"/>
                </a:solidFill>
                <a:latin typeface="Arial" charset="0"/>
              </a:rPr>
              <a:t>d</a:t>
            </a:r>
            <a:r>
              <a:rPr lang="en-US" sz="2400">
                <a:latin typeface="Arial" charset="0"/>
              </a:rPr>
              <a:t>/     của 30 </a:t>
            </a:r>
            <a:r>
              <a:rPr lang="en-US" sz="2800">
                <a:latin typeface="Arial" charset="0"/>
              </a:rPr>
              <a:t>l</a:t>
            </a:r>
            <a:r>
              <a:rPr lang="en-US" sz="2400">
                <a:latin typeface="Arial" charset="0"/>
              </a:rPr>
              <a:t> là: 	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FF00"/>
                </a:solidFill>
                <a:latin typeface="Arial" charset="0"/>
              </a:rPr>
              <a:t>e</a:t>
            </a:r>
            <a:r>
              <a:rPr lang="en-US" sz="2400">
                <a:latin typeface="Arial" charset="0"/>
              </a:rPr>
              <a:t>/     của 48 cm là:		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FF00"/>
                </a:solidFill>
                <a:latin typeface="Arial" charset="0"/>
              </a:rPr>
              <a:t>g</a:t>
            </a:r>
            <a:r>
              <a:rPr lang="en-US" sz="2400">
                <a:latin typeface="Arial" charset="0"/>
              </a:rPr>
              <a:t>/     của 27 ngày là: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1447800" y="3124200"/>
            <a:ext cx="45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1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1476375" y="3733800"/>
            <a:ext cx="45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1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1452563" y="4876800"/>
            <a:ext cx="45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1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1447800" y="2514600"/>
            <a:ext cx="45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1</a:t>
            </a: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1443038" y="2819400"/>
            <a:ext cx="45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3</a:t>
            </a: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1466850" y="5848350"/>
            <a:ext cx="45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3</a:t>
            </a: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1462088" y="5534025"/>
            <a:ext cx="45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1</a:t>
            </a:r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>
            <a:off x="1495425" y="4114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1514475" y="3505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>
            <a:off x="1447800" y="2895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>
            <a:off x="1457325" y="5867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32" name="Text Box 24"/>
          <p:cNvSpPr txBox="1">
            <a:spLocks noChangeArrowheads="1"/>
          </p:cNvSpPr>
          <p:nvPr/>
        </p:nvSpPr>
        <p:spPr bwMode="auto">
          <a:xfrm>
            <a:off x="1462088" y="3457575"/>
            <a:ext cx="45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6</a:t>
            </a:r>
          </a:p>
        </p:txBody>
      </p:sp>
      <p:sp>
        <p:nvSpPr>
          <p:cNvPr id="17433" name="Text Box 25"/>
          <p:cNvSpPr txBox="1">
            <a:spLocks noChangeArrowheads="1"/>
          </p:cNvSpPr>
          <p:nvPr/>
        </p:nvSpPr>
        <p:spPr bwMode="auto">
          <a:xfrm>
            <a:off x="1447800" y="5195888"/>
            <a:ext cx="45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6</a:t>
            </a:r>
          </a:p>
        </p:txBody>
      </p:sp>
      <p:sp>
        <p:nvSpPr>
          <p:cNvPr id="17434" name="Text Box 26"/>
          <p:cNvSpPr txBox="1">
            <a:spLocks noChangeArrowheads="1"/>
          </p:cNvSpPr>
          <p:nvPr/>
        </p:nvSpPr>
        <p:spPr bwMode="auto">
          <a:xfrm>
            <a:off x="1447800" y="4624388"/>
            <a:ext cx="45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5</a:t>
            </a:r>
          </a:p>
        </p:txBody>
      </p:sp>
      <p:sp>
        <p:nvSpPr>
          <p:cNvPr id="17435" name="Text Box 27"/>
          <p:cNvSpPr txBox="1">
            <a:spLocks noChangeArrowheads="1"/>
          </p:cNvSpPr>
          <p:nvPr/>
        </p:nvSpPr>
        <p:spPr bwMode="auto">
          <a:xfrm>
            <a:off x="1462088" y="4267200"/>
            <a:ext cx="45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1</a:t>
            </a:r>
          </a:p>
        </p:txBody>
      </p:sp>
      <p:sp>
        <p:nvSpPr>
          <p:cNvPr id="17436" name="Text Box 28"/>
          <p:cNvSpPr txBox="1">
            <a:spLocks noChangeArrowheads="1"/>
          </p:cNvSpPr>
          <p:nvPr/>
        </p:nvSpPr>
        <p:spPr bwMode="auto">
          <a:xfrm>
            <a:off x="1447800" y="4057650"/>
            <a:ext cx="45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4</a:t>
            </a:r>
          </a:p>
        </p:txBody>
      </p:sp>
      <p:sp>
        <p:nvSpPr>
          <p:cNvPr id="17437" name="Line 29"/>
          <p:cNvSpPr>
            <a:spLocks noChangeShapeType="1"/>
          </p:cNvSpPr>
          <p:nvPr/>
        </p:nvSpPr>
        <p:spPr bwMode="auto">
          <a:xfrm>
            <a:off x="1471613" y="525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38" name="Line 30"/>
          <p:cNvSpPr>
            <a:spLocks noChangeShapeType="1"/>
          </p:cNvSpPr>
          <p:nvPr/>
        </p:nvSpPr>
        <p:spPr bwMode="auto">
          <a:xfrm>
            <a:off x="1447800" y="4648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44" name="Text Box 36"/>
          <p:cNvSpPr txBox="1">
            <a:spLocks noChangeArrowheads="1"/>
          </p:cNvSpPr>
          <p:nvPr/>
        </p:nvSpPr>
        <p:spPr bwMode="auto">
          <a:xfrm>
            <a:off x="2814638" y="2028825"/>
            <a:ext cx="45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1</a:t>
            </a:r>
          </a:p>
        </p:txBody>
      </p:sp>
      <p:sp>
        <p:nvSpPr>
          <p:cNvPr id="17445" name="Text Box 37"/>
          <p:cNvSpPr txBox="1">
            <a:spLocks noChangeArrowheads="1"/>
          </p:cNvSpPr>
          <p:nvPr/>
        </p:nvSpPr>
        <p:spPr bwMode="auto">
          <a:xfrm>
            <a:off x="2814638" y="2347913"/>
            <a:ext cx="45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2</a:t>
            </a:r>
          </a:p>
        </p:txBody>
      </p:sp>
      <p:sp>
        <p:nvSpPr>
          <p:cNvPr id="17447" name="Line 39"/>
          <p:cNvSpPr>
            <a:spLocks noChangeShapeType="1"/>
          </p:cNvSpPr>
          <p:nvPr/>
        </p:nvSpPr>
        <p:spPr bwMode="auto">
          <a:xfrm>
            <a:off x="2819400" y="2409825"/>
            <a:ext cx="3048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48" name="Text Box 40"/>
          <p:cNvSpPr txBox="1">
            <a:spLocks noChangeArrowheads="1"/>
          </p:cNvSpPr>
          <p:nvPr/>
        </p:nvSpPr>
        <p:spPr bwMode="auto">
          <a:xfrm>
            <a:off x="3733800" y="2724150"/>
            <a:ext cx="2057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00"/>
                </a:solidFill>
                <a:latin typeface="Arial" charset="0"/>
              </a:rPr>
              <a:t>12 : 3 = 4(m)</a:t>
            </a:r>
          </a:p>
        </p:txBody>
      </p:sp>
      <p:sp>
        <p:nvSpPr>
          <p:cNvPr id="17449" name="Text Box 41"/>
          <p:cNvSpPr txBox="1">
            <a:spLocks noChangeArrowheads="1"/>
          </p:cNvSpPr>
          <p:nvPr/>
        </p:nvSpPr>
        <p:spPr bwMode="auto">
          <a:xfrm>
            <a:off x="4114800" y="5543550"/>
            <a:ext cx="2286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00"/>
                </a:solidFill>
                <a:latin typeface="Arial" charset="0"/>
              </a:rPr>
              <a:t>27 : 3 = 9(ngày)</a:t>
            </a:r>
          </a:p>
        </p:txBody>
      </p:sp>
      <p:sp>
        <p:nvSpPr>
          <p:cNvPr id="17451" name="Text Box 43"/>
          <p:cNvSpPr txBox="1">
            <a:spLocks noChangeArrowheads="1"/>
          </p:cNvSpPr>
          <p:nvPr/>
        </p:nvSpPr>
        <p:spPr bwMode="auto">
          <a:xfrm>
            <a:off x="3962400" y="5010150"/>
            <a:ext cx="2133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00"/>
                </a:solidFill>
                <a:latin typeface="Arial" charset="0"/>
              </a:rPr>
              <a:t>48 : 6 = 8(cm)</a:t>
            </a:r>
          </a:p>
        </p:txBody>
      </p:sp>
      <p:sp>
        <p:nvSpPr>
          <p:cNvPr id="17452" name="Text Box 44"/>
          <p:cNvSpPr txBox="1">
            <a:spLocks noChangeArrowheads="1"/>
          </p:cNvSpPr>
          <p:nvPr/>
        </p:nvSpPr>
        <p:spPr bwMode="auto">
          <a:xfrm>
            <a:off x="3733800" y="4267200"/>
            <a:ext cx="205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00"/>
                </a:solidFill>
                <a:latin typeface="Arial" charset="0"/>
              </a:rPr>
              <a:t>30 : 5 = 6(</a:t>
            </a:r>
            <a:r>
              <a:rPr lang="en-US" sz="2800">
                <a:solidFill>
                  <a:srgbClr val="FFFF00"/>
                </a:solidFill>
                <a:latin typeface="Arial" charset="0"/>
              </a:rPr>
              <a:t>l</a:t>
            </a:r>
            <a:r>
              <a:rPr lang="en-US" sz="2000">
                <a:solidFill>
                  <a:srgbClr val="FFFF00"/>
                </a:solidFill>
                <a:latin typeface="Arial" charset="0"/>
              </a:rPr>
              <a:t>)</a:t>
            </a:r>
          </a:p>
        </p:txBody>
      </p:sp>
      <p:sp>
        <p:nvSpPr>
          <p:cNvPr id="17453" name="Text Box 45"/>
          <p:cNvSpPr txBox="1">
            <a:spLocks noChangeArrowheads="1"/>
          </p:cNvSpPr>
          <p:nvPr/>
        </p:nvSpPr>
        <p:spPr bwMode="auto">
          <a:xfrm>
            <a:off x="3762375" y="3790950"/>
            <a:ext cx="2057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00"/>
                </a:solidFill>
                <a:latin typeface="Arial" charset="0"/>
              </a:rPr>
              <a:t>24 : 4 = 6(kg)</a:t>
            </a:r>
          </a:p>
        </p:txBody>
      </p:sp>
      <p:sp>
        <p:nvSpPr>
          <p:cNvPr id="17454" name="Text Box 46"/>
          <p:cNvSpPr txBox="1">
            <a:spLocks noChangeArrowheads="1"/>
          </p:cNvSpPr>
          <p:nvPr/>
        </p:nvSpPr>
        <p:spPr bwMode="auto">
          <a:xfrm>
            <a:off x="3810000" y="3200400"/>
            <a:ext cx="2057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00"/>
                </a:solidFill>
                <a:latin typeface="Arial" charset="0"/>
              </a:rPr>
              <a:t>18 : 6 = 3(giờ)</a:t>
            </a:r>
          </a:p>
        </p:txBody>
      </p:sp>
      <p:sp>
        <p:nvSpPr>
          <p:cNvPr id="17455" name="Text Box 47"/>
          <p:cNvSpPr txBox="1">
            <a:spLocks noChangeArrowheads="1"/>
          </p:cNvSpPr>
          <p:nvPr/>
        </p:nvSpPr>
        <p:spPr bwMode="auto">
          <a:xfrm>
            <a:off x="3810000" y="2819400"/>
            <a:ext cx="114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. . .</a:t>
            </a:r>
          </a:p>
        </p:txBody>
      </p:sp>
      <p:sp>
        <p:nvSpPr>
          <p:cNvPr id="17456" name="Text Box 48"/>
          <p:cNvSpPr txBox="1">
            <a:spLocks noChangeArrowheads="1"/>
          </p:cNvSpPr>
          <p:nvPr/>
        </p:nvSpPr>
        <p:spPr bwMode="auto">
          <a:xfrm>
            <a:off x="3886200" y="3886200"/>
            <a:ext cx="114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. . .</a:t>
            </a:r>
          </a:p>
        </p:txBody>
      </p:sp>
      <p:sp>
        <p:nvSpPr>
          <p:cNvPr id="17458" name="Text Box 50"/>
          <p:cNvSpPr txBox="1">
            <a:spLocks noChangeArrowheads="1"/>
          </p:cNvSpPr>
          <p:nvPr/>
        </p:nvSpPr>
        <p:spPr bwMode="auto">
          <a:xfrm>
            <a:off x="4114800" y="5638800"/>
            <a:ext cx="114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. . .</a:t>
            </a:r>
          </a:p>
        </p:txBody>
      </p:sp>
      <p:sp>
        <p:nvSpPr>
          <p:cNvPr id="17459" name="Text Box 51"/>
          <p:cNvSpPr txBox="1">
            <a:spLocks noChangeArrowheads="1"/>
          </p:cNvSpPr>
          <p:nvPr/>
        </p:nvSpPr>
        <p:spPr bwMode="auto">
          <a:xfrm>
            <a:off x="3810000" y="3276600"/>
            <a:ext cx="114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. . .</a:t>
            </a:r>
          </a:p>
        </p:txBody>
      </p:sp>
      <p:sp>
        <p:nvSpPr>
          <p:cNvPr id="17460" name="Text Box 52"/>
          <p:cNvSpPr txBox="1">
            <a:spLocks noChangeArrowheads="1"/>
          </p:cNvSpPr>
          <p:nvPr/>
        </p:nvSpPr>
        <p:spPr bwMode="auto">
          <a:xfrm>
            <a:off x="3810000" y="4419600"/>
            <a:ext cx="114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. . .</a:t>
            </a:r>
          </a:p>
        </p:txBody>
      </p:sp>
      <p:sp>
        <p:nvSpPr>
          <p:cNvPr id="17461" name="Text Box 53"/>
          <p:cNvSpPr txBox="1">
            <a:spLocks noChangeArrowheads="1"/>
          </p:cNvSpPr>
          <p:nvPr/>
        </p:nvSpPr>
        <p:spPr bwMode="auto">
          <a:xfrm>
            <a:off x="4038600" y="5105400"/>
            <a:ext cx="114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. . .</a:t>
            </a:r>
          </a:p>
        </p:txBody>
      </p:sp>
      <p:sp>
        <p:nvSpPr>
          <p:cNvPr id="17462" name="Text Box 54"/>
          <p:cNvSpPr txBox="1">
            <a:spLocks noChangeArrowheads="1"/>
          </p:cNvSpPr>
          <p:nvPr/>
        </p:nvSpPr>
        <p:spPr bwMode="auto">
          <a:xfrm>
            <a:off x="990600" y="1676400"/>
            <a:ext cx="548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9900"/>
                </a:solidFill>
                <a:latin typeface="Arial" charset="0"/>
              </a:rPr>
              <a:t>Bài1.</a:t>
            </a:r>
            <a:r>
              <a:rPr lang="en-US" sz="2000">
                <a:latin typeface="Arial" charset="0"/>
              </a:rPr>
              <a:t> viết tiếp vào chỗ chấm(theo mẫu):</a:t>
            </a:r>
          </a:p>
        </p:txBody>
      </p:sp>
      <p:sp>
        <p:nvSpPr>
          <p:cNvPr id="17463" name="Text Box 55"/>
          <p:cNvSpPr txBox="1">
            <a:spLocks noChangeArrowheads="1"/>
          </p:cNvSpPr>
          <p:nvPr/>
        </p:nvSpPr>
        <p:spPr bwMode="auto">
          <a:xfrm>
            <a:off x="5638800" y="2133600"/>
            <a:ext cx="2971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10 : 2 = 5(bông hoa)</a:t>
            </a:r>
          </a:p>
        </p:txBody>
      </p:sp>
      <p:sp>
        <p:nvSpPr>
          <p:cNvPr id="17464" name="Text Box 56"/>
          <p:cNvSpPr txBox="1">
            <a:spLocks noChangeArrowheads="1"/>
          </p:cNvSpPr>
          <p:nvPr/>
        </p:nvSpPr>
        <p:spPr bwMode="auto">
          <a:xfrm>
            <a:off x="1752600" y="2133600"/>
            <a:ext cx="91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9900"/>
                </a:solidFill>
                <a:latin typeface="Arial" charset="0"/>
              </a:rPr>
              <a:t>Mẫu :</a:t>
            </a:r>
          </a:p>
        </p:txBody>
      </p:sp>
      <p:sp>
        <p:nvSpPr>
          <p:cNvPr id="17465" name="Text Box 57"/>
          <p:cNvSpPr txBox="1">
            <a:spLocks noChangeArrowheads="1"/>
          </p:cNvSpPr>
          <p:nvPr/>
        </p:nvSpPr>
        <p:spPr bwMode="auto">
          <a:xfrm>
            <a:off x="3124200" y="2146300"/>
            <a:ext cx="2819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của 10 bông hoa là:</a:t>
            </a:r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7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7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7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7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7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7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17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17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17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17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17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17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7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17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17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7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17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17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17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2000"/>
                                        <p:tgtEl>
                                          <p:spTgt spid="174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2000" fill="hold"/>
                                        <p:tgtEl>
                                          <p:spTgt spid="174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174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174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174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174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000"/>
                                        <p:tgtEl>
                                          <p:spTgt spid="174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2000" fill="hold"/>
                                        <p:tgtEl>
                                          <p:spTgt spid="174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174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174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2000" fill="hold"/>
                                        <p:tgtEl>
                                          <p:spTgt spid="174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000" fill="hold"/>
                                        <p:tgtEl>
                                          <p:spTgt spid="174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2000"/>
                                        <p:tgtEl>
                                          <p:spTgt spid="174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2000" fill="hold"/>
                                        <p:tgtEl>
                                          <p:spTgt spid="174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2000" fill="hold"/>
                                        <p:tgtEl>
                                          <p:spTgt spid="174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2000"/>
                                        <p:tgtEl>
                                          <p:spTgt spid="174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2000" fill="hold"/>
                                        <p:tgtEl>
                                          <p:spTgt spid="174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2000" fill="hold"/>
                                        <p:tgtEl>
                                          <p:spTgt spid="174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5" dur="500"/>
                                        <p:tgtEl>
                                          <p:spTgt spid="174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8" dur="500"/>
                                        <p:tgtEl>
                                          <p:spTgt spid="174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1" dur="500"/>
                                        <p:tgtEl>
                                          <p:spTgt spid="174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4" dur="500"/>
                                        <p:tgtEl>
                                          <p:spTgt spid="174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7" dur="500"/>
                                        <p:tgtEl>
                                          <p:spTgt spid="174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0" dur="500"/>
                                        <p:tgtEl>
                                          <p:spTgt spid="174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  <p:bldP spid="17413" grpId="0"/>
      <p:bldP spid="17414" grpId="0"/>
      <p:bldP spid="17415" grpId="0"/>
      <p:bldP spid="17416" grpId="0"/>
      <p:bldP spid="17417" grpId="0"/>
      <p:bldP spid="17418" grpId="0"/>
      <p:bldP spid="17419" grpId="0"/>
      <p:bldP spid="17421" grpId="0"/>
      <p:bldP spid="17422" grpId="0" animBg="1"/>
      <p:bldP spid="17423" grpId="0" animBg="1"/>
      <p:bldP spid="17424" grpId="0" animBg="1"/>
      <p:bldP spid="17425" grpId="0" animBg="1"/>
      <p:bldP spid="17432" grpId="0"/>
      <p:bldP spid="17433" grpId="0"/>
      <p:bldP spid="17434" grpId="0"/>
      <p:bldP spid="17435" grpId="0"/>
      <p:bldP spid="17436" grpId="0"/>
      <p:bldP spid="17437" grpId="0" animBg="1"/>
      <p:bldP spid="17438" grpId="0" animBg="1"/>
      <p:bldP spid="17444" grpId="0"/>
      <p:bldP spid="17445" grpId="0"/>
      <p:bldP spid="17447" grpId="0" animBg="1"/>
      <p:bldP spid="17448" grpId="0"/>
      <p:bldP spid="17449" grpId="0"/>
      <p:bldP spid="17451" grpId="0"/>
      <p:bldP spid="17452" grpId="0"/>
      <p:bldP spid="17453" grpId="0"/>
      <p:bldP spid="17454" grpId="0"/>
      <p:bldP spid="17455" grpId="0"/>
      <p:bldP spid="17455" grpId="1"/>
      <p:bldP spid="17456" grpId="0"/>
      <p:bldP spid="17456" grpId="1"/>
      <p:bldP spid="17458" grpId="0"/>
      <p:bldP spid="17458" grpId="1"/>
      <p:bldP spid="17459" grpId="0"/>
      <p:bldP spid="17459" grpId="1"/>
      <p:bldP spid="17460" grpId="0"/>
      <p:bldP spid="17460" grpId="1"/>
      <p:bldP spid="17461" grpId="0"/>
      <p:bldP spid="17461" grpId="1"/>
      <p:bldP spid="17462" grpId="0"/>
      <p:bldP spid="17463" grpId="0"/>
      <p:bldP spid="17464" grpId="0"/>
      <p:bldP spid="1746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457200" y="1066800"/>
            <a:ext cx="84582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FF00"/>
                </a:solidFill>
                <a:latin typeface="Arial" charset="0"/>
              </a:rPr>
              <a:t>TÌM MỘT TRONG CÁC PHẦN BẰNG NHAU </a:t>
            </a:r>
          </a:p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FF00"/>
                </a:solidFill>
                <a:latin typeface="Arial" charset="0"/>
              </a:rPr>
              <a:t>CỦA MỘT SỐ</a:t>
            </a:r>
          </a:p>
        </p:txBody>
      </p:sp>
      <p:sp>
        <p:nvSpPr>
          <p:cNvPr id="8195" name="Text Box 4"/>
          <p:cNvSpPr txBox="1">
            <a:spLocks noChangeArrowheads="1"/>
          </p:cNvSpPr>
          <p:nvPr/>
        </p:nvSpPr>
        <p:spPr bwMode="auto">
          <a:xfrm>
            <a:off x="381000" y="20574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9900"/>
                </a:solidFill>
                <a:latin typeface="Arial" charset="0"/>
              </a:rPr>
              <a:t>LUYỆN TẬP</a:t>
            </a:r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381000" y="2514600"/>
            <a:ext cx="84582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>
                <a:solidFill>
                  <a:srgbClr val="FF9900"/>
                </a:solidFill>
                <a:latin typeface="Arial" charset="0"/>
              </a:rPr>
              <a:t>Bài 2:</a:t>
            </a:r>
            <a:r>
              <a:rPr lang="en-US" sz="2400">
                <a:latin typeface="Arial" charset="0"/>
              </a:rPr>
              <a:t> Một cửa  hàng có 42 kg táo và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ã bán </a:t>
            </a:r>
            <a:r>
              <a:rPr lang="vi-VN" sz="2400">
                <a:latin typeface="Arial" charset="0"/>
              </a:rPr>
              <a:t>đư</a:t>
            </a:r>
            <a:r>
              <a:rPr lang="en-US" sz="2400">
                <a:latin typeface="Arial" charset="0"/>
              </a:rPr>
              <a:t>ợc      số táo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ó.</a:t>
            </a:r>
          </a:p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Hỏi cửa  hàng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ã bán </a:t>
            </a:r>
            <a:r>
              <a:rPr lang="vi-VN" sz="2400">
                <a:latin typeface="Arial" charset="0"/>
              </a:rPr>
              <a:t>đư</a:t>
            </a:r>
            <a:r>
              <a:rPr lang="en-US" sz="2400">
                <a:latin typeface="Arial" charset="0"/>
              </a:rPr>
              <a:t>ợc bao nhiêu ki-lô-gam  táo ?</a:t>
            </a:r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7391400" y="2390775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1</a:t>
            </a:r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7391400" y="2752725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6</a:t>
            </a:r>
          </a:p>
        </p:txBody>
      </p:sp>
      <p:sp>
        <p:nvSpPr>
          <p:cNvPr id="49160" name="Line 8"/>
          <p:cNvSpPr>
            <a:spLocks noChangeShapeType="1"/>
          </p:cNvSpPr>
          <p:nvPr/>
        </p:nvSpPr>
        <p:spPr bwMode="auto">
          <a:xfrm>
            <a:off x="7391400" y="2809875"/>
            <a:ext cx="304800" cy="9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61" name="Text Box 9"/>
          <p:cNvSpPr txBox="1">
            <a:spLocks noChangeArrowheads="1"/>
          </p:cNvSpPr>
          <p:nvPr/>
        </p:nvSpPr>
        <p:spPr bwMode="auto">
          <a:xfrm>
            <a:off x="381000" y="38862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9900"/>
                </a:solidFill>
                <a:latin typeface="Arial" charset="0"/>
              </a:rPr>
              <a:t>Tóm tắt:</a:t>
            </a:r>
          </a:p>
        </p:txBody>
      </p:sp>
      <p:sp>
        <p:nvSpPr>
          <p:cNvPr id="49162" name="Line 10"/>
          <p:cNvSpPr>
            <a:spLocks noChangeShapeType="1"/>
          </p:cNvSpPr>
          <p:nvPr/>
        </p:nvSpPr>
        <p:spPr bwMode="auto">
          <a:xfrm>
            <a:off x="609600" y="4924425"/>
            <a:ext cx="3200400" cy="28575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63" name="Line 11"/>
          <p:cNvSpPr>
            <a:spLocks noChangeShapeType="1"/>
          </p:cNvSpPr>
          <p:nvPr/>
        </p:nvSpPr>
        <p:spPr bwMode="auto">
          <a:xfrm>
            <a:off x="3810000" y="4829175"/>
            <a:ext cx="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64" name="Line 12"/>
          <p:cNvSpPr>
            <a:spLocks noChangeShapeType="1"/>
          </p:cNvSpPr>
          <p:nvPr/>
        </p:nvSpPr>
        <p:spPr bwMode="auto">
          <a:xfrm>
            <a:off x="2209800" y="4829175"/>
            <a:ext cx="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>
            <a:off x="1676400" y="4829175"/>
            <a:ext cx="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>
            <a:off x="1143000" y="4814888"/>
            <a:ext cx="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>
            <a:off x="609600" y="4814888"/>
            <a:ext cx="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68" name="AutoShape 16"/>
          <p:cNvSpPr>
            <a:spLocks/>
          </p:cNvSpPr>
          <p:nvPr/>
        </p:nvSpPr>
        <p:spPr bwMode="auto">
          <a:xfrm rot="-5400000">
            <a:off x="2047875" y="3590925"/>
            <a:ext cx="323850" cy="3200400"/>
          </a:xfrm>
          <a:prstGeom prst="leftBrace">
            <a:avLst>
              <a:gd name="adj1" fmla="val 82353"/>
              <a:gd name="adj2" fmla="val 50000"/>
            </a:avLst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49169" name="Text Box 17"/>
          <p:cNvSpPr txBox="1">
            <a:spLocks noChangeArrowheads="1"/>
          </p:cNvSpPr>
          <p:nvPr/>
        </p:nvSpPr>
        <p:spPr bwMode="auto">
          <a:xfrm>
            <a:off x="1814513" y="5334000"/>
            <a:ext cx="914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FF00"/>
                </a:solidFill>
                <a:latin typeface="Arial" charset="0"/>
              </a:rPr>
              <a:t>42 kg</a:t>
            </a:r>
          </a:p>
        </p:txBody>
      </p:sp>
      <p:sp>
        <p:nvSpPr>
          <p:cNvPr id="49170" name="Text Box 18"/>
          <p:cNvSpPr txBox="1">
            <a:spLocks noChangeArrowheads="1"/>
          </p:cNvSpPr>
          <p:nvPr/>
        </p:nvSpPr>
        <p:spPr bwMode="auto">
          <a:xfrm>
            <a:off x="533400" y="4391025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? kg</a:t>
            </a:r>
          </a:p>
        </p:txBody>
      </p:sp>
      <p:sp>
        <p:nvSpPr>
          <p:cNvPr id="49171" name="Text Box 19"/>
          <p:cNvSpPr txBox="1">
            <a:spLocks noChangeArrowheads="1"/>
          </p:cNvSpPr>
          <p:nvPr/>
        </p:nvSpPr>
        <p:spPr bwMode="auto">
          <a:xfrm>
            <a:off x="3733800" y="3963988"/>
            <a:ext cx="5486400" cy="304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9900"/>
                </a:solidFill>
                <a:latin typeface="Arial" charset="0"/>
              </a:rPr>
              <a:t>Bài giải</a:t>
            </a:r>
          </a:p>
          <a:p>
            <a:pPr algn="ctr">
              <a:spcBef>
                <a:spcPct val="50000"/>
              </a:spcBef>
            </a:pPr>
            <a:r>
              <a:rPr lang="en-US" sz="2400">
                <a:latin typeface="Arial" charset="0"/>
              </a:rPr>
              <a:t>Cửa hàng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ã bán </a:t>
            </a:r>
            <a:r>
              <a:rPr lang="vi-VN" sz="2400">
                <a:latin typeface="Arial" charset="0"/>
              </a:rPr>
              <a:t>đư</a:t>
            </a:r>
            <a:r>
              <a:rPr lang="en-US" sz="2400">
                <a:latin typeface="Arial" charset="0"/>
              </a:rPr>
              <a:t>ợc số ki-lô-gam táo là:</a:t>
            </a:r>
          </a:p>
          <a:p>
            <a:pPr algn="ctr">
              <a:spcBef>
                <a:spcPct val="50000"/>
              </a:spcBef>
            </a:pPr>
            <a:r>
              <a:rPr lang="en-US" sz="2400">
                <a:latin typeface="Arial" charset="0"/>
              </a:rPr>
              <a:t>42 : 6 = 7 (kg)</a:t>
            </a:r>
          </a:p>
          <a:p>
            <a:pPr algn="ctr">
              <a:spcBef>
                <a:spcPct val="50000"/>
              </a:spcBef>
            </a:pPr>
            <a:r>
              <a:rPr lang="en-US" sz="2400" i="1">
                <a:latin typeface="Arial" charset="0"/>
              </a:rPr>
              <a:t>                     Đáp số</a:t>
            </a:r>
            <a:r>
              <a:rPr lang="en-US" sz="2400">
                <a:latin typeface="Arial" charset="0"/>
              </a:rPr>
              <a:t>: 7 kg táo.</a:t>
            </a:r>
          </a:p>
          <a:p>
            <a:pPr algn="ctr">
              <a:spcBef>
                <a:spcPct val="50000"/>
              </a:spcBef>
            </a:pPr>
            <a:endParaRPr lang="en-US" sz="2400">
              <a:latin typeface="Arial" charset="0"/>
            </a:endParaRPr>
          </a:p>
        </p:txBody>
      </p:sp>
      <p:sp>
        <p:nvSpPr>
          <p:cNvPr id="49173" name="Line 21"/>
          <p:cNvSpPr>
            <a:spLocks noChangeShapeType="1"/>
          </p:cNvSpPr>
          <p:nvPr/>
        </p:nvSpPr>
        <p:spPr bwMode="auto">
          <a:xfrm>
            <a:off x="3276600" y="4829175"/>
            <a:ext cx="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74" name="Line 22"/>
          <p:cNvSpPr>
            <a:spLocks noChangeShapeType="1"/>
          </p:cNvSpPr>
          <p:nvPr/>
        </p:nvSpPr>
        <p:spPr bwMode="auto">
          <a:xfrm>
            <a:off x="2743200" y="4829175"/>
            <a:ext cx="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75" name="Line 23"/>
          <p:cNvSpPr>
            <a:spLocks noChangeShapeType="1"/>
          </p:cNvSpPr>
          <p:nvPr/>
        </p:nvSpPr>
        <p:spPr bwMode="auto">
          <a:xfrm>
            <a:off x="609600" y="4919663"/>
            <a:ext cx="533400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9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9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9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9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9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49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9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49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9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9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49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49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49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49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repeatCount="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9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9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49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49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7" grpId="0"/>
      <p:bldP spid="49158" grpId="0"/>
      <p:bldP spid="49159" grpId="0"/>
      <p:bldP spid="49160" grpId="0" animBg="1"/>
      <p:bldP spid="49161" grpId="0"/>
      <p:bldP spid="49162" grpId="0" animBg="1"/>
      <p:bldP spid="49163" grpId="0" animBg="1"/>
      <p:bldP spid="49164" grpId="0" animBg="1"/>
      <p:bldP spid="49165" grpId="0" animBg="1"/>
      <p:bldP spid="49166" grpId="0" animBg="1"/>
      <p:bldP spid="49167" grpId="0" animBg="1"/>
      <p:bldP spid="49168" grpId="0" animBg="1"/>
      <p:bldP spid="49169" grpId="0"/>
      <p:bldP spid="49170" grpId="0"/>
      <p:bldP spid="49173" grpId="0" animBg="1"/>
      <p:bldP spid="49173" grpId="1" animBg="1"/>
      <p:bldP spid="49174" grpId="0" animBg="1"/>
      <p:bldP spid="49174" grpId="1" animBg="1"/>
      <p:bldP spid="4917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5"/>
          <p:cNvSpPr txBox="1">
            <a:spLocks noChangeArrowheads="1"/>
          </p:cNvSpPr>
          <p:nvPr/>
        </p:nvSpPr>
        <p:spPr bwMode="auto">
          <a:xfrm>
            <a:off x="152400" y="1066800"/>
            <a:ext cx="84582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FF00"/>
                </a:solidFill>
                <a:latin typeface="Arial" charset="0"/>
              </a:rPr>
              <a:t>TÌM MỘT TRONG CÁC PHẦN BẰNG NHAU </a:t>
            </a:r>
          </a:p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FF00"/>
                </a:solidFill>
                <a:latin typeface="Arial" charset="0"/>
              </a:rPr>
              <a:t>CỦA MỘT SỐ</a:t>
            </a:r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609600" y="2362200"/>
            <a:ext cx="8229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9900"/>
                </a:solidFill>
                <a:latin typeface="Arial" charset="0"/>
              </a:rPr>
              <a:t>Bài 3.</a:t>
            </a:r>
            <a:r>
              <a:rPr lang="en-US" sz="2400">
                <a:latin typeface="Arial" charset="0"/>
              </a:rPr>
              <a:t> Khoanh vào chữ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ặt d</a:t>
            </a:r>
            <a:r>
              <a:rPr lang="vi-VN" sz="2400">
                <a:latin typeface="Arial" charset="0"/>
              </a:rPr>
              <a:t>ư</a:t>
            </a:r>
            <a:r>
              <a:rPr lang="en-US" sz="2400">
                <a:latin typeface="Arial" charset="0"/>
              </a:rPr>
              <a:t>ới hình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ã </a:t>
            </a:r>
            <a:r>
              <a:rPr lang="vi-VN" sz="2400">
                <a:latin typeface="Arial" charset="0"/>
              </a:rPr>
              <a:t>đư</a:t>
            </a:r>
            <a:r>
              <a:rPr lang="en-US" sz="2400">
                <a:latin typeface="Arial" charset="0"/>
              </a:rPr>
              <a:t>ợc chia thành các phần bằng nhau. Tô màu vào một trong các phần bằng nhau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ó.</a:t>
            </a:r>
          </a:p>
        </p:txBody>
      </p:sp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762000" y="3505200"/>
            <a:ext cx="2133600" cy="1600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3505200" y="3505200"/>
            <a:ext cx="2133600" cy="1600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6248400" y="3505200"/>
            <a:ext cx="2133600" cy="1600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38922" name="Line 10"/>
          <p:cNvSpPr>
            <a:spLocks noChangeShapeType="1"/>
          </p:cNvSpPr>
          <p:nvPr/>
        </p:nvSpPr>
        <p:spPr bwMode="auto">
          <a:xfrm>
            <a:off x="6948488" y="3505200"/>
            <a:ext cx="0" cy="1600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23" name="Line 11"/>
          <p:cNvSpPr>
            <a:spLocks noChangeShapeType="1"/>
          </p:cNvSpPr>
          <p:nvPr/>
        </p:nvSpPr>
        <p:spPr bwMode="auto">
          <a:xfrm>
            <a:off x="7667625" y="3505200"/>
            <a:ext cx="0" cy="1600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24" name="Line 12"/>
          <p:cNvSpPr>
            <a:spLocks noChangeShapeType="1"/>
          </p:cNvSpPr>
          <p:nvPr/>
        </p:nvSpPr>
        <p:spPr bwMode="auto">
          <a:xfrm>
            <a:off x="6248400" y="4281488"/>
            <a:ext cx="213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25" name="Line 13"/>
          <p:cNvSpPr>
            <a:spLocks noChangeShapeType="1"/>
          </p:cNvSpPr>
          <p:nvPr/>
        </p:nvSpPr>
        <p:spPr bwMode="auto">
          <a:xfrm>
            <a:off x="4572000" y="3505200"/>
            <a:ext cx="0" cy="1600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26" name="Line 14"/>
          <p:cNvSpPr>
            <a:spLocks noChangeShapeType="1"/>
          </p:cNvSpPr>
          <p:nvPr/>
        </p:nvSpPr>
        <p:spPr bwMode="auto">
          <a:xfrm>
            <a:off x="3505200" y="4314825"/>
            <a:ext cx="213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27" name="Line 15"/>
          <p:cNvSpPr>
            <a:spLocks noChangeShapeType="1"/>
          </p:cNvSpPr>
          <p:nvPr/>
        </p:nvSpPr>
        <p:spPr bwMode="auto">
          <a:xfrm>
            <a:off x="762000" y="3810000"/>
            <a:ext cx="21336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28" name="Line 16"/>
          <p:cNvSpPr>
            <a:spLocks noChangeShapeType="1"/>
          </p:cNvSpPr>
          <p:nvPr/>
        </p:nvSpPr>
        <p:spPr bwMode="auto">
          <a:xfrm>
            <a:off x="1447800" y="3505200"/>
            <a:ext cx="0" cy="1600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31" name="Text Box 19"/>
          <p:cNvSpPr txBox="1">
            <a:spLocks noChangeArrowheads="1"/>
          </p:cNvSpPr>
          <p:nvPr/>
        </p:nvSpPr>
        <p:spPr bwMode="auto">
          <a:xfrm>
            <a:off x="7010400" y="5576888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FF9900"/>
                </a:solidFill>
                <a:latin typeface="Arial" charset="0"/>
              </a:rPr>
              <a:t>C</a:t>
            </a:r>
          </a:p>
        </p:txBody>
      </p:sp>
      <p:sp>
        <p:nvSpPr>
          <p:cNvPr id="38932" name="Text Box 20"/>
          <p:cNvSpPr txBox="1">
            <a:spLocks noChangeArrowheads="1"/>
          </p:cNvSpPr>
          <p:nvPr/>
        </p:nvSpPr>
        <p:spPr bwMode="auto">
          <a:xfrm>
            <a:off x="4343400" y="56388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FF9900"/>
                </a:solidFill>
                <a:latin typeface="Arial" charset="0"/>
              </a:rPr>
              <a:t>B</a:t>
            </a:r>
          </a:p>
        </p:txBody>
      </p:sp>
      <p:sp>
        <p:nvSpPr>
          <p:cNvPr id="38933" name="Text Box 21"/>
          <p:cNvSpPr txBox="1">
            <a:spLocks noChangeArrowheads="1"/>
          </p:cNvSpPr>
          <p:nvPr/>
        </p:nvSpPr>
        <p:spPr bwMode="auto">
          <a:xfrm>
            <a:off x="1371600" y="5653088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FF9900"/>
                </a:solidFill>
                <a:latin typeface="Arial" charset="0"/>
              </a:rPr>
              <a:t>A</a:t>
            </a:r>
          </a:p>
        </p:txBody>
      </p:sp>
      <p:sp>
        <p:nvSpPr>
          <p:cNvPr id="38934" name="Oval 22"/>
          <p:cNvSpPr>
            <a:spLocks noChangeArrowheads="1"/>
          </p:cNvSpPr>
          <p:nvPr/>
        </p:nvSpPr>
        <p:spPr bwMode="auto">
          <a:xfrm>
            <a:off x="4343400" y="5638800"/>
            <a:ext cx="609600" cy="685800"/>
          </a:xfrm>
          <a:prstGeom prst="ellips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38935" name="Oval 23"/>
          <p:cNvSpPr>
            <a:spLocks noChangeArrowheads="1"/>
          </p:cNvSpPr>
          <p:nvPr/>
        </p:nvSpPr>
        <p:spPr bwMode="auto">
          <a:xfrm>
            <a:off x="7010400" y="5562600"/>
            <a:ext cx="609600" cy="685800"/>
          </a:xfrm>
          <a:prstGeom prst="ellips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38936" name="Rectangle 24"/>
          <p:cNvSpPr>
            <a:spLocks noChangeArrowheads="1"/>
          </p:cNvSpPr>
          <p:nvPr/>
        </p:nvSpPr>
        <p:spPr bwMode="auto">
          <a:xfrm>
            <a:off x="3505200" y="4343400"/>
            <a:ext cx="1066800" cy="7620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38938" name="Rectangle 26"/>
          <p:cNvSpPr>
            <a:spLocks noChangeArrowheads="1"/>
          </p:cNvSpPr>
          <p:nvPr/>
        </p:nvSpPr>
        <p:spPr bwMode="auto">
          <a:xfrm>
            <a:off x="7681913" y="3505200"/>
            <a:ext cx="685800" cy="762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8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8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8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8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8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8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8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8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8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8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8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8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repeatCount="4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8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repeatCount="4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8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8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38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8" grpId="0"/>
      <p:bldP spid="38919" grpId="0" animBg="1"/>
      <p:bldP spid="38920" grpId="0" animBg="1"/>
      <p:bldP spid="38921" grpId="0" animBg="1"/>
      <p:bldP spid="38922" grpId="0" animBg="1"/>
      <p:bldP spid="38923" grpId="0" animBg="1"/>
      <p:bldP spid="38924" grpId="0" animBg="1"/>
      <p:bldP spid="38925" grpId="0" animBg="1"/>
      <p:bldP spid="38926" grpId="0" animBg="1"/>
      <p:bldP spid="38927" grpId="0" animBg="1"/>
      <p:bldP spid="38928" grpId="0" animBg="1"/>
      <p:bldP spid="38931" grpId="0"/>
      <p:bldP spid="38932" grpId="0"/>
      <p:bldP spid="38933" grpId="0"/>
      <p:bldP spid="38934" grpId="0" animBg="1"/>
      <p:bldP spid="38935" grpId="0" animBg="1"/>
      <p:bldP spid="38936" grpId="0" animBg="1"/>
      <p:bldP spid="3893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3"/>
          <p:cNvSpPr txBox="1">
            <a:spLocks noChangeArrowheads="1"/>
          </p:cNvSpPr>
          <p:nvPr/>
        </p:nvSpPr>
        <p:spPr bwMode="auto">
          <a:xfrm>
            <a:off x="152400" y="990600"/>
            <a:ext cx="84582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FF00"/>
                </a:solidFill>
                <a:latin typeface="Arial" charset="0"/>
              </a:rPr>
              <a:t>TÌM MỘT TRONG CÁC PHẦN BẰNG NHAU </a:t>
            </a:r>
          </a:p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FF00"/>
                </a:solidFill>
                <a:latin typeface="Arial" charset="0"/>
              </a:rPr>
              <a:t>CỦA MỘT SỐ</a:t>
            </a:r>
          </a:p>
        </p:txBody>
      </p:sp>
      <p:sp>
        <p:nvSpPr>
          <p:cNvPr id="29700" name="AutoShape 4"/>
          <p:cNvSpPr>
            <a:spLocks noChangeArrowheads="1"/>
          </p:cNvSpPr>
          <p:nvPr/>
        </p:nvSpPr>
        <p:spPr bwMode="auto">
          <a:xfrm>
            <a:off x="1143000" y="1981200"/>
            <a:ext cx="6172200" cy="4648200"/>
          </a:xfrm>
          <a:prstGeom prst="irregularSeal1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>
                <a:solidFill>
                  <a:schemeClr val="bg2"/>
                </a:solidFill>
                <a:latin typeface="Arial" charset="0"/>
              </a:rPr>
              <a:t>    Muốn tìm một trong</a:t>
            </a:r>
          </a:p>
          <a:p>
            <a:r>
              <a:rPr lang="en-US" sz="2800">
                <a:solidFill>
                  <a:schemeClr val="bg2"/>
                </a:solidFill>
                <a:latin typeface="Arial" charset="0"/>
              </a:rPr>
              <a:t> các phần bằng nhau của </a:t>
            </a:r>
          </a:p>
          <a:p>
            <a:r>
              <a:rPr lang="en-US" sz="2800">
                <a:solidFill>
                  <a:schemeClr val="bg2"/>
                </a:solidFill>
                <a:latin typeface="Arial" charset="0"/>
              </a:rPr>
              <a:t> một số ta làm nh</a:t>
            </a:r>
            <a:r>
              <a:rPr lang="vi-VN" sz="2800">
                <a:solidFill>
                  <a:schemeClr val="bg2"/>
                </a:solidFill>
                <a:latin typeface="Arial" charset="0"/>
              </a:rPr>
              <a:t>ư</a:t>
            </a:r>
            <a:r>
              <a:rPr lang="en-US" sz="2800">
                <a:solidFill>
                  <a:schemeClr val="bg2"/>
                </a:solidFill>
                <a:latin typeface="Arial" charset="0"/>
              </a:rPr>
              <a:t> thế nào?</a:t>
            </a:r>
          </a:p>
        </p:txBody>
      </p:sp>
      <p:sp>
        <p:nvSpPr>
          <p:cNvPr id="29701" name="AutoShape 5"/>
          <p:cNvSpPr>
            <a:spLocks noChangeArrowheads="1"/>
          </p:cNvSpPr>
          <p:nvPr/>
        </p:nvSpPr>
        <p:spPr bwMode="auto">
          <a:xfrm>
            <a:off x="838200" y="2667000"/>
            <a:ext cx="7239000" cy="3124200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12700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>
                <a:solidFill>
                  <a:srgbClr val="333300"/>
                </a:solidFill>
                <a:latin typeface="Arial" charset="0"/>
              </a:rPr>
              <a:t>      Muốn tìm một trong các phần</a:t>
            </a:r>
          </a:p>
          <a:p>
            <a:r>
              <a:rPr lang="en-US" sz="3600">
                <a:solidFill>
                  <a:srgbClr val="333300"/>
                </a:solidFill>
                <a:latin typeface="Arial" charset="0"/>
              </a:rPr>
              <a:t> bằng nhau của một số, ta lấy số </a:t>
            </a:r>
            <a:r>
              <a:rPr lang="vi-VN" sz="3600">
                <a:solidFill>
                  <a:srgbClr val="333300"/>
                </a:solidFill>
                <a:latin typeface="Arial" charset="0"/>
              </a:rPr>
              <a:t>đ</a:t>
            </a:r>
            <a:r>
              <a:rPr lang="en-US" sz="3600">
                <a:solidFill>
                  <a:srgbClr val="333300"/>
                </a:solidFill>
                <a:latin typeface="Arial" charset="0"/>
              </a:rPr>
              <a:t>ó</a:t>
            </a:r>
          </a:p>
          <a:p>
            <a:r>
              <a:rPr lang="en-US" sz="3600">
                <a:solidFill>
                  <a:srgbClr val="333300"/>
                </a:solidFill>
                <a:latin typeface="Arial" charset="0"/>
              </a:rPr>
              <a:t> chia cho số phần.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repeatCount="2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 animBg="1"/>
      <p:bldP spid="29700" grpId="1" animBg="1"/>
      <p:bldP spid="2970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"/>
          <p:cNvSpPr txBox="1">
            <a:spLocks noChangeArrowheads="1"/>
          </p:cNvSpPr>
          <p:nvPr/>
        </p:nvSpPr>
        <p:spPr bwMode="auto">
          <a:xfrm>
            <a:off x="152400" y="1066800"/>
            <a:ext cx="84582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FF00"/>
                </a:solidFill>
                <a:latin typeface="Arial" charset="0"/>
              </a:rPr>
              <a:t>TÌM MỘT TRONG CÁC PHẦN BẰNG NHAU </a:t>
            </a:r>
          </a:p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FF00"/>
                </a:solidFill>
                <a:latin typeface="Arial" charset="0"/>
              </a:rPr>
              <a:t>CỦA MỘT SỐ</a:t>
            </a:r>
          </a:p>
        </p:txBody>
      </p:sp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381000" y="20574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9900"/>
                </a:solidFill>
                <a:latin typeface="Arial" charset="0"/>
              </a:rPr>
              <a:t>LUYỆN TẬP</a:t>
            </a:r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381000" y="2514600"/>
            <a:ext cx="84582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9900"/>
                </a:solidFill>
                <a:latin typeface="Arial" charset="0"/>
              </a:rPr>
              <a:t>Bài 2:</a:t>
            </a:r>
            <a:r>
              <a:rPr lang="en-US" sz="2400">
                <a:latin typeface="Arial" charset="0"/>
              </a:rPr>
              <a:t> Một cửa  hàng có 42 kg táo và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ã bán </a:t>
            </a:r>
            <a:r>
              <a:rPr lang="vi-VN" sz="2400">
                <a:latin typeface="Arial" charset="0"/>
              </a:rPr>
              <a:t>đư</a:t>
            </a:r>
            <a:r>
              <a:rPr lang="en-US" sz="2400">
                <a:latin typeface="Arial" charset="0"/>
              </a:rPr>
              <a:t>ợc      số táo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ó.</a:t>
            </a:r>
          </a:p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Hỏi cửa  hàng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ã bán bao nhiêu ki-lô-gam  táo ?</a:t>
            </a:r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7391400" y="2390775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1</a:t>
            </a:r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7391400" y="2752725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6</a:t>
            </a:r>
          </a:p>
        </p:txBody>
      </p:sp>
      <p:sp>
        <p:nvSpPr>
          <p:cNvPr id="48136" name="Line 8"/>
          <p:cNvSpPr>
            <a:spLocks noChangeShapeType="1"/>
          </p:cNvSpPr>
          <p:nvPr/>
        </p:nvSpPr>
        <p:spPr bwMode="auto">
          <a:xfrm>
            <a:off x="7391400" y="2809875"/>
            <a:ext cx="304800" cy="9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1981200" y="3963988"/>
            <a:ext cx="5486400" cy="304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9900"/>
                </a:solidFill>
                <a:latin typeface="Arial" charset="0"/>
              </a:rPr>
              <a:t>Bài giải</a:t>
            </a:r>
          </a:p>
          <a:p>
            <a:pPr algn="ctr">
              <a:spcBef>
                <a:spcPct val="50000"/>
              </a:spcBef>
            </a:pPr>
            <a:r>
              <a:rPr lang="en-US" sz="2400">
                <a:latin typeface="Arial" charset="0"/>
              </a:rPr>
              <a:t>Cửa hàng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ã bán </a:t>
            </a:r>
            <a:r>
              <a:rPr lang="vi-VN" sz="2400">
                <a:latin typeface="Arial" charset="0"/>
              </a:rPr>
              <a:t>đư</a:t>
            </a:r>
            <a:r>
              <a:rPr lang="en-US" sz="2400">
                <a:latin typeface="Arial" charset="0"/>
              </a:rPr>
              <a:t>ợc số ki-lô-gam táo là:</a:t>
            </a:r>
          </a:p>
          <a:p>
            <a:pPr algn="ctr">
              <a:spcBef>
                <a:spcPct val="50000"/>
              </a:spcBef>
            </a:pPr>
            <a:r>
              <a:rPr lang="en-US" sz="2400">
                <a:latin typeface="Arial" charset="0"/>
              </a:rPr>
              <a:t>42 : 6 = 7 (kg)</a:t>
            </a:r>
          </a:p>
          <a:p>
            <a:pPr algn="ctr">
              <a:spcBef>
                <a:spcPct val="50000"/>
              </a:spcBef>
            </a:pPr>
            <a:r>
              <a:rPr lang="en-US" sz="2400" i="1">
                <a:latin typeface="Arial" charset="0"/>
              </a:rPr>
              <a:t>                     Đáp số</a:t>
            </a:r>
            <a:r>
              <a:rPr lang="en-US" sz="2400">
                <a:latin typeface="Arial" charset="0"/>
              </a:rPr>
              <a:t>: 7 kg táo.</a:t>
            </a:r>
          </a:p>
          <a:p>
            <a:pPr algn="ctr">
              <a:spcBef>
                <a:spcPct val="50000"/>
              </a:spcBef>
            </a:pPr>
            <a:endParaRPr lang="en-US" sz="2400">
              <a:latin typeface="Arial" charset="0"/>
            </a:endParaRPr>
          </a:p>
        </p:txBody>
      </p:sp>
      <p:pic>
        <p:nvPicPr>
          <p:cNvPr id="48138" name="Picture 10" descr="Flowers_Daisies_in_love_prv[1]"/>
          <p:cNvPicPr>
            <a:picLocks noChangeAspect="1" noChangeArrowheads="1" noCrop="1"/>
          </p:cNvPicPr>
          <p:nvPr/>
        </p:nvPicPr>
        <p:blipFill>
          <a:blip r:embed="rId3">
            <a:lum bright="-6000" contrast="36000"/>
          </a:blip>
          <a:srcRect/>
          <a:stretch>
            <a:fillRect/>
          </a:stretch>
        </p:blipFill>
        <p:spPr bwMode="auto">
          <a:xfrm>
            <a:off x="1828800" y="5105400"/>
            <a:ext cx="1566863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8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8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8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8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1000"/>
                                        <p:tgtEl>
                                          <p:spTgt spid="481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3" grpId="0"/>
      <p:bldP spid="48134" grpId="0"/>
      <p:bldP spid="48135" grpId="0"/>
      <p:bldP spid="48136" grpId="0" animBg="1"/>
    </p:bldLst>
  </p:timing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Glob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1475</TotalTime>
  <Words>583</Words>
  <Application>Microsoft Office PowerPoint</Application>
  <PresentationFormat>On-screen Show (4:3)</PresentationFormat>
  <Paragraphs>114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Garamond</vt:lpstr>
      <vt:lpstr>Arial</vt:lpstr>
      <vt:lpstr>Wingdings</vt:lpstr>
      <vt:lpstr>Calibri</vt:lpstr>
      <vt:lpstr>Verdana</vt:lpstr>
      <vt:lpstr>Stream</vt:lpstr>
      <vt:lpstr>Globe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THSP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Thanhcan</dc:creator>
  <cp:lastModifiedBy>CSTeam</cp:lastModifiedBy>
  <cp:revision>45</cp:revision>
  <dcterms:created xsi:type="dcterms:W3CDTF">2009-09-21T12:41:03Z</dcterms:created>
  <dcterms:modified xsi:type="dcterms:W3CDTF">2016-06-29T10:29:07Z</dcterms:modified>
</cp:coreProperties>
</file>