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6" r:id="rId4"/>
    <p:sldId id="259" r:id="rId5"/>
    <p:sldId id="277" r:id="rId6"/>
    <p:sldId id="272" r:id="rId7"/>
    <p:sldId id="263" r:id="rId8"/>
    <p:sldId id="270" r:id="rId9"/>
    <p:sldId id="271" r:id="rId10"/>
    <p:sldId id="280" r:id="rId11"/>
    <p:sldId id="278" r:id="rId12"/>
    <p:sldId id="261" r:id="rId13"/>
    <p:sldId id="279" r:id="rId14"/>
    <p:sldId id="268" r:id="rId15"/>
    <p:sldId id="262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2B039B"/>
    <a:srgbClr val="A50021"/>
    <a:srgbClr val="0000FF"/>
    <a:srgbClr val="009900"/>
    <a:srgbClr val="00FFFF"/>
    <a:srgbClr val="FF0000"/>
    <a:srgbClr val="FFFF00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856" autoAdjust="0"/>
    <p:restoredTop sz="94660"/>
  </p:normalViewPr>
  <p:slideViewPr>
    <p:cSldViewPr>
      <p:cViewPr varScale="1">
        <p:scale>
          <a:sx n="38" d="100"/>
          <a:sy n="38" d="100"/>
        </p:scale>
        <p:origin x="-124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2A43F-2BFE-45F4-88D1-6C20720D8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3CA74-C4FA-49D1-BF5B-FE945D029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FA6DA-5C8D-4B13-9113-B8F6B979C0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5295C-FD3E-4DC3-BD73-3687D8636E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99895-6643-4589-810B-68DE89A64E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8238C-F21C-41FD-8F53-3810EE3E71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56870-4E71-47C4-B273-1EEC864670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2C4BA-A474-467E-B23F-E5F93E8CF1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4E2CD-454E-4143-A324-29D52FEB81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45B05-AB1B-4091-A9E8-BCAC361DA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11EA1-9FA0-41C0-A907-485F983BE5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34BF1-F73B-4B4D-80D3-2ECE160CB6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0BFC2-FE97-4D16-9512-FD15085448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5FEF3A5C-C207-4C62-93ED-39BFF5C710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8"/>
          <p:cNvSpPr txBox="1">
            <a:spLocks noChangeArrowheads="1"/>
          </p:cNvSpPr>
          <p:nvPr/>
        </p:nvSpPr>
        <p:spPr bwMode="auto">
          <a:xfrm>
            <a:off x="3733800" y="3429000"/>
            <a:ext cx="2057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Arial" charset="0"/>
              </a:rPr>
              <a:t>( 3 tiết )</a:t>
            </a:r>
          </a:p>
        </p:txBody>
      </p:sp>
      <p:sp>
        <p:nvSpPr>
          <p:cNvPr id="2052" name="WordArt 11" descr="Narrow vertical"/>
          <p:cNvSpPr>
            <a:spLocks noChangeArrowheads="1" noChangeShapeType="1" noTextEdit="1"/>
          </p:cNvSpPr>
          <p:nvPr/>
        </p:nvSpPr>
        <p:spPr bwMode="auto">
          <a:xfrm>
            <a:off x="914400" y="1981200"/>
            <a:ext cx="7239000" cy="150177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LÀM QUẠT GIẤY TRÒN</a:t>
            </a:r>
            <a:endParaRPr lang="en-US" sz="3600" b="1" kern="1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053" name="WordArt 14"/>
          <p:cNvSpPr>
            <a:spLocks noChangeArrowheads="1" noChangeShapeType="1" noTextEdit="1"/>
          </p:cNvSpPr>
          <p:nvPr/>
        </p:nvSpPr>
        <p:spPr bwMode="auto">
          <a:xfrm>
            <a:off x="2286000" y="533400"/>
            <a:ext cx="4953000" cy="13843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CCFFCC"/>
                </a:solidFill>
                <a:latin typeface="Arial"/>
                <a:cs typeface="Arial"/>
              </a:rPr>
              <a:t>THỦ CÔNG LỚP 3</a:t>
            </a:r>
            <a:endParaRPr lang="en-US" sz="3600" b="1" kern="10">
              <a:ln w="9525">
                <a:solidFill>
                  <a:srgbClr val="00FFFF"/>
                </a:solidFill>
                <a:round/>
                <a:headEnd/>
                <a:tailEnd/>
              </a:ln>
              <a:solidFill>
                <a:srgbClr val="CCFFCC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IMG_07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524000"/>
            <a:ext cx="6629400" cy="49720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533400" y="0"/>
            <a:ext cx="8382000" cy="5238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FF0000"/>
                </a:solidFill>
                <a:latin typeface="Arial" charset="0"/>
              </a:rPr>
              <a:t>Thủ công</a:t>
            </a:r>
            <a:r>
              <a:rPr lang="en-US" sz="2800" b="1">
                <a:solidFill>
                  <a:srgbClr val="FF0000"/>
                </a:solidFill>
                <a:latin typeface="Arial" charset="0"/>
              </a:rPr>
              <a:t> Bài 18:   LÀM QUẠT GIẤY TRÒN</a:t>
            </a:r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1600200" y="457200"/>
            <a:ext cx="46418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*B</a:t>
            </a:r>
            <a:r>
              <a:rPr lang="vi-VN" b="1">
                <a:latin typeface="Arial" charset="0"/>
              </a:rPr>
              <a:t>ư</a:t>
            </a:r>
            <a:r>
              <a:rPr lang="en-US" b="1">
                <a:latin typeface="Arial" charset="0"/>
              </a:rPr>
              <a:t>ớc2</a:t>
            </a:r>
            <a:r>
              <a:rPr lang="en-US">
                <a:latin typeface="Arial" charset="0"/>
              </a:rPr>
              <a:t>: </a:t>
            </a:r>
            <a:r>
              <a:rPr lang="en-US" b="1">
                <a:solidFill>
                  <a:srgbClr val="2B039B"/>
                </a:solidFill>
                <a:latin typeface="Arial" charset="0"/>
              </a:rPr>
              <a:t>Gấp, dán quạt</a:t>
            </a:r>
          </a:p>
          <a:p>
            <a:endParaRPr lang="en-US" b="1">
              <a:solidFill>
                <a:srgbClr val="2B039B"/>
              </a:solidFill>
              <a:latin typeface="Arial" charset="0"/>
            </a:endParaRP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0" y="1524000"/>
            <a:ext cx="22098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Arial" charset="0"/>
              </a:rPr>
              <a:t>5.</a:t>
            </a:r>
            <a:r>
              <a:rPr lang="en-US" b="1">
                <a:solidFill>
                  <a:srgbClr val="0000FF"/>
                </a:solidFill>
                <a:latin typeface="Arial" charset="0"/>
              </a:rPr>
              <a:t> Bôi hồ và dán mép 2 tờ giấy đã gấp vào với nhau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7010400" y="914400"/>
            <a:ext cx="1295400" cy="4000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DÁN HỒ</a:t>
            </a:r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 flipH="1">
            <a:off x="5791200" y="1371600"/>
            <a:ext cx="1676400" cy="1219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/>
      <p:bldP spid="33801" grpId="0" animBg="1"/>
      <p:bldP spid="3380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228600" y="685800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CC0000"/>
                </a:solidFill>
                <a:latin typeface="Arial" charset="0"/>
              </a:rPr>
              <a:t>BƯỚC 3:</a:t>
            </a:r>
            <a:r>
              <a:rPr lang="en-US" sz="2800" b="1">
                <a:solidFill>
                  <a:srgbClr val="CC0000"/>
                </a:solidFill>
                <a:latin typeface="Arial" charset="0"/>
              </a:rPr>
              <a:t> Làm cán quạt và hoàn chỉnh quạt</a:t>
            </a:r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533400" y="0"/>
            <a:ext cx="8382000" cy="523875"/>
          </a:xfrm>
          <a:prstGeom prst="rect">
            <a:avLst/>
          </a:prstGeom>
          <a:noFill/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CC0000"/>
                </a:solidFill>
                <a:latin typeface="Arial" charset="0"/>
              </a:rPr>
              <a:t>Thủ công</a:t>
            </a:r>
            <a:r>
              <a:rPr lang="en-US" sz="2800" b="1">
                <a:latin typeface="Arial" charset="0"/>
              </a:rPr>
              <a:t> </a:t>
            </a:r>
            <a:r>
              <a:rPr lang="en-US" sz="2800" b="1">
                <a:solidFill>
                  <a:srgbClr val="0000FF"/>
                </a:solidFill>
                <a:latin typeface="Arial" charset="0"/>
              </a:rPr>
              <a:t>Bài 18:</a:t>
            </a:r>
            <a:r>
              <a:rPr lang="en-US" sz="2800" b="1">
                <a:latin typeface="Arial" charset="0"/>
              </a:rPr>
              <a:t>   </a:t>
            </a:r>
            <a:r>
              <a:rPr lang="en-US" sz="2800" b="1">
                <a:solidFill>
                  <a:srgbClr val="0000FF"/>
                </a:solidFill>
                <a:latin typeface="Arial" charset="0"/>
              </a:rPr>
              <a:t>LÀM QUẠT GIẤY TRÒN</a:t>
            </a: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533400" y="1371600"/>
            <a:ext cx="807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1295400"/>
            <a:ext cx="89916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FF"/>
                </a:solidFill>
                <a:latin typeface="Arial" charset="0"/>
              </a:rPr>
              <a:t>1.</a:t>
            </a:r>
            <a:r>
              <a:rPr lang="en-US" sz="2800" b="1">
                <a:solidFill>
                  <a:srgbClr val="0000FF"/>
                </a:solidFill>
                <a:latin typeface="Arial" charset="0"/>
              </a:rPr>
              <a:t>Lấy từng tờ giấy làm cán quạt gấp cuộn theo cạnh 12 ô gấp cuộn với nếp gấp rộng 1ô cho đến hết tờ giấy.</a:t>
            </a:r>
          </a:p>
          <a:p>
            <a:r>
              <a:rPr lang="en-US" sz="2800" b="1">
                <a:solidFill>
                  <a:srgbClr val="FF00FF"/>
                </a:solidFill>
                <a:latin typeface="Arial" charset="0"/>
              </a:rPr>
              <a:t>2. </a:t>
            </a:r>
            <a:r>
              <a:rPr lang="en-US" sz="2800" b="1">
                <a:solidFill>
                  <a:srgbClr val="0000FF"/>
                </a:solidFill>
                <a:latin typeface="Arial" charset="0"/>
              </a:rPr>
              <a:t>Bôi hồ vào mép cuối và dán lại để được cán quạt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200400"/>
            <a:ext cx="891540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FF"/>
                </a:solidFill>
                <a:latin typeface="+mj-lt"/>
              </a:rPr>
              <a:t>3.</a:t>
            </a:r>
            <a:r>
              <a:rPr lang="en-US" sz="2800" b="1" dirty="0">
                <a:solidFill>
                  <a:srgbClr val="0000FF"/>
                </a:solidFill>
                <a:latin typeface="+mj-lt"/>
              </a:rPr>
              <a:t>Bôi </a:t>
            </a:r>
            <a:r>
              <a:rPr lang="en-US" sz="2800" b="1" dirty="0" err="1">
                <a:solidFill>
                  <a:srgbClr val="0000FF"/>
                </a:solidFill>
                <a:latin typeface="+mj-lt"/>
              </a:rPr>
              <a:t>hồ</a:t>
            </a:r>
            <a:r>
              <a:rPr lang="en-US" sz="2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j-lt"/>
              </a:rPr>
              <a:t>lên</a:t>
            </a:r>
            <a:r>
              <a:rPr lang="en-US" sz="2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j-lt"/>
              </a:rPr>
              <a:t>hai</a:t>
            </a:r>
            <a:r>
              <a:rPr lang="en-US" sz="2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j-lt"/>
              </a:rPr>
              <a:t>mép</a:t>
            </a:r>
            <a:r>
              <a:rPr lang="en-US" sz="2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j-lt"/>
              </a:rPr>
              <a:t>ngoài</a:t>
            </a:r>
            <a:r>
              <a:rPr lang="en-US" sz="2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j-lt"/>
              </a:rPr>
              <a:t>cùng</a:t>
            </a:r>
            <a:r>
              <a:rPr lang="en-US" sz="2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j-lt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j-lt"/>
              </a:rPr>
              <a:t>quạt</a:t>
            </a:r>
            <a:r>
              <a:rPr lang="en-US" sz="2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j-lt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j-lt"/>
              </a:rPr>
              <a:t>nữa</a:t>
            </a:r>
            <a:r>
              <a:rPr lang="en-US" sz="2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j-lt"/>
              </a:rPr>
              <a:t>cán</a:t>
            </a:r>
            <a:r>
              <a:rPr lang="en-US" sz="2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j-lt"/>
              </a:rPr>
              <a:t>quạt</a:t>
            </a:r>
            <a:r>
              <a:rPr lang="en-US" sz="2800" b="1" dirty="0">
                <a:solidFill>
                  <a:srgbClr val="0000FF"/>
                </a:solidFill>
                <a:latin typeface="+mj-lt"/>
              </a:rPr>
              <a:t>. </a:t>
            </a:r>
            <a:r>
              <a:rPr lang="en-US" sz="2800" b="1" dirty="0" err="1">
                <a:solidFill>
                  <a:srgbClr val="0000FF"/>
                </a:solidFill>
                <a:latin typeface="+mj-lt"/>
              </a:rPr>
              <a:t>Sau</a:t>
            </a:r>
            <a:r>
              <a:rPr lang="en-US" sz="2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j-lt"/>
              </a:rPr>
              <a:t>đó</a:t>
            </a:r>
            <a:r>
              <a:rPr lang="en-US" sz="2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j-lt"/>
              </a:rPr>
              <a:t>lần</a:t>
            </a:r>
            <a:r>
              <a:rPr lang="en-US" sz="2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j-lt"/>
              </a:rPr>
              <a:t>lượt</a:t>
            </a:r>
            <a:r>
              <a:rPr lang="en-US" sz="2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j-lt"/>
              </a:rPr>
              <a:t>dán</a:t>
            </a:r>
            <a:r>
              <a:rPr lang="en-US" sz="2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j-lt"/>
              </a:rPr>
              <a:t>ép</a:t>
            </a:r>
            <a:r>
              <a:rPr lang="en-US" sz="2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j-lt"/>
              </a:rPr>
              <a:t>hai</a:t>
            </a:r>
            <a:r>
              <a:rPr lang="en-US" sz="2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j-lt"/>
              </a:rPr>
              <a:t>cán</a:t>
            </a:r>
            <a:r>
              <a:rPr lang="en-US" sz="2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j-lt"/>
              </a:rPr>
              <a:t>quạt</a:t>
            </a:r>
            <a:r>
              <a:rPr lang="en-US" sz="2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j-lt"/>
              </a:rPr>
              <a:t>vào</a:t>
            </a:r>
            <a:r>
              <a:rPr lang="en-US" sz="2800" b="1" dirty="0">
                <a:solidFill>
                  <a:srgbClr val="0000FF"/>
                </a:solidFill>
                <a:latin typeface="+mj-lt"/>
              </a:rPr>
              <a:t> 2 </a:t>
            </a:r>
            <a:r>
              <a:rPr lang="en-US" sz="2800" b="1" dirty="0" err="1">
                <a:solidFill>
                  <a:srgbClr val="0000FF"/>
                </a:solidFill>
                <a:latin typeface="+mj-lt"/>
              </a:rPr>
              <a:t>mép</a:t>
            </a:r>
            <a:r>
              <a:rPr lang="en-US" sz="2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j-lt"/>
              </a:rPr>
              <a:t>ngoài</a:t>
            </a:r>
            <a:r>
              <a:rPr lang="en-US" sz="2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j-lt"/>
              </a:rPr>
              <a:t>cùng</a:t>
            </a:r>
            <a:r>
              <a:rPr lang="en-US" sz="2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j-lt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j-lt"/>
              </a:rPr>
              <a:t>quạt</a:t>
            </a:r>
            <a:r>
              <a:rPr lang="en-US" sz="2800" b="1" dirty="0">
                <a:solidFill>
                  <a:srgbClr val="0000FF"/>
                </a:solidFill>
                <a:latin typeface="+mj-lt"/>
              </a:rPr>
              <a:t>.</a:t>
            </a:r>
          </a:p>
          <a:p>
            <a:pPr>
              <a:defRPr/>
            </a:pPr>
            <a:endParaRPr lang="en-US" sz="1800" dirty="0">
              <a:latin typeface="Arial"/>
            </a:endParaRPr>
          </a:p>
          <a:p>
            <a:pPr>
              <a:defRPr/>
            </a:pPr>
            <a:r>
              <a:rPr lang="en-US" sz="1800" dirty="0">
                <a:latin typeface="Arial"/>
              </a:rPr>
              <a:t>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2400" y="4648200"/>
            <a:ext cx="88392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FF"/>
                </a:solidFill>
                <a:latin typeface="Arial" charset="0"/>
              </a:rPr>
              <a:t>4.</a:t>
            </a:r>
            <a:r>
              <a:rPr lang="en-US" sz="2800" b="1">
                <a:solidFill>
                  <a:srgbClr val="0000FF"/>
                </a:solidFill>
                <a:latin typeface="Arial" charset="0"/>
              </a:rPr>
              <a:t>Sau khi hồ khô dùng 2 tay kéo (2 nữa cán quạt) cho tới khi 2 nữa cán quạt đó gặp nhau.</a:t>
            </a:r>
          </a:p>
          <a:p>
            <a:r>
              <a:rPr lang="en-US" sz="2800" b="1">
                <a:solidFill>
                  <a:srgbClr val="FF00FF"/>
                </a:solidFill>
                <a:latin typeface="Arial" charset="0"/>
              </a:rPr>
              <a:t>5. </a:t>
            </a:r>
            <a:r>
              <a:rPr lang="en-US" sz="2800" b="1">
                <a:solidFill>
                  <a:srgbClr val="0000FF"/>
                </a:solidFill>
                <a:latin typeface="Arial" charset="0"/>
              </a:rPr>
              <a:t>Bôi hồ và dán hoàn chỉnh sản phẩm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838200" y="609600"/>
            <a:ext cx="8483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u="sng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B</a:t>
            </a:r>
            <a:r>
              <a:rPr lang="vi-VN" b="1" u="sng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ư</a:t>
            </a:r>
            <a:r>
              <a:rPr lang="en-US" b="1" u="sng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ớc </a:t>
            </a:r>
            <a:r>
              <a:rPr lang="en-US" b="1" u="sng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3</a:t>
            </a:r>
            <a:r>
              <a:rPr lang="en-US" u="sng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:</a:t>
            </a:r>
            <a:r>
              <a:rPr lang="en-US">
                <a:latin typeface="Arial"/>
              </a:rPr>
              <a:t> </a:t>
            </a:r>
            <a:r>
              <a:rPr lang="en-US" b="1">
                <a:solidFill>
                  <a:srgbClr val="0000FF"/>
                </a:solidFill>
                <a:latin typeface="Arial"/>
              </a:rPr>
              <a:t>Làm cán quạt và hoàn chỉnh quạt</a:t>
            </a:r>
            <a:endParaRPr lang="en-US" b="1">
              <a:solidFill>
                <a:srgbClr val="0000FF"/>
              </a:solidFill>
              <a:latin typeface="Arial"/>
            </a:endParaRPr>
          </a:p>
        </p:txBody>
      </p:sp>
      <p:graphicFrame>
        <p:nvGraphicFramePr>
          <p:cNvPr id="8343" name="Group 151"/>
          <p:cNvGraphicFramePr>
            <a:graphicFrameLocks noGrp="1"/>
          </p:cNvGraphicFramePr>
          <p:nvPr>
            <p:ph/>
          </p:nvPr>
        </p:nvGraphicFramePr>
        <p:xfrm>
          <a:off x="5486400" y="2971800"/>
          <a:ext cx="3352800" cy="2743200"/>
        </p:xfrm>
        <a:graphic>
          <a:graphicData uri="http://schemas.openxmlformats.org/drawingml/2006/table">
            <a:tbl>
              <a:tblPr/>
              <a:tblGrid>
                <a:gridCol w="279400"/>
                <a:gridCol w="279400"/>
                <a:gridCol w="279400"/>
                <a:gridCol w="279400"/>
                <a:gridCol w="279400"/>
                <a:gridCol w="279400"/>
                <a:gridCol w="279400"/>
                <a:gridCol w="279400"/>
                <a:gridCol w="279400"/>
                <a:gridCol w="279400"/>
                <a:gridCol w="279400"/>
                <a:gridCol w="279400"/>
              </a:tblGrid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340" name="Rectangle 148"/>
          <p:cNvSpPr>
            <a:spLocks noChangeArrowheads="1"/>
          </p:cNvSpPr>
          <p:nvPr/>
        </p:nvSpPr>
        <p:spPr bwMode="auto">
          <a:xfrm>
            <a:off x="5562600" y="6324600"/>
            <a:ext cx="33528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8341" name="Line 149"/>
          <p:cNvSpPr>
            <a:spLocks noChangeShapeType="1"/>
          </p:cNvSpPr>
          <p:nvPr/>
        </p:nvSpPr>
        <p:spPr bwMode="auto">
          <a:xfrm>
            <a:off x="7162800" y="5791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449" name="Text Box 5"/>
          <p:cNvSpPr txBox="1">
            <a:spLocks noChangeArrowheads="1"/>
          </p:cNvSpPr>
          <p:nvPr/>
        </p:nvSpPr>
        <p:spPr bwMode="auto">
          <a:xfrm>
            <a:off x="533400" y="0"/>
            <a:ext cx="8382000" cy="523875"/>
          </a:xfrm>
          <a:prstGeom prst="rect">
            <a:avLst/>
          </a:prstGeom>
          <a:noFill/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CC0000"/>
                </a:solidFill>
                <a:latin typeface="Arial" charset="0"/>
              </a:rPr>
              <a:t>Thủ công</a:t>
            </a:r>
            <a:r>
              <a:rPr lang="en-US" sz="2800" b="1">
                <a:latin typeface="Arial" charset="0"/>
              </a:rPr>
              <a:t> </a:t>
            </a:r>
            <a:r>
              <a:rPr lang="en-US" sz="2800" b="1">
                <a:solidFill>
                  <a:srgbClr val="0000FF"/>
                </a:solidFill>
                <a:latin typeface="Arial" charset="0"/>
              </a:rPr>
              <a:t>Bài 18:</a:t>
            </a:r>
            <a:r>
              <a:rPr lang="en-US" sz="2800" b="1">
                <a:latin typeface="Arial" charset="0"/>
              </a:rPr>
              <a:t>   </a:t>
            </a:r>
            <a:r>
              <a:rPr lang="en-US" sz="2800" b="1">
                <a:solidFill>
                  <a:srgbClr val="CC0000"/>
                </a:solidFill>
                <a:latin typeface="Arial" charset="0"/>
              </a:rPr>
              <a:t>LÀM QUẠT GIẤY TRÒN</a:t>
            </a:r>
          </a:p>
        </p:txBody>
      </p:sp>
      <p:sp>
        <p:nvSpPr>
          <p:cNvPr id="13450" name="Line 152"/>
          <p:cNvSpPr>
            <a:spLocks noChangeShapeType="1"/>
          </p:cNvSpPr>
          <p:nvPr/>
        </p:nvSpPr>
        <p:spPr bwMode="auto">
          <a:xfrm>
            <a:off x="5486400" y="54102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51" name="Rectangle 153"/>
          <p:cNvSpPr>
            <a:spLocks noChangeArrowheads="1"/>
          </p:cNvSpPr>
          <p:nvPr/>
        </p:nvSpPr>
        <p:spPr bwMode="auto">
          <a:xfrm>
            <a:off x="5486400" y="5410200"/>
            <a:ext cx="33528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3452" name="Text Box 154"/>
          <p:cNvSpPr txBox="1">
            <a:spLocks noChangeArrowheads="1"/>
          </p:cNvSpPr>
          <p:nvPr/>
        </p:nvSpPr>
        <p:spPr bwMode="auto">
          <a:xfrm>
            <a:off x="6400800" y="2438400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12 ô</a:t>
            </a:r>
          </a:p>
        </p:txBody>
      </p:sp>
      <p:sp>
        <p:nvSpPr>
          <p:cNvPr id="13453" name="Text Box 155"/>
          <p:cNvSpPr txBox="1">
            <a:spLocks noChangeArrowheads="1"/>
          </p:cNvSpPr>
          <p:nvPr/>
        </p:nvSpPr>
        <p:spPr bwMode="auto">
          <a:xfrm>
            <a:off x="4572000" y="4495800"/>
            <a:ext cx="838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10 ô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7200" y="1981200"/>
            <a:ext cx="36576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FF"/>
                </a:solidFill>
                <a:latin typeface="Arial" charset="0"/>
              </a:rPr>
              <a:t>1.</a:t>
            </a:r>
            <a:r>
              <a:rPr lang="en-US" sz="2800" b="1">
                <a:solidFill>
                  <a:srgbClr val="0000FF"/>
                </a:solidFill>
                <a:latin typeface="Arial" charset="0"/>
              </a:rPr>
              <a:t>Lấy từng tờ giấy làm cán quạt gấp cuộn theo cạnh 12 ô gấp cuộn với nếp gấp rộng 1ô cho đến hết tờ giấy</a:t>
            </a:r>
          </a:p>
        </p:txBody>
      </p:sp>
      <p:sp>
        <p:nvSpPr>
          <p:cNvPr id="8351" name="Text Box 159"/>
          <p:cNvSpPr txBox="1">
            <a:spLocks noChangeArrowheads="1"/>
          </p:cNvSpPr>
          <p:nvPr/>
        </p:nvSpPr>
        <p:spPr bwMode="auto">
          <a:xfrm>
            <a:off x="3505200" y="6172200"/>
            <a:ext cx="762000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Arial" charset="0"/>
              </a:rPr>
              <a:t>1 Ô</a:t>
            </a:r>
          </a:p>
        </p:txBody>
      </p:sp>
      <p:sp>
        <p:nvSpPr>
          <p:cNvPr id="8352" name="Line 160"/>
          <p:cNvSpPr>
            <a:spLocks noChangeShapeType="1"/>
          </p:cNvSpPr>
          <p:nvPr/>
        </p:nvSpPr>
        <p:spPr bwMode="auto">
          <a:xfrm>
            <a:off x="4267200" y="6477000"/>
            <a:ext cx="129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40" grpId="0" animBg="1"/>
      <p:bldP spid="8341" grpId="0" animBg="1"/>
      <p:bldP spid="8351" grpId="0" animBg="1"/>
      <p:bldP spid="83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IMG_07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514600"/>
            <a:ext cx="7315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533400" y="0"/>
            <a:ext cx="8382000" cy="523875"/>
          </a:xfrm>
          <a:prstGeom prst="rect">
            <a:avLst/>
          </a:prstGeom>
          <a:noFill/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CC0000"/>
                </a:solidFill>
                <a:latin typeface="Arial" charset="0"/>
              </a:rPr>
              <a:t>Thủ công</a:t>
            </a:r>
            <a:r>
              <a:rPr lang="en-US" sz="2800" b="1">
                <a:latin typeface="Arial" charset="0"/>
              </a:rPr>
              <a:t> </a:t>
            </a:r>
            <a:r>
              <a:rPr lang="en-US" sz="2800" b="1">
                <a:solidFill>
                  <a:srgbClr val="0000FF"/>
                </a:solidFill>
                <a:latin typeface="Arial" charset="0"/>
              </a:rPr>
              <a:t>Bài 18:</a:t>
            </a:r>
            <a:r>
              <a:rPr lang="en-US" sz="2800" b="1">
                <a:latin typeface="Arial" charset="0"/>
              </a:rPr>
              <a:t>   </a:t>
            </a:r>
            <a:r>
              <a:rPr lang="en-US" sz="2800" b="1">
                <a:solidFill>
                  <a:srgbClr val="0000FF"/>
                </a:solidFill>
                <a:latin typeface="Arial" charset="0"/>
              </a:rPr>
              <a:t>LÀM QUẠT GIẤY TRÒN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2400" y="914400"/>
            <a:ext cx="8991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800" b="1">
              <a:solidFill>
                <a:srgbClr val="0000FF"/>
              </a:solidFill>
              <a:latin typeface="Arial" charset="0"/>
            </a:endParaRPr>
          </a:p>
          <a:p>
            <a:r>
              <a:rPr lang="en-US" sz="2800" b="1">
                <a:solidFill>
                  <a:srgbClr val="FF00FF"/>
                </a:solidFill>
                <a:latin typeface="Arial" charset="0"/>
              </a:rPr>
              <a:t>2. </a:t>
            </a:r>
            <a:r>
              <a:rPr lang="en-US" sz="2800" b="1">
                <a:solidFill>
                  <a:srgbClr val="0000FF"/>
                </a:solidFill>
                <a:latin typeface="Arial" charset="0"/>
              </a:rPr>
              <a:t>Bôi hồ vào mép cuối và dán lại để được cán quạt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838200" y="609600"/>
            <a:ext cx="8483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u="sng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B</a:t>
            </a:r>
            <a:r>
              <a:rPr lang="vi-VN" b="1" u="sng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ư</a:t>
            </a:r>
            <a:r>
              <a:rPr lang="en-US" b="1" u="sng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ớc </a:t>
            </a:r>
            <a:r>
              <a:rPr lang="en-US" b="1" u="sng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3</a:t>
            </a:r>
            <a:r>
              <a:rPr lang="en-US" u="sng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:</a:t>
            </a:r>
            <a:r>
              <a:rPr lang="en-US">
                <a:latin typeface="Arial"/>
              </a:rPr>
              <a:t> </a:t>
            </a:r>
            <a:r>
              <a:rPr lang="en-US" b="1">
                <a:solidFill>
                  <a:srgbClr val="0000FF"/>
                </a:solidFill>
                <a:latin typeface="Arial"/>
              </a:rPr>
              <a:t>Làm cán quạt và hoàn chỉnh quạt</a:t>
            </a:r>
            <a:endParaRPr lang="en-US" b="1">
              <a:solidFill>
                <a:srgbClr val="0000FF"/>
              </a:solidFill>
              <a:latin typeface="Arial"/>
            </a:endParaRP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3505200" y="2819400"/>
            <a:ext cx="2286000" cy="1077913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Arial" charset="0"/>
              </a:rPr>
              <a:t>Bôi hồ, dán</a:t>
            </a:r>
            <a:r>
              <a:rPr lang="en-US" b="1">
                <a:solidFill>
                  <a:srgbClr val="00FFFF"/>
                </a:solidFill>
                <a:latin typeface="Arial" charset="0"/>
              </a:rPr>
              <a:t> </a:t>
            </a:r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 flipH="1">
            <a:off x="2819400" y="3429000"/>
            <a:ext cx="1447800" cy="1600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>
            <a:off x="4876800" y="3429000"/>
            <a:ext cx="1447800" cy="1524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2776" grpId="0" animBg="1"/>
      <p:bldP spid="32777" grpId="0" animBg="1"/>
      <p:bldP spid="3277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676400"/>
            <a:ext cx="5638800" cy="406876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533400" y="0"/>
            <a:ext cx="8382000" cy="523875"/>
          </a:xfrm>
          <a:prstGeom prst="rect">
            <a:avLst/>
          </a:prstGeom>
          <a:noFill/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CC0000"/>
                </a:solidFill>
                <a:latin typeface="Arial" charset="0"/>
              </a:rPr>
              <a:t>Thủ công</a:t>
            </a:r>
            <a:r>
              <a:rPr lang="en-US" sz="2800" b="1">
                <a:latin typeface="Arial" charset="0"/>
              </a:rPr>
              <a:t> </a:t>
            </a:r>
            <a:r>
              <a:rPr lang="en-US" sz="2800" b="1">
                <a:solidFill>
                  <a:srgbClr val="0000FF"/>
                </a:solidFill>
                <a:latin typeface="Arial" charset="0"/>
              </a:rPr>
              <a:t>Bài 18:</a:t>
            </a:r>
            <a:r>
              <a:rPr lang="en-US" sz="2800" b="1">
                <a:latin typeface="Arial" charset="0"/>
              </a:rPr>
              <a:t>   </a:t>
            </a:r>
            <a:r>
              <a:rPr lang="en-US" sz="2800" b="1">
                <a:solidFill>
                  <a:srgbClr val="CC0000"/>
                </a:solidFill>
                <a:latin typeface="Arial" charset="0"/>
              </a:rPr>
              <a:t>LÀM QUẠT GIẤY TRÒN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838200" y="609600"/>
            <a:ext cx="8483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u="sng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B</a:t>
            </a:r>
            <a:r>
              <a:rPr lang="vi-VN" b="1" u="sng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ư</a:t>
            </a:r>
            <a:r>
              <a:rPr lang="en-US" b="1" u="sng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ớc </a:t>
            </a:r>
            <a:r>
              <a:rPr lang="en-US" b="1" u="sng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3</a:t>
            </a:r>
            <a:r>
              <a:rPr lang="en-US" u="sng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:</a:t>
            </a:r>
            <a:r>
              <a:rPr lang="en-US">
                <a:latin typeface="Arial"/>
              </a:rPr>
              <a:t> </a:t>
            </a:r>
            <a:r>
              <a:rPr lang="en-US" b="1">
                <a:solidFill>
                  <a:srgbClr val="0000FF"/>
                </a:solidFill>
                <a:latin typeface="Arial"/>
              </a:rPr>
              <a:t>Làm cán quạt và hoàn chỉnh quạt</a:t>
            </a:r>
            <a:endParaRPr lang="en-US" b="1">
              <a:solidFill>
                <a:srgbClr val="0000FF"/>
              </a:solidFill>
              <a:latin typeface="Arial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1524000"/>
            <a:ext cx="3200400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FF"/>
                </a:solidFill>
                <a:latin typeface="Arial" charset="0"/>
              </a:rPr>
              <a:t>4.</a:t>
            </a:r>
            <a:r>
              <a:rPr lang="en-US" sz="2800" b="1">
                <a:solidFill>
                  <a:srgbClr val="0000FF"/>
                </a:solidFill>
                <a:latin typeface="Arial" charset="0"/>
              </a:rPr>
              <a:t>Sau khi hồ khô dùng 2 tay kéo 2 nữa cán quạt cho tới khi 2 nữa cán quạt đó gặp nhau.</a:t>
            </a:r>
          </a:p>
          <a:p>
            <a:r>
              <a:rPr lang="en-US" sz="2800" b="1">
                <a:solidFill>
                  <a:srgbClr val="FF00FF"/>
                </a:solidFill>
                <a:latin typeface="Arial" charset="0"/>
              </a:rPr>
              <a:t>5. </a:t>
            </a:r>
            <a:r>
              <a:rPr lang="en-US" sz="2800" b="1">
                <a:solidFill>
                  <a:srgbClr val="0000FF"/>
                </a:solidFill>
                <a:latin typeface="Arial" charset="0"/>
              </a:rPr>
              <a:t>Bôi hồ và dán hoàn chỉnh sản phẩm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4724400" y="6172200"/>
            <a:ext cx="990600" cy="4619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Arial" charset="0"/>
              </a:rPr>
              <a:t>CÁN</a:t>
            </a:r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 flipV="1">
            <a:off x="5562600" y="5638800"/>
            <a:ext cx="5334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371" grpId="0" animBg="1"/>
      <p:bldP spid="1537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1066800" y="685800"/>
            <a:ext cx="7645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u="sng">
                <a:latin typeface="Arial" charset="0"/>
              </a:rPr>
              <a:t>3. Hoạt </a:t>
            </a:r>
            <a:r>
              <a:rPr lang="vi-VN" b="1" i="1" u="sng">
                <a:latin typeface="Arial" charset="0"/>
              </a:rPr>
              <a:t>đ</a:t>
            </a:r>
            <a:r>
              <a:rPr lang="en-US" b="1" i="1" u="sng">
                <a:latin typeface="Arial" charset="0"/>
              </a:rPr>
              <a:t>ộng 3</a:t>
            </a:r>
            <a:r>
              <a:rPr lang="en-US">
                <a:latin typeface="Arial" charset="0"/>
              </a:rPr>
              <a:t>: </a:t>
            </a:r>
            <a:r>
              <a:rPr lang="en-US" b="1">
                <a:latin typeface="Arial" charset="0"/>
              </a:rPr>
              <a:t>Tập làm quạt giấy tròn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2286000" y="762000"/>
            <a:ext cx="45418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 </a:t>
            </a:r>
            <a:r>
              <a:rPr lang="en-US" b="1">
                <a:latin typeface="Arial" charset="0"/>
              </a:rPr>
              <a:t>Quan sát và nhận xét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800600" y="1936750"/>
            <a:ext cx="4191000" cy="40322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>
                <a:solidFill>
                  <a:srgbClr val="FF0000"/>
                </a:solidFill>
                <a:latin typeface="Arial" charset="0"/>
              </a:rPr>
              <a:t>Câu hỏi thảo luận</a:t>
            </a:r>
            <a:r>
              <a:rPr lang="en-US" b="1">
                <a:solidFill>
                  <a:srgbClr val="FF0000"/>
                </a:solidFill>
                <a:latin typeface="Arial" charset="0"/>
              </a:rPr>
              <a:t>:</a:t>
            </a:r>
          </a:p>
          <a:p>
            <a:r>
              <a:rPr lang="en-US">
                <a:solidFill>
                  <a:srgbClr val="000099"/>
                </a:solidFill>
                <a:latin typeface="Arial" charset="0"/>
              </a:rPr>
              <a:t>   </a:t>
            </a:r>
            <a:r>
              <a:rPr lang="en-US" b="1">
                <a:solidFill>
                  <a:srgbClr val="000099"/>
                </a:solidFill>
                <a:latin typeface="Arial" charset="0"/>
              </a:rPr>
              <a:t>1. Cần chuẩn bị những nguyên liệu gì </a:t>
            </a:r>
            <a:r>
              <a:rPr lang="vi-VN" b="1">
                <a:solidFill>
                  <a:srgbClr val="000099"/>
                </a:solidFill>
                <a:latin typeface="Arial" charset="0"/>
              </a:rPr>
              <a:t>đ</a:t>
            </a:r>
            <a:r>
              <a:rPr lang="en-US" b="1">
                <a:solidFill>
                  <a:srgbClr val="000099"/>
                </a:solidFill>
                <a:latin typeface="Arial" charset="0"/>
              </a:rPr>
              <a:t>ể làm quạt giấy tròn?</a:t>
            </a:r>
          </a:p>
          <a:p>
            <a:r>
              <a:rPr lang="en-US" b="1">
                <a:solidFill>
                  <a:srgbClr val="000099"/>
                </a:solidFill>
                <a:latin typeface="Arial" charset="0"/>
              </a:rPr>
              <a:t>   2. Cách làm quạt giấy tròn nh</a:t>
            </a:r>
            <a:r>
              <a:rPr lang="vi-VN" b="1">
                <a:solidFill>
                  <a:srgbClr val="000099"/>
                </a:solidFill>
                <a:latin typeface="Arial" charset="0"/>
              </a:rPr>
              <a:t>ư</a:t>
            </a:r>
            <a:r>
              <a:rPr lang="en-US" b="1">
                <a:solidFill>
                  <a:srgbClr val="000099"/>
                </a:solidFill>
                <a:latin typeface="Arial" charset="0"/>
              </a:rPr>
              <a:t> thế nào?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81200"/>
            <a:ext cx="3810000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77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solidFill>
                  <a:srgbClr val="0000FF"/>
                </a:solidFill>
                <a:latin typeface="Times New Roman" pitchFamily="18" charset="0"/>
              </a:rPr>
              <a:t>Thủ công</a:t>
            </a:r>
            <a:r>
              <a:rPr lang="en-US">
                <a:latin typeface="Times New Roman" pitchFamily="18" charset="0"/>
              </a:rPr>
              <a:t>  </a:t>
            </a:r>
            <a:r>
              <a:rPr lang="en-US" b="1">
                <a:solidFill>
                  <a:srgbClr val="2B039B"/>
                </a:solidFill>
                <a:latin typeface="Times New Roman" pitchFamily="18" charset="0"/>
              </a:rPr>
              <a:t>Bài 18:</a:t>
            </a:r>
            <a:r>
              <a:rPr lang="en-US">
                <a:latin typeface="Times New Roman" pitchFamily="18" charset="0"/>
              </a:rPr>
              <a:t> 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LÀM QUẠY GIẤY TRÒN</a:t>
            </a:r>
            <a:r>
              <a:rPr lang="en-US" b="1">
                <a:solidFill>
                  <a:srgbClr val="FF0000"/>
                </a:solidFill>
                <a:latin typeface="Arial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z134381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76400"/>
            <a:ext cx="9477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7" name="AutoShape 7"/>
          <p:cNvSpPr>
            <a:spLocks noChangeArrowheads="1"/>
          </p:cNvSpPr>
          <p:nvPr/>
        </p:nvSpPr>
        <p:spPr bwMode="auto">
          <a:xfrm>
            <a:off x="2667000" y="4038600"/>
            <a:ext cx="2286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1800">
              <a:latin typeface="Arial"/>
            </a:endParaRPr>
          </a:p>
        </p:txBody>
      </p:sp>
      <p:sp>
        <p:nvSpPr>
          <p:cNvPr id="92168" name="AutoShape 8"/>
          <p:cNvSpPr>
            <a:spLocks noChangeArrowheads="1"/>
          </p:cNvSpPr>
          <p:nvPr/>
        </p:nvSpPr>
        <p:spPr bwMode="auto">
          <a:xfrm>
            <a:off x="7696200" y="1371600"/>
            <a:ext cx="2286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1800">
              <a:latin typeface="Arial"/>
            </a:endParaRPr>
          </a:p>
        </p:txBody>
      </p:sp>
      <p:sp>
        <p:nvSpPr>
          <p:cNvPr id="92169" name="AutoShape 9"/>
          <p:cNvSpPr>
            <a:spLocks noChangeArrowheads="1"/>
          </p:cNvSpPr>
          <p:nvPr/>
        </p:nvSpPr>
        <p:spPr bwMode="auto">
          <a:xfrm>
            <a:off x="7391400" y="3581400"/>
            <a:ext cx="2286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1800">
              <a:latin typeface="Arial"/>
            </a:endParaRPr>
          </a:p>
        </p:txBody>
      </p:sp>
      <p:sp>
        <p:nvSpPr>
          <p:cNvPr id="92170" name="AutoShape 10"/>
          <p:cNvSpPr>
            <a:spLocks noChangeArrowheads="1"/>
          </p:cNvSpPr>
          <p:nvPr/>
        </p:nvSpPr>
        <p:spPr bwMode="auto">
          <a:xfrm>
            <a:off x="838200" y="838200"/>
            <a:ext cx="2286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1800">
              <a:latin typeface="Arial"/>
            </a:endParaRPr>
          </a:p>
        </p:txBody>
      </p:sp>
      <p:sp>
        <p:nvSpPr>
          <p:cNvPr id="92171" name="AutoShape 11"/>
          <p:cNvSpPr>
            <a:spLocks noChangeArrowheads="1"/>
          </p:cNvSpPr>
          <p:nvPr/>
        </p:nvSpPr>
        <p:spPr bwMode="auto">
          <a:xfrm>
            <a:off x="1143000" y="3657600"/>
            <a:ext cx="2286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1800">
              <a:latin typeface="Arial"/>
            </a:endParaRPr>
          </a:p>
        </p:txBody>
      </p:sp>
      <p:sp>
        <p:nvSpPr>
          <p:cNvPr id="92172" name="AutoShape 12"/>
          <p:cNvSpPr>
            <a:spLocks noChangeArrowheads="1"/>
          </p:cNvSpPr>
          <p:nvPr/>
        </p:nvSpPr>
        <p:spPr bwMode="auto">
          <a:xfrm>
            <a:off x="6553200" y="2209800"/>
            <a:ext cx="2286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1800">
              <a:latin typeface="Arial"/>
            </a:endParaRPr>
          </a:p>
        </p:txBody>
      </p:sp>
      <p:sp>
        <p:nvSpPr>
          <p:cNvPr id="92173" name="AutoShape 13"/>
          <p:cNvSpPr>
            <a:spLocks noChangeArrowheads="1"/>
          </p:cNvSpPr>
          <p:nvPr/>
        </p:nvSpPr>
        <p:spPr bwMode="auto">
          <a:xfrm>
            <a:off x="2057400" y="228600"/>
            <a:ext cx="2286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1800">
              <a:latin typeface="Arial"/>
            </a:endParaRPr>
          </a:p>
        </p:txBody>
      </p:sp>
      <p:sp>
        <p:nvSpPr>
          <p:cNvPr id="92174" name="AutoShape 14"/>
          <p:cNvSpPr>
            <a:spLocks noChangeArrowheads="1"/>
          </p:cNvSpPr>
          <p:nvPr/>
        </p:nvSpPr>
        <p:spPr bwMode="auto">
          <a:xfrm>
            <a:off x="2971800" y="1371600"/>
            <a:ext cx="2286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1800">
              <a:latin typeface="Arial"/>
            </a:endParaRPr>
          </a:p>
        </p:txBody>
      </p:sp>
      <p:sp>
        <p:nvSpPr>
          <p:cNvPr id="92175" name="AutoShape 15"/>
          <p:cNvSpPr>
            <a:spLocks noChangeArrowheads="1"/>
          </p:cNvSpPr>
          <p:nvPr/>
        </p:nvSpPr>
        <p:spPr bwMode="auto">
          <a:xfrm>
            <a:off x="5029200" y="1447800"/>
            <a:ext cx="2286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1800">
              <a:latin typeface="Arial"/>
            </a:endParaRPr>
          </a:p>
        </p:txBody>
      </p:sp>
      <p:sp>
        <p:nvSpPr>
          <p:cNvPr id="92176" name="AutoShape 16"/>
          <p:cNvSpPr>
            <a:spLocks noChangeArrowheads="1"/>
          </p:cNvSpPr>
          <p:nvPr/>
        </p:nvSpPr>
        <p:spPr bwMode="auto">
          <a:xfrm>
            <a:off x="4191000" y="304800"/>
            <a:ext cx="2286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1800">
              <a:latin typeface="Arial"/>
            </a:endParaRPr>
          </a:p>
        </p:txBody>
      </p:sp>
      <p:sp>
        <p:nvSpPr>
          <p:cNvPr id="92177" name="AutoShape 17"/>
          <p:cNvSpPr>
            <a:spLocks noChangeArrowheads="1"/>
          </p:cNvSpPr>
          <p:nvPr/>
        </p:nvSpPr>
        <p:spPr bwMode="auto">
          <a:xfrm>
            <a:off x="6248400" y="457200"/>
            <a:ext cx="2286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1800">
              <a:latin typeface="Arial"/>
            </a:endParaRPr>
          </a:p>
        </p:txBody>
      </p:sp>
      <p:pic>
        <p:nvPicPr>
          <p:cNvPr id="4110" name="Picture 18" descr="z134381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381000"/>
            <a:ext cx="9477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19" descr="z134381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304800"/>
            <a:ext cx="9477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" name="Picture 20" descr="z134381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1905000"/>
            <a:ext cx="9477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21" descr="z134381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152400"/>
            <a:ext cx="9477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Picture 22" descr="z134381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9477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Picture 23" descr="z134381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3200400"/>
            <a:ext cx="9477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" name="Picture 24" descr="z134381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505200"/>
            <a:ext cx="9477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7" name="Text Box 25"/>
          <p:cNvSpPr txBox="1">
            <a:spLocks noChangeArrowheads="1"/>
          </p:cNvSpPr>
          <p:nvPr/>
        </p:nvSpPr>
        <p:spPr bwMode="auto">
          <a:xfrm>
            <a:off x="533400" y="0"/>
            <a:ext cx="8382000" cy="523875"/>
          </a:xfrm>
          <a:prstGeom prst="rect">
            <a:avLst/>
          </a:prstGeom>
          <a:noFill/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CC0000"/>
                </a:solidFill>
                <a:latin typeface="Arial" charset="0"/>
              </a:rPr>
              <a:t>Thủ công</a:t>
            </a:r>
            <a:r>
              <a:rPr lang="en-US" sz="2800" b="1">
                <a:latin typeface="Arial" charset="0"/>
              </a:rPr>
              <a:t> </a:t>
            </a:r>
            <a:r>
              <a:rPr lang="en-US" sz="2800" b="1">
                <a:solidFill>
                  <a:srgbClr val="0000FF"/>
                </a:solidFill>
                <a:latin typeface="Arial" charset="0"/>
              </a:rPr>
              <a:t>Bài 18:</a:t>
            </a:r>
            <a:r>
              <a:rPr lang="en-US" sz="2800" b="1">
                <a:latin typeface="Arial" charset="0"/>
              </a:rPr>
              <a:t>   </a:t>
            </a:r>
            <a:r>
              <a:rPr lang="en-US" sz="2800" b="1">
                <a:solidFill>
                  <a:srgbClr val="CC0000"/>
                </a:solidFill>
                <a:latin typeface="Arial" charset="0"/>
              </a:rPr>
              <a:t>LÀM QUẠT GIẤY TRÒN</a:t>
            </a:r>
          </a:p>
        </p:txBody>
      </p:sp>
      <p:sp>
        <p:nvSpPr>
          <p:cNvPr id="4118" name="Text Box 26"/>
          <p:cNvSpPr txBox="1">
            <a:spLocks noChangeArrowheads="1"/>
          </p:cNvSpPr>
          <p:nvPr/>
        </p:nvSpPr>
        <p:spPr bwMode="auto">
          <a:xfrm>
            <a:off x="304800" y="685800"/>
            <a:ext cx="807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0000FF"/>
                </a:solidFill>
                <a:latin typeface="Arial" charset="0"/>
              </a:rPr>
              <a:t>A. CÁC BƯỚC THỰC HIỆN:</a:t>
            </a:r>
          </a:p>
        </p:txBody>
      </p:sp>
      <p:sp>
        <p:nvSpPr>
          <p:cNvPr id="16407" name="Text Box 27"/>
          <p:cNvSpPr txBox="1">
            <a:spLocks noChangeArrowheads="1"/>
          </p:cNvSpPr>
          <p:nvPr/>
        </p:nvSpPr>
        <p:spPr bwMode="auto">
          <a:xfrm>
            <a:off x="1066800" y="3657600"/>
            <a:ext cx="5257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latin typeface="Arial" charset="0"/>
              </a:rPr>
              <a:t>BƯỚC 1:</a:t>
            </a:r>
            <a:r>
              <a:rPr lang="en-US" sz="2800" b="1">
                <a:solidFill>
                  <a:srgbClr val="CC0000"/>
                </a:solidFill>
                <a:latin typeface="Arial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Arial" charset="0"/>
              </a:rPr>
              <a:t>C</a:t>
            </a:r>
            <a:r>
              <a:rPr lang="en-US" b="1">
                <a:solidFill>
                  <a:srgbClr val="FF0000"/>
                </a:solidFill>
                <a:latin typeface="Arial" charset="0"/>
              </a:rPr>
              <a:t>ắt</a:t>
            </a:r>
            <a:r>
              <a:rPr lang="en-US" sz="2800" b="1">
                <a:solidFill>
                  <a:srgbClr val="FF0000"/>
                </a:solidFill>
                <a:latin typeface="Arial" charset="0"/>
              </a:rPr>
              <a:t> giấy</a:t>
            </a:r>
          </a:p>
        </p:txBody>
      </p:sp>
      <p:sp>
        <p:nvSpPr>
          <p:cNvPr id="16408" name="Text Box 28"/>
          <p:cNvSpPr txBox="1">
            <a:spLocks noChangeArrowheads="1"/>
          </p:cNvSpPr>
          <p:nvPr/>
        </p:nvSpPr>
        <p:spPr bwMode="auto">
          <a:xfrm>
            <a:off x="381000" y="4343400"/>
            <a:ext cx="7772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Arial" charset="0"/>
              </a:rPr>
              <a:t>-2 tờ giấycó chiều dài 24 ô, chiều rộng 16 ô</a:t>
            </a:r>
          </a:p>
        </p:txBody>
      </p:sp>
      <p:sp>
        <p:nvSpPr>
          <p:cNvPr id="16409" name="Text Box 29"/>
          <p:cNvSpPr txBox="1">
            <a:spLocks noChangeArrowheads="1"/>
          </p:cNvSpPr>
          <p:nvPr/>
        </p:nvSpPr>
        <p:spPr bwMode="auto">
          <a:xfrm>
            <a:off x="381000" y="5029200"/>
            <a:ext cx="8534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Arial" charset="0"/>
              </a:rPr>
              <a:t>- 2 Tờ giấy  cùng màu, chiều dài 12 ô, chiều rộng 10 ô</a:t>
            </a:r>
          </a:p>
        </p:txBody>
      </p:sp>
      <p:sp>
        <p:nvSpPr>
          <p:cNvPr id="16410" name="Text Box 32"/>
          <p:cNvSpPr txBox="1">
            <a:spLocks noChangeArrowheads="1"/>
          </p:cNvSpPr>
          <p:nvPr/>
        </p:nvSpPr>
        <p:spPr bwMode="auto">
          <a:xfrm>
            <a:off x="457200" y="1143000"/>
            <a:ext cx="84582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CC0000"/>
                </a:solidFill>
                <a:latin typeface="Arial" charset="0"/>
              </a:rPr>
              <a:t>1.Cắt giấy</a:t>
            </a:r>
          </a:p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CC0000"/>
                </a:solidFill>
                <a:latin typeface="Arial" charset="0"/>
              </a:rPr>
              <a:t>2. Gấp, dán quạt</a:t>
            </a:r>
          </a:p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CC0000"/>
                </a:solidFill>
                <a:latin typeface="Arial" charset="0"/>
              </a:rPr>
              <a:t>3. Làm cán và hoàn chỉnh quạt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92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92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92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92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92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92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92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92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92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92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92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92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3000" fill="hold"/>
                                        <p:tgtEl>
                                          <p:spTgt spid="92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3000" fill="hold"/>
                                        <p:tgtEl>
                                          <p:spTgt spid="92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92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92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3000" fill="hold"/>
                                        <p:tgtEl>
                                          <p:spTgt spid="92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3000" fill="hold"/>
                                        <p:tgtEl>
                                          <p:spTgt spid="92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92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92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921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92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3000" fill="hold"/>
                                        <p:tgtEl>
                                          <p:spTgt spid="92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3000" fill="hold"/>
                                        <p:tgtEl>
                                          <p:spTgt spid="92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921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92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921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92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3000" fill="hold"/>
                                        <p:tgtEl>
                                          <p:spTgt spid="92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3000" fill="hold"/>
                                        <p:tgtEl>
                                          <p:spTgt spid="92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0" dur="500" fill="hold"/>
                                        <p:tgtEl>
                                          <p:spTgt spid="921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92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921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92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5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3" dur="20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7" grpId="0" animBg="1"/>
      <p:bldP spid="92167" grpId="1" animBg="1"/>
      <p:bldP spid="92168" grpId="0" animBg="1"/>
      <p:bldP spid="92168" grpId="1" animBg="1"/>
      <p:bldP spid="92169" grpId="0" animBg="1"/>
      <p:bldP spid="92169" grpId="1" animBg="1"/>
      <p:bldP spid="92170" grpId="0" animBg="1"/>
      <p:bldP spid="92170" grpId="1" animBg="1"/>
      <p:bldP spid="92171" grpId="0" animBg="1"/>
      <p:bldP spid="92171" grpId="1" animBg="1"/>
      <p:bldP spid="92172" grpId="0" animBg="1"/>
      <p:bldP spid="92172" grpId="1" animBg="1"/>
      <p:bldP spid="92173" grpId="0" animBg="1"/>
      <p:bldP spid="92173" grpId="1" animBg="1"/>
      <p:bldP spid="92174" grpId="0" animBg="1"/>
      <p:bldP spid="92174" grpId="1" animBg="1"/>
      <p:bldP spid="92175" grpId="0" animBg="1"/>
      <p:bldP spid="92175" grpId="1" animBg="1"/>
      <p:bldP spid="92176" grpId="0" animBg="1"/>
      <p:bldP spid="92176" grpId="1" animBg="1"/>
      <p:bldP spid="92177" grpId="0" animBg="1"/>
      <p:bldP spid="92177" grpId="1" animBg="1"/>
      <p:bldP spid="16407" grpId="0"/>
      <p:bldP spid="16408" grpId="0"/>
      <p:bldP spid="16409" grpId="0"/>
      <p:bldP spid="164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228600" y="914400"/>
            <a:ext cx="36417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>
                <a:solidFill>
                  <a:srgbClr val="2B039B"/>
                </a:solidFill>
                <a:latin typeface="Arial" charset="0"/>
              </a:rPr>
              <a:t>*B</a:t>
            </a:r>
            <a:r>
              <a:rPr lang="vi-VN" b="1" u="sng">
                <a:solidFill>
                  <a:srgbClr val="2B039B"/>
                </a:solidFill>
                <a:latin typeface="Arial" charset="0"/>
              </a:rPr>
              <a:t>ư</a:t>
            </a:r>
            <a:r>
              <a:rPr lang="en-US" b="1" u="sng">
                <a:solidFill>
                  <a:srgbClr val="2B039B"/>
                </a:solidFill>
                <a:latin typeface="Arial" charset="0"/>
              </a:rPr>
              <a:t>ớc 1:</a:t>
            </a:r>
            <a:r>
              <a:rPr lang="en-US" b="1">
                <a:solidFill>
                  <a:srgbClr val="2B039B"/>
                </a:solidFill>
                <a:latin typeface="Arial" charset="0"/>
              </a:rPr>
              <a:t> Cắt giấy</a:t>
            </a:r>
          </a:p>
        </p:txBody>
      </p:sp>
      <p:sp>
        <p:nvSpPr>
          <p:cNvPr id="5123" name="Rectangle 443"/>
          <p:cNvSpPr>
            <a:spLocks noChangeArrowheads="1"/>
          </p:cNvSpPr>
          <p:nvPr/>
        </p:nvSpPr>
        <p:spPr bwMode="auto">
          <a:xfrm>
            <a:off x="990600" y="2133600"/>
            <a:ext cx="3200400" cy="1828800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5124" name="Rectangle 444"/>
          <p:cNvSpPr>
            <a:spLocks noChangeArrowheads="1"/>
          </p:cNvSpPr>
          <p:nvPr/>
        </p:nvSpPr>
        <p:spPr bwMode="auto">
          <a:xfrm>
            <a:off x="5334000" y="2133600"/>
            <a:ext cx="3200400" cy="1828800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5125" name="Line 445"/>
          <p:cNvSpPr>
            <a:spLocks noChangeShapeType="1"/>
          </p:cNvSpPr>
          <p:nvPr/>
        </p:nvSpPr>
        <p:spPr bwMode="auto">
          <a:xfrm>
            <a:off x="1905000" y="19812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6" name="Line 446"/>
          <p:cNvSpPr>
            <a:spLocks noChangeShapeType="1"/>
          </p:cNvSpPr>
          <p:nvPr/>
        </p:nvSpPr>
        <p:spPr bwMode="auto">
          <a:xfrm flipH="1">
            <a:off x="990600" y="19812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7" name="Text Box 447"/>
          <p:cNvSpPr txBox="1">
            <a:spLocks noChangeArrowheads="1"/>
          </p:cNvSpPr>
          <p:nvPr/>
        </p:nvSpPr>
        <p:spPr bwMode="auto">
          <a:xfrm>
            <a:off x="1752600" y="1447800"/>
            <a:ext cx="9810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24 ô</a:t>
            </a:r>
          </a:p>
        </p:txBody>
      </p:sp>
      <p:sp>
        <p:nvSpPr>
          <p:cNvPr id="5128" name="Text Box 450"/>
          <p:cNvSpPr txBox="1">
            <a:spLocks noChangeArrowheads="1"/>
          </p:cNvSpPr>
          <p:nvPr/>
        </p:nvSpPr>
        <p:spPr bwMode="auto">
          <a:xfrm>
            <a:off x="0" y="2743200"/>
            <a:ext cx="9810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16 ô</a:t>
            </a:r>
          </a:p>
        </p:txBody>
      </p:sp>
      <p:sp>
        <p:nvSpPr>
          <p:cNvPr id="5129" name="Line 451"/>
          <p:cNvSpPr>
            <a:spLocks noChangeShapeType="1"/>
          </p:cNvSpPr>
          <p:nvPr/>
        </p:nvSpPr>
        <p:spPr bwMode="auto">
          <a:xfrm>
            <a:off x="838200" y="21336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30" name="Line 452"/>
          <p:cNvSpPr>
            <a:spLocks noChangeShapeType="1"/>
          </p:cNvSpPr>
          <p:nvPr/>
        </p:nvSpPr>
        <p:spPr bwMode="auto">
          <a:xfrm flipV="1">
            <a:off x="838200" y="2133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31" name="Line 459"/>
          <p:cNvSpPr>
            <a:spLocks noChangeShapeType="1"/>
          </p:cNvSpPr>
          <p:nvPr/>
        </p:nvSpPr>
        <p:spPr bwMode="auto">
          <a:xfrm>
            <a:off x="5334000" y="19812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32" name="Line 460"/>
          <p:cNvSpPr>
            <a:spLocks noChangeShapeType="1"/>
          </p:cNvSpPr>
          <p:nvPr/>
        </p:nvSpPr>
        <p:spPr bwMode="auto">
          <a:xfrm flipH="1">
            <a:off x="5334000" y="1981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33" name="Text Box 462"/>
          <p:cNvSpPr txBox="1">
            <a:spLocks noChangeArrowheads="1"/>
          </p:cNvSpPr>
          <p:nvPr/>
        </p:nvSpPr>
        <p:spPr bwMode="auto">
          <a:xfrm>
            <a:off x="6477000" y="1447800"/>
            <a:ext cx="8667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24ô</a:t>
            </a:r>
          </a:p>
        </p:txBody>
      </p:sp>
      <p:sp>
        <p:nvSpPr>
          <p:cNvPr id="5134" name="Line 463"/>
          <p:cNvSpPr>
            <a:spLocks noChangeShapeType="1"/>
          </p:cNvSpPr>
          <p:nvPr/>
        </p:nvSpPr>
        <p:spPr bwMode="auto">
          <a:xfrm>
            <a:off x="5181600" y="21336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35" name="Line 464"/>
          <p:cNvSpPr>
            <a:spLocks noChangeShapeType="1"/>
          </p:cNvSpPr>
          <p:nvPr/>
        </p:nvSpPr>
        <p:spPr bwMode="auto">
          <a:xfrm flipV="1">
            <a:off x="5181600" y="2133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36" name="Text Box 465"/>
          <p:cNvSpPr txBox="1">
            <a:spLocks noChangeArrowheads="1"/>
          </p:cNvSpPr>
          <p:nvPr/>
        </p:nvSpPr>
        <p:spPr bwMode="auto">
          <a:xfrm>
            <a:off x="4419600" y="2819400"/>
            <a:ext cx="8667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16ô</a:t>
            </a:r>
          </a:p>
        </p:txBody>
      </p:sp>
      <p:sp>
        <p:nvSpPr>
          <p:cNvPr id="5137" name="Rectangle 467"/>
          <p:cNvSpPr>
            <a:spLocks noChangeArrowheads="1"/>
          </p:cNvSpPr>
          <p:nvPr/>
        </p:nvSpPr>
        <p:spPr bwMode="auto">
          <a:xfrm>
            <a:off x="1295400" y="4876800"/>
            <a:ext cx="22860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5138" name="Rectangle 468"/>
          <p:cNvSpPr>
            <a:spLocks noChangeArrowheads="1"/>
          </p:cNvSpPr>
          <p:nvPr/>
        </p:nvSpPr>
        <p:spPr bwMode="auto">
          <a:xfrm>
            <a:off x="5867400" y="4876800"/>
            <a:ext cx="22860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5139" name="Text Box 470"/>
          <p:cNvSpPr txBox="1">
            <a:spLocks noChangeArrowheads="1"/>
          </p:cNvSpPr>
          <p:nvPr/>
        </p:nvSpPr>
        <p:spPr bwMode="auto">
          <a:xfrm>
            <a:off x="2057400" y="4267200"/>
            <a:ext cx="9810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16 ô</a:t>
            </a:r>
          </a:p>
        </p:txBody>
      </p:sp>
      <p:sp>
        <p:nvSpPr>
          <p:cNvPr id="5140" name="Text Box 471"/>
          <p:cNvSpPr txBox="1">
            <a:spLocks noChangeArrowheads="1"/>
          </p:cNvSpPr>
          <p:nvPr/>
        </p:nvSpPr>
        <p:spPr bwMode="auto">
          <a:xfrm>
            <a:off x="6629400" y="4267200"/>
            <a:ext cx="9810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16 ô</a:t>
            </a:r>
          </a:p>
        </p:txBody>
      </p:sp>
      <p:sp>
        <p:nvSpPr>
          <p:cNvPr id="5141" name="Line 472"/>
          <p:cNvSpPr>
            <a:spLocks noChangeShapeType="1"/>
          </p:cNvSpPr>
          <p:nvPr/>
        </p:nvSpPr>
        <p:spPr bwMode="auto">
          <a:xfrm>
            <a:off x="1295400" y="47244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42" name="Line 473"/>
          <p:cNvSpPr>
            <a:spLocks noChangeShapeType="1"/>
          </p:cNvSpPr>
          <p:nvPr/>
        </p:nvSpPr>
        <p:spPr bwMode="auto">
          <a:xfrm flipH="1">
            <a:off x="1295400" y="4724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43" name="Line 474"/>
          <p:cNvSpPr>
            <a:spLocks noChangeShapeType="1"/>
          </p:cNvSpPr>
          <p:nvPr/>
        </p:nvSpPr>
        <p:spPr bwMode="auto">
          <a:xfrm>
            <a:off x="1143000" y="48768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44" name="Line 475"/>
          <p:cNvSpPr>
            <a:spLocks noChangeShapeType="1"/>
          </p:cNvSpPr>
          <p:nvPr/>
        </p:nvSpPr>
        <p:spPr bwMode="auto">
          <a:xfrm flipV="1">
            <a:off x="1143000" y="4876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45" name="Text Box 476"/>
          <p:cNvSpPr txBox="1">
            <a:spLocks noChangeArrowheads="1"/>
          </p:cNvSpPr>
          <p:nvPr/>
        </p:nvSpPr>
        <p:spPr bwMode="auto">
          <a:xfrm>
            <a:off x="304800" y="5257800"/>
            <a:ext cx="8667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12ô</a:t>
            </a:r>
          </a:p>
        </p:txBody>
      </p:sp>
      <p:sp>
        <p:nvSpPr>
          <p:cNvPr id="5146" name="Line 477"/>
          <p:cNvSpPr>
            <a:spLocks noChangeShapeType="1"/>
          </p:cNvSpPr>
          <p:nvPr/>
        </p:nvSpPr>
        <p:spPr bwMode="auto">
          <a:xfrm>
            <a:off x="5867400" y="47244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47" name="Line 478"/>
          <p:cNvSpPr>
            <a:spLocks noChangeShapeType="1"/>
          </p:cNvSpPr>
          <p:nvPr/>
        </p:nvSpPr>
        <p:spPr bwMode="auto">
          <a:xfrm>
            <a:off x="5715000" y="48768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48" name="Line 479"/>
          <p:cNvSpPr>
            <a:spLocks noChangeShapeType="1"/>
          </p:cNvSpPr>
          <p:nvPr/>
        </p:nvSpPr>
        <p:spPr bwMode="auto">
          <a:xfrm flipH="1">
            <a:off x="5867400" y="4724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49" name="Line 480"/>
          <p:cNvSpPr>
            <a:spLocks noChangeShapeType="1"/>
          </p:cNvSpPr>
          <p:nvPr/>
        </p:nvSpPr>
        <p:spPr bwMode="auto">
          <a:xfrm flipV="1">
            <a:off x="5715000" y="4876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50" name="Text Box 5"/>
          <p:cNvSpPr txBox="1">
            <a:spLocks noChangeArrowheads="1"/>
          </p:cNvSpPr>
          <p:nvPr/>
        </p:nvSpPr>
        <p:spPr bwMode="auto">
          <a:xfrm>
            <a:off x="533400" y="0"/>
            <a:ext cx="8382000" cy="523875"/>
          </a:xfrm>
          <a:prstGeom prst="rect">
            <a:avLst/>
          </a:prstGeom>
          <a:noFill/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CC0000"/>
                </a:solidFill>
                <a:latin typeface="Arial" charset="0"/>
              </a:rPr>
              <a:t>Thủ công</a:t>
            </a:r>
            <a:r>
              <a:rPr lang="en-US" sz="2800" b="1">
                <a:latin typeface="Arial" charset="0"/>
              </a:rPr>
              <a:t> </a:t>
            </a:r>
            <a:r>
              <a:rPr lang="en-US" sz="2800" b="1">
                <a:solidFill>
                  <a:srgbClr val="0000FF"/>
                </a:solidFill>
                <a:latin typeface="Arial" charset="0"/>
              </a:rPr>
              <a:t>Bài 18:</a:t>
            </a:r>
            <a:r>
              <a:rPr lang="en-US" sz="2800" b="1">
                <a:latin typeface="Arial" charset="0"/>
              </a:rPr>
              <a:t>   </a:t>
            </a:r>
            <a:r>
              <a:rPr lang="en-US" sz="2800" b="1">
                <a:solidFill>
                  <a:srgbClr val="CC0000"/>
                </a:solidFill>
                <a:latin typeface="Arial" charset="0"/>
              </a:rPr>
              <a:t>LÀM QUẠT GIẤY TRÒN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685800" y="609600"/>
            <a:ext cx="647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CC0000"/>
                </a:solidFill>
                <a:latin typeface="Arial" charset="0"/>
              </a:rPr>
              <a:t>BƯỚC 2:</a:t>
            </a:r>
            <a:r>
              <a:rPr lang="en-US" sz="2800" b="1">
                <a:solidFill>
                  <a:srgbClr val="CC0000"/>
                </a:solidFill>
                <a:latin typeface="Arial" charset="0"/>
              </a:rPr>
              <a:t> </a:t>
            </a:r>
            <a:r>
              <a:rPr lang="en-US" sz="2800" b="1">
                <a:solidFill>
                  <a:srgbClr val="CC0000"/>
                </a:solidFill>
                <a:latin typeface="Times New Roman" pitchFamily="18" charset="0"/>
              </a:rPr>
              <a:t>Gấp dán quạt:</a:t>
            </a: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533400" y="0"/>
            <a:ext cx="8382000" cy="523875"/>
          </a:xfrm>
          <a:prstGeom prst="rect">
            <a:avLst/>
          </a:prstGeom>
          <a:noFill/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CC0000"/>
                </a:solidFill>
                <a:latin typeface="Arial" charset="0"/>
              </a:rPr>
              <a:t>Thủ công</a:t>
            </a:r>
            <a:r>
              <a:rPr lang="en-US" sz="2800" b="1">
                <a:latin typeface="Arial" charset="0"/>
              </a:rPr>
              <a:t> </a:t>
            </a:r>
            <a:r>
              <a:rPr lang="en-US" sz="2800" b="1">
                <a:solidFill>
                  <a:srgbClr val="0000FF"/>
                </a:solidFill>
                <a:latin typeface="Arial" charset="0"/>
              </a:rPr>
              <a:t>Bài 18:</a:t>
            </a:r>
            <a:r>
              <a:rPr lang="en-US" sz="2800" b="1">
                <a:latin typeface="Arial" charset="0"/>
              </a:rPr>
              <a:t>   </a:t>
            </a:r>
            <a:r>
              <a:rPr lang="en-US" sz="2800" b="1">
                <a:solidFill>
                  <a:srgbClr val="CC0000"/>
                </a:solidFill>
                <a:latin typeface="Arial" charset="0"/>
              </a:rPr>
              <a:t>LÀM QUẠT GIẤY TRÒN</a:t>
            </a: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0" y="1219200"/>
            <a:ext cx="9144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CC0000"/>
                </a:solidFill>
                <a:latin typeface="Arial" charset="0"/>
              </a:rPr>
              <a:t>1.</a:t>
            </a:r>
            <a:r>
              <a:rPr lang="en-US" b="1">
                <a:solidFill>
                  <a:srgbClr val="0000FF"/>
                </a:solidFill>
                <a:latin typeface="Arial" charset="0"/>
              </a:rPr>
              <a:t>Đặt tờ giấy hình chữ nhật lên bàn, mặt kẻ ô phía trên,gấp cách đều 1ô theo chiều rộng cho đến hết. Sau đó gấp đôi.</a:t>
            </a:r>
          </a:p>
        </p:txBody>
      </p:sp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0" y="28956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CC0000"/>
                </a:solidFill>
                <a:latin typeface="Arial" charset="0"/>
              </a:rPr>
              <a:t>2.</a:t>
            </a:r>
            <a:r>
              <a:rPr lang="en-US" b="1">
                <a:solidFill>
                  <a:srgbClr val="0000FF"/>
                </a:solidFill>
                <a:latin typeface="Arial" charset="0"/>
              </a:rPr>
              <a:t> Gấp tờ giấy hình chữ nhật thứ 2 giống như tờ thứ nhất.</a:t>
            </a:r>
          </a:p>
        </p:txBody>
      </p:sp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0" y="4191000"/>
            <a:ext cx="868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CC0000"/>
                </a:solidFill>
                <a:latin typeface="Arial" charset="0"/>
              </a:rPr>
              <a:t>3.</a:t>
            </a:r>
            <a:r>
              <a:rPr lang="en-US" b="1">
                <a:solidFill>
                  <a:srgbClr val="0000FF"/>
                </a:solidFill>
                <a:latin typeface="Arial" charset="0"/>
              </a:rPr>
              <a:t> Để mặt màu của 2 tờ giấy vừa gấp ở cùng 1 phía, bôi hồ và dán 2 mép với nhau</a:t>
            </a:r>
          </a:p>
        </p:txBody>
      </p:sp>
      <p:sp>
        <p:nvSpPr>
          <p:cNvPr id="6151" name="Text Box 9"/>
          <p:cNvSpPr txBox="1">
            <a:spLocks noChangeArrowheads="1"/>
          </p:cNvSpPr>
          <p:nvPr/>
        </p:nvSpPr>
        <p:spPr bwMode="auto">
          <a:xfrm>
            <a:off x="0" y="54102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CC0000"/>
                </a:solidFill>
                <a:latin typeface="Arial" charset="0"/>
              </a:rPr>
              <a:t>4.</a:t>
            </a:r>
            <a:r>
              <a:rPr lang="en-US" b="1">
                <a:solidFill>
                  <a:srgbClr val="0000FF"/>
                </a:solidFill>
                <a:latin typeface="Arial" charset="0"/>
              </a:rPr>
              <a:t> Dùng chỉ buộc chặt vào nếp gấp giữa và bôi hồ lên mép gấp trong cùng, ép chặt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1143000" y="457200"/>
            <a:ext cx="647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>
                <a:solidFill>
                  <a:srgbClr val="CC0000"/>
                </a:solidFill>
                <a:latin typeface="Arial" charset="0"/>
              </a:rPr>
              <a:t>BƯỚC 2:</a:t>
            </a:r>
            <a:r>
              <a:rPr lang="en-US" sz="2800" b="1">
                <a:solidFill>
                  <a:srgbClr val="CC0000"/>
                </a:solidFill>
                <a:latin typeface="Arial" charset="0"/>
              </a:rPr>
              <a:t> </a:t>
            </a:r>
            <a:r>
              <a:rPr lang="en-US" sz="2800" b="1">
                <a:solidFill>
                  <a:srgbClr val="2B039B"/>
                </a:solidFill>
                <a:latin typeface="Times New Roman" pitchFamily="18" charset="0"/>
              </a:rPr>
              <a:t>Gấp dán quạt:</a:t>
            </a: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533400" y="0"/>
            <a:ext cx="8382000" cy="46196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CC0000"/>
                </a:solidFill>
                <a:latin typeface="Arial" charset="0"/>
              </a:rPr>
              <a:t>Thủ công</a:t>
            </a:r>
            <a:r>
              <a:rPr lang="en-US" sz="2400" b="1">
                <a:latin typeface="Arial" charset="0"/>
              </a:rPr>
              <a:t> </a:t>
            </a:r>
            <a:r>
              <a:rPr lang="en-US" sz="2400" b="1">
                <a:solidFill>
                  <a:srgbClr val="0000FF"/>
                </a:solidFill>
                <a:latin typeface="Arial" charset="0"/>
              </a:rPr>
              <a:t>Bài 18:</a:t>
            </a:r>
            <a:r>
              <a:rPr lang="en-US" sz="2400" b="1">
                <a:latin typeface="Arial" charset="0"/>
              </a:rPr>
              <a:t>   </a:t>
            </a:r>
            <a:r>
              <a:rPr lang="en-US" sz="2400" b="1">
                <a:solidFill>
                  <a:srgbClr val="CC0000"/>
                </a:solidFill>
                <a:latin typeface="Arial" charset="0"/>
              </a:rPr>
              <a:t>LÀM QUẠT GIẤY TRÒN</a:t>
            </a:r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0" y="1066800"/>
            <a:ext cx="32004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CC0000"/>
                </a:solidFill>
                <a:latin typeface="Arial" charset="0"/>
              </a:rPr>
              <a:t>1.</a:t>
            </a:r>
            <a:r>
              <a:rPr lang="en-US" sz="2800" b="1">
                <a:solidFill>
                  <a:srgbClr val="0000FF"/>
                </a:solidFill>
                <a:latin typeface="Arial" charset="0"/>
              </a:rPr>
              <a:t>Đặt tờ giấy hình chữ nhật lên bàn,mặt kẻ ô phía trên,gấp cách đều 1ô theo chiều rộng cho đến hết. Sau đó gấp đôi.</a:t>
            </a:r>
          </a:p>
        </p:txBody>
      </p:sp>
      <p:graphicFrame>
        <p:nvGraphicFramePr>
          <p:cNvPr id="21247" name="Group 767"/>
          <p:cNvGraphicFramePr>
            <a:graphicFrameLocks noGrp="1"/>
          </p:cNvGraphicFramePr>
          <p:nvPr>
            <p:ph sz="half" idx="1"/>
          </p:nvPr>
        </p:nvGraphicFramePr>
        <p:xfrm>
          <a:off x="5029200" y="838200"/>
          <a:ext cx="3276600" cy="2925763"/>
        </p:xfrm>
        <a:graphic>
          <a:graphicData uri="http://schemas.openxmlformats.org/drawingml/2006/table">
            <a:tbl>
              <a:tblPr/>
              <a:tblGrid>
                <a:gridCol w="1343025"/>
                <a:gridCol w="276225"/>
                <a:gridCol w="276225"/>
                <a:gridCol w="276225"/>
                <a:gridCol w="276225"/>
                <a:gridCol w="276225"/>
                <a:gridCol w="276225"/>
                <a:gridCol w="276225"/>
              </a:tblGrid>
              <a:tr h="2438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0" y="4572000"/>
            <a:ext cx="3429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CC0000"/>
                </a:solidFill>
                <a:latin typeface="Arial" charset="0"/>
              </a:rPr>
              <a:t>2.</a:t>
            </a:r>
            <a:r>
              <a:rPr lang="en-US" sz="2800" b="1">
                <a:solidFill>
                  <a:srgbClr val="0000FF"/>
                </a:solidFill>
                <a:latin typeface="Arial" charset="0"/>
              </a:rPr>
              <a:t> Gấp tờ giấy hình chữ nhật thứ 2 giống như tờ thứ nhất.</a:t>
            </a:r>
          </a:p>
        </p:txBody>
      </p:sp>
      <p:graphicFrame>
        <p:nvGraphicFramePr>
          <p:cNvPr id="21248" name="Group 768"/>
          <p:cNvGraphicFramePr>
            <a:graphicFrameLocks noGrp="1"/>
          </p:cNvGraphicFramePr>
          <p:nvPr>
            <p:ph sz="quarter" idx="3"/>
          </p:nvPr>
        </p:nvGraphicFramePr>
        <p:xfrm>
          <a:off x="5029200" y="3733800"/>
          <a:ext cx="3276600" cy="2925763"/>
        </p:xfrm>
        <a:graphic>
          <a:graphicData uri="http://schemas.openxmlformats.org/drawingml/2006/table">
            <a:tbl>
              <a:tblPr/>
              <a:tblGrid>
                <a:gridCol w="1343025"/>
                <a:gridCol w="276225"/>
                <a:gridCol w="276225"/>
                <a:gridCol w="276225"/>
                <a:gridCol w="276225"/>
                <a:gridCol w="276225"/>
                <a:gridCol w="276225"/>
                <a:gridCol w="276225"/>
              </a:tblGrid>
              <a:tr h="2438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249" name="Line 769"/>
          <p:cNvSpPr>
            <a:spLocks noChangeShapeType="1"/>
          </p:cNvSpPr>
          <p:nvPr/>
        </p:nvSpPr>
        <p:spPr bwMode="auto">
          <a:xfrm>
            <a:off x="5867400" y="838200"/>
            <a:ext cx="0" cy="579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250" name="Line 770"/>
          <p:cNvSpPr>
            <a:spLocks noChangeShapeType="1"/>
          </p:cNvSpPr>
          <p:nvPr/>
        </p:nvSpPr>
        <p:spPr bwMode="auto">
          <a:xfrm>
            <a:off x="6096000" y="838200"/>
            <a:ext cx="0" cy="579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251" name="Line 771"/>
          <p:cNvSpPr>
            <a:spLocks noChangeShapeType="1"/>
          </p:cNvSpPr>
          <p:nvPr/>
        </p:nvSpPr>
        <p:spPr bwMode="auto">
          <a:xfrm>
            <a:off x="5257800" y="838200"/>
            <a:ext cx="0" cy="579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253" name="Line 773"/>
          <p:cNvSpPr>
            <a:spLocks noChangeShapeType="1"/>
          </p:cNvSpPr>
          <p:nvPr/>
        </p:nvSpPr>
        <p:spPr bwMode="auto">
          <a:xfrm>
            <a:off x="5562600" y="838200"/>
            <a:ext cx="0" cy="579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254" name="Text Box 774"/>
          <p:cNvSpPr txBox="1">
            <a:spLocks noChangeArrowheads="1"/>
          </p:cNvSpPr>
          <p:nvPr/>
        </p:nvSpPr>
        <p:spPr bwMode="auto">
          <a:xfrm>
            <a:off x="4114800" y="3440113"/>
            <a:ext cx="1003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24 ô</a:t>
            </a:r>
          </a:p>
        </p:txBody>
      </p:sp>
      <p:sp>
        <p:nvSpPr>
          <p:cNvPr id="21255" name="Text Box 775"/>
          <p:cNvSpPr txBox="1">
            <a:spLocks noChangeArrowheads="1"/>
          </p:cNvSpPr>
          <p:nvPr/>
        </p:nvSpPr>
        <p:spPr bwMode="auto">
          <a:xfrm>
            <a:off x="6553200" y="315913"/>
            <a:ext cx="8905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16ô</a:t>
            </a:r>
          </a:p>
        </p:txBody>
      </p:sp>
      <p:sp>
        <p:nvSpPr>
          <p:cNvPr id="21257" name="Rectangle 777"/>
          <p:cNvSpPr>
            <a:spLocks noChangeArrowheads="1"/>
          </p:cNvSpPr>
          <p:nvPr/>
        </p:nvSpPr>
        <p:spPr bwMode="auto">
          <a:xfrm>
            <a:off x="5029200" y="6400800"/>
            <a:ext cx="3276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1258" name="Line 778"/>
          <p:cNvSpPr>
            <a:spLocks noChangeShapeType="1"/>
          </p:cNvSpPr>
          <p:nvPr/>
        </p:nvSpPr>
        <p:spPr bwMode="auto">
          <a:xfrm>
            <a:off x="4648200" y="11430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259" name="Line 779"/>
          <p:cNvSpPr>
            <a:spLocks noChangeShapeType="1"/>
          </p:cNvSpPr>
          <p:nvPr/>
        </p:nvSpPr>
        <p:spPr bwMode="auto">
          <a:xfrm flipV="1">
            <a:off x="4724400" y="41148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421" name="Line 780"/>
          <p:cNvSpPr>
            <a:spLocks noChangeShapeType="1"/>
          </p:cNvSpPr>
          <p:nvPr/>
        </p:nvSpPr>
        <p:spPr bwMode="auto">
          <a:xfrm>
            <a:off x="5181600" y="6858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422" name="Line 781"/>
          <p:cNvSpPr>
            <a:spLocks noChangeShapeType="1"/>
          </p:cNvSpPr>
          <p:nvPr/>
        </p:nvSpPr>
        <p:spPr bwMode="auto">
          <a:xfrm flipH="1">
            <a:off x="7315200" y="685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262" name="Line 782"/>
          <p:cNvSpPr>
            <a:spLocks noChangeShapeType="1"/>
          </p:cNvSpPr>
          <p:nvPr/>
        </p:nvSpPr>
        <p:spPr bwMode="auto">
          <a:xfrm>
            <a:off x="5181600" y="6858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263" name="Line 783"/>
          <p:cNvSpPr>
            <a:spLocks noChangeShapeType="1"/>
          </p:cNvSpPr>
          <p:nvPr/>
        </p:nvSpPr>
        <p:spPr bwMode="auto">
          <a:xfrm flipH="1">
            <a:off x="7315200" y="685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0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1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1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1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1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1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1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1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1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1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21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21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21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21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1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1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21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21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6" grpId="0"/>
      <p:bldP spid="102406" grpId="1"/>
      <p:bldP spid="102407" grpId="0"/>
      <p:bldP spid="102407" grpId="1"/>
      <p:bldP spid="21249" grpId="0" animBg="1"/>
      <p:bldP spid="21249" grpId="1" animBg="1"/>
      <p:bldP spid="21250" grpId="0" animBg="1"/>
      <p:bldP spid="21251" grpId="0" animBg="1"/>
      <p:bldP spid="21253" grpId="0" animBg="1"/>
      <p:bldP spid="21254" grpId="0"/>
      <p:bldP spid="21255" grpId="0"/>
      <p:bldP spid="21257" grpId="0" animBg="1"/>
      <p:bldP spid="21258" grpId="0" animBg="1"/>
      <p:bldP spid="21259" grpId="0" animBg="1"/>
      <p:bldP spid="21262" grpId="0" animBg="1"/>
      <p:bldP spid="21262" grpId="1" animBg="1"/>
      <p:bldP spid="21262" grpId="2" animBg="1"/>
      <p:bldP spid="21262" grpId="3" animBg="1"/>
      <p:bldP spid="21262" grpId="4" animBg="1"/>
      <p:bldP spid="21263" grpId="0" animBg="1"/>
      <p:bldP spid="21263" grpId="1" animBg="1"/>
      <p:bldP spid="21263" grpId="2" animBg="1"/>
      <p:bldP spid="21263" grpId="3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981200" y="457200"/>
            <a:ext cx="4641850" cy="584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>
                <a:latin typeface="Arial" charset="0"/>
              </a:rPr>
              <a:t>*B</a:t>
            </a:r>
            <a:r>
              <a:rPr lang="vi-VN" b="1" u="sng">
                <a:latin typeface="Arial" charset="0"/>
              </a:rPr>
              <a:t>ư</a:t>
            </a:r>
            <a:r>
              <a:rPr lang="en-US" b="1" u="sng">
                <a:latin typeface="Arial" charset="0"/>
              </a:rPr>
              <a:t>ớc2</a:t>
            </a:r>
            <a:r>
              <a:rPr lang="en-US" u="sng">
                <a:latin typeface="Arial" charset="0"/>
              </a:rPr>
              <a:t>:</a:t>
            </a:r>
            <a:r>
              <a:rPr lang="en-US">
                <a:latin typeface="Arial" charset="0"/>
              </a:rPr>
              <a:t> </a:t>
            </a:r>
            <a:r>
              <a:rPr lang="en-US" b="1">
                <a:solidFill>
                  <a:srgbClr val="0000FF"/>
                </a:solidFill>
                <a:latin typeface="Arial" charset="0"/>
              </a:rPr>
              <a:t>Gấp, dán quạt</a:t>
            </a:r>
          </a:p>
        </p:txBody>
      </p:sp>
      <p:pic>
        <p:nvPicPr>
          <p:cNvPr id="10246" name="Picture 6" descr="IMG_07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066800"/>
            <a:ext cx="5715000" cy="26955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0616" name="Picture 376" descr="IMG_07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811588"/>
            <a:ext cx="5715000" cy="304641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0618" name="Line 378"/>
          <p:cNvSpPr>
            <a:spLocks noChangeShapeType="1"/>
          </p:cNvSpPr>
          <p:nvPr/>
        </p:nvSpPr>
        <p:spPr bwMode="auto">
          <a:xfrm flipH="1">
            <a:off x="6324600" y="2971800"/>
            <a:ext cx="15240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533400" y="0"/>
            <a:ext cx="8382000" cy="5238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CC0000"/>
                </a:solidFill>
                <a:latin typeface="Arial" charset="0"/>
              </a:rPr>
              <a:t>Thủ công</a:t>
            </a:r>
            <a:r>
              <a:rPr lang="en-US" sz="2800" b="1">
                <a:latin typeface="Arial" charset="0"/>
              </a:rPr>
              <a:t> </a:t>
            </a:r>
            <a:r>
              <a:rPr lang="en-US" sz="2800" b="1">
                <a:solidFill>
                  <a:srgbClr val="0000FF"/>
                </a:solidFill>
                <a:latin typeface="Arial" charset="0"/>
              </a:rPr>
              <a:t>Bài 18:</a:t>
            </a:r>
            <a:r>
              <a:rPr lang="en-US" sz="2800" b="1">
                <a:latin typeface="Arial" charset="0"/>
              </a:rPr>
              <a:t>   </a:t>
            </a:r>
            <a:r>
              <a:rPr lang="en-US" sz="2800" b="1">
                <a:solidFill>
                  <a:srgbClr val="CC0000"/>
                </a:solidFill>
                <a:latin typeface="Arial" charset="0"/>
              </a:rPr>
              <a:t>LÀM QUẠT GIẤY TRÒN</a:t>
            </a:r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304800" y="2209800"/>
            <a:ext cx="27432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Arial" charset="0"/>
              </a:rPr>
              <a:t>3.</a:t>
            </a:r>
            <a:r>
              <a:rPr lang="en-US" b="1">
                <a:solidFill>
                  <a:srgbClr val="2B039B"/>
                </a:solidFill>
                <a:latin typeface="Arial" charset="0"/>
              </a:rPr>
              <a:t>Đặt tờ giấy đã gấp lên bàn. Sau đó gấp đôi.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18" grpId="0" animBg="1"/>
      <p:bldP spid="10240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1905000" y="381000"/>
            <a:ext cx="46418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*B</a:t>
            </a:r>
            <a:r>
              <a:rPr lang="vi-VN" b="1">
                <a:latin typeface="Arial" charset="0"/>
              </a:rPr>
              <a:t>ư</a:t>
            </a:r>
            <a:r>
              <a:rPr lang="en-US" b="1">
                <a:latin typeface="Arial" charset="0"/>
              </a:rPr>
              <a:t>ớc2</a:t>
            </a:r>
            <a:r>
              <a:rPr lang="en-US">
                <a:latin typeface="Arial" charset="0"/>
              </a:rPr>
              <a:t>: </a:t>
            </a:r>
            <a:r>
              <a:rPr lang="en-US" b="1">
                <a:solidFill>
                  <a:srgbClr val="0000FF"/>
                </a:solidFill>
                <a:latin typeface="Arial" charset="0"/>
              </a:rPr>
              <a:t>Gấp, dán quạt</a:t>
            </a:r>
          </a:p>
          <a:p>
            <a:endParaRPr lang="en-US" b="1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18437" name="Picture 5" descr="IMG_07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514600"/>
            <a:ext cx="7696200" cy="388461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4267200" y="4267200"/>
            <a:ext cx="1458913" cy="584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FFFF"/>
                </a:solidFill>
                <a:latin typeface="Arial" charset="0"/>
              </a:rPr>
              <a:t>Bôi hồ</a:t>
            </a:r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5562600" y="4419600"/>
            <a:ext cx="114300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 flipV="1">
            <a:off x="5638800" y="3505200"/>
            <a:ext cx="1066800" cy="914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H="1" flipV="1">
            <a:off x="3352800" y="3581400"/>
            <a:ext cx="914400" cy="914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 flipH="1">
            <a:off x="3200400" y="4419600"/>
            <a:ext cx="10668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5" name="Text Box 5"/>
          <p:cNvSpPr txBox="1">
            <a:spLocks noChangeArrowheads="1"/>
          </p:cNvSpPr>
          <p:nvPr/>
        </p:nvSpPr>
        <p:spPr bwMode="auto">
          <a:xfrm>
            <a:off x="533400" y="0"/>
            <a:ext cx="8382000" cy="5238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CC0000"/>
                </a:solidFill>
                <a:latin typeface="Arial" charset="0"/>
              </a:rPr>
              <a:t>Thủ công</a:t>
            </a:r>
            <a:r>
              <a:rPr lang="en-US" sz="2800" b="1">
                <a:latin typeface="Arial" charset="0"/>
              </a:rPr>
              <a:t> </a:t>
            </a:r>
            <a:r>
              <a:rPr lang="en-US" sz="2800" b="1">
                <a:solidFill>
                  <a:srgbClr val="0000FF"/>
                </a:solidFill>
                <a:latin typeface="Arial" charset="0"/>
              </a:rPr>
              <a:t>Bài 18:</a:t>
            </a:r>
            <a:r>
              <a:rPr lang="en-US" sz="2800" b="1">
                <a:latin typeface="Arial" charset="0"/>
              </a:rPr>
              <a:t>   </a:t>
            </a:r>
            <a:r>
              <a:rPr lang="en-US" sz="2800" b="1">
                <a:solidFill>
                  <a:srgbClr val="CC0000"/>
                </a:solidFill>
                <a:latin typeface="Arial" charset="0"/>
              </a:rPr>
              <a:t>LÀM QUẠT GIẤY TRÒN</a:t>
            </a:r>
          </a:p>
        </p:txBody>
      </p:sp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457200" y="1066800"/>
            <a:ext cx="868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CC0000"/>
                </a:solidFill>
                <a:latin typeface="Arial" charset="0"/>
              </a:rPr>
              <a:t>4.</a:t>
            </a:r>
            <a:r>
              <a:rPr lang="en-US" b="1">
                <a:solidFill>
                  <a:srgbClr val="0000FF"/>
                </a:solidFill>
                <a:latin typeface="Arial" charset="0"/>
              </a:rPr>
              <a:t> Để mặt màu của 2 tờ giấy vừa gấp ở cùng 1 phía, bôi hồ và dán 2 mép với nhau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animBg="1"/>
      <p:bldP spid="18439" grpId="0" animBg="1"/>
      <p:bldP spid="18440" grpId="0" animBg="1"/>
      <p:bldP spid="18441" grpId="0" animBg="1"/>
      <p:bldP spid="18442" grpId="0" animBg="1"/>
      <p:bldP spid="10240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1600200" y="457200"/>
            <a:ext cx="46418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*B</a:t>
            </a:r>
            <a:r>
              <a:rPr lang="vi-VN" b="1">
                <a:latin typeface="Arial" charset="0"/>
              </a:rPr>
              <a:t>ư</a:t>
            </a:r>
            <a:r>
              <a:rPr lang="en-US" b="1">
                <a:latin typeface="Arial" charset="0"/>
              </a:rPr>
              <a:t>ớc2</a:t>
            </a:r>
            <a:r>
              <a:rPr lang="en-US">
                <a:latin typeface="Arial" charset="0"/>
              </a:rPr>
              <a:t>: </a:t>
            </a:r>
            <a:r>
              <a:rPr lang="en-US" b="1">
                <a:solidFill>
                  <a:srgbClr val="2B039B"/>
                </a:solidFill>
                <a:latin typeface="Arial" charset="0"/>
              </a:rPr>
              <a:t>Gấp, dán quạt</a:t>
            </a:r>
          </a:p>
          <a:p>
            <a:endParaRPr lang="en-US" b="1">
              <a:solidFill>
                <a:srgbClr val="2B039B"/>
              </a:solidFill>
              <a:latin typeface="Arial" charset="0"/>
            </a:endParaRPr>
          </a:p>
        </p:txBody>
      </p:sp>
      <p:pic>
        <p:nvPicPr>
          <p:cNvPr id="19466" name="Picture 10" descr="IMG_07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033588"/>
            <a:ext cx="800100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4343400" y="2286000"/>
            <a:ext cx="1301750" cy="5238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Arial" charset="0"/>
              </a:rPr>
              <a:t>Bôi hồ</a:t>
            </a:r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 flipH="1">
            <a:off x="3505200" y="2819400"/>
            <a:ext cx="990600" cy="1143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>
            <a:off x="5334000" y="2819400"/>
            <a:ext cx="838200" cy="1066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4191000" y="3505200"/>
            <a:ext cx="1444625" cy="5238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Arial" charset="0"/>
              </a:rPr>
              <a:t>ép chặt</a:t>
            </a:r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 flipH="1">
            <a:off x="4191000" y="4114800"/>
            <a:ext cx="5334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>
            <a:off x="4876800" y="4114800"/>
            <a:ext cx="60960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50" name="Text Box 5"/>
          <p:cNvSpPr txBox="1">
            <a:spLocks noChangeArrowheads="1"/>
          </p:cNvSpPr>
          <p:nvPr/>
        </p:nvSpPr>
        <p:spPr bwMode="auto">
          <a:xfrm>
            <a:off x="533400" y="0"/>
            <a:ext cx="8382000" cy="5238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FF0000"/>
                </a:solidFill>
                <a:latin typeface="Arial" charset="0"/>
              </a:rPr>
              <a:t>Thủ công</a:t>
            </a:r>
            <a:r>
              <a:rPr lang="en-US" sz="2800" b="1">
                <a:solidFill>
                  <a:srgbClr val="FF0000"/>
                </a:solidFill>
                <a:latin typeface="Arial" charset="0"/>
              </a:rPr>
              <a:t> Bài 18:   LÀM QUẠT GIẤY TRÒN</a:t>
            </a:r>
          </a:p>
        </p:txBody>
      </p:sp>
      <p:sp>
        <p:nvSpPr>
          <p:cNvPr id="102409" name="Text Box 9"/>
          <p:cNvSpPr txBox="1">
            <a:spLocks noChangeArrowheads="1"/>
          </p:cNvSpPr>
          <p:nvPr/>
        </p:nvSpPr>
        <p:spPr bwMode="auto">
          <a:xfrm>
            <a:off x="0" y="8382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CC0000"/>
                </a:solidFill>
                <a:latin typeface="Arial" charset="0"/>
              </a:rPr>
              <a:t>4.</a:t>
            </a:r>
            <a:r>
              <a:rPr lang="en-US" b="1">
                <a:solidFill>
                  <a:srgbClr val="0000FF"/>
                </a:solidFill>
                <a:latin typeface="Arial" charset="0"/>
              </a:rPr>
              <a:t> Dùng chỉ buộc chặt vào nếp gấp giữa và bôi hồ lên mép gấp trong cùng, ép chặt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7" grpId="0" animBg="1"/>
      <p:bldP spid="19469" grpId="0" animBg="1"/>
      <p:bldP spid="19470" grpId="0" animBg="1"/>
      <p:bldP spid="19471" grpId="0" animBg="1"/>
      <p:bldP spid="19472" grpId="0" animBg="1"/>
      <p:bldP spid="19473" grpId="0" animBg="1"/>
      <p:bldP spid="10240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761</Words>
  <Application>Microsoft Office PowerPoint</Application>
  <PresentationFormat>On-screen Show (4:3)</PresentationFormat>
  <Paragraphs>79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.VnTime</vt:lpstr>
      <vt:lpstr>Arial</vt:lpstr>
      <vt:lpstr>Calibri</vt:lpstr>
      <vt:lpstr>Times New Roman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baoduongmaytinh.com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Trung Kien</dc:creator>
  <cp:lastModifiedBy>CSTeam</cp:lastModifiedBy>
  <cp:revision>57</cp:revision>
  <dcterms:created xsi:type="dcterms:W3CDTF">2009-04-11T02:09:47Z</dcterms:created>
  <dcterms:modified xsi:type="dcterms:W3CDTF">2016-06-29T09:54:01Z</dcterms:modified>
</cp:coreProperties>
</file>