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94" r:id="rId2"/>
    <p:sldId id="256" r:id="rId3"/>
    <p:sldId id="270" r:id="rId4"/>
    <p:sldId id="280" r:id="rId5"/>
    <p:sldId id="284" r:id="rId6"/>
    <p:sldId id="285" r:id="rId7"/>
    <p:sldId id="286" r:id="rId8"/>
    <p:sldId id="287" r:id="rId9"/>
    <p:sldId id="288" r:id="rId10"/>
    <p:sldId id="289" r:id="rId11"/>
    <p:sldId id="290" r:id="rId12"/>
    <p:sldId id="291" r:id="rId13"/>
    <p:sldId id="292" r:id="rId14"/>
    <p:sldId id="293" r:id="rId15"/>
  </p:sldIdLst>
  <p:sldSz cx="9144000" cy="6858000" type="screen4x3"/>
  <p:notesSz cx="6858000" cy="9144000"/>
  <p:custDataLst>
    <p:tags r:id="rId17"/>
  </p:custDataLst>
  <p:defaultTextStyle>
    <a:defPPr>
      <a:defRPr lang="en-US"/>
    </a:defPPr>
    <a:lvl1pPr algn="l" rtl="0" fontAlgn="base">
      <a:spcBef>
        <a:spcPct val="0"/>
      </a:spcBef>
      <a:spcAft>
        <a:spcPct val="0"/>
      </a:spcAft>
      <a:defRPr b="1" i="1" u="sng" kern="1200">
        <a:solidFill>
          <a:schemeClr val="tx1"/>
        </a:solidFill>
        <a:latin typeface="Arial" charset="0"/>
        <a:ea typeface="+mn-ea"/>
        <a:cs typeface="+mn-cs"/>
      </a:defRPr>
    </a:lvl1pPr>
    <a:lvl2pPr marL="457200" algn="l" rtl="0" fontAlgn="base">
      <a:spcBef>
        <a:spcPct val="0"/>
      </a:spcBef>
      <a:spcAft>
        <a:spcPct val="0"/>
      </a:spcAft>
      <a:defRPr b="1" i="1" u="sng" kern="1200">
        <a:solidFill>
          <a:schemeClr val="tx1"/>
        </a:solidFill>
        <a:latin typeface="Arial" charset="0"/>
        <a:ea typeface="+mn-ea"/>
        <a:cs typeface="+mn-cs"/>
      </a:defRPr>
    </a:lvl2pPr>
    <a:lvl3pPr marL="914400" algn="l" rtl="0" fontAlgn="base">
      <a:spcBef>
        <a:spcPct val="0"/>
      </a:spcBef>
      <a:spcAft>
        <a:spcPct val="0"/>
      </a:spcAft>
      <a:defRPr b="1" i="1" u="sng" kern="1200">
        <a:solidFill>
          <a:schemeClr val="tx1"/>
        </a:solidFill>
        <a:latin typeface="Arial" charset="0"/>
        <a:ea typeface="+mn-ea"/>
        <a:cs typeface="+mn-cs"/>
      </a:defRPr>
    </a:lvl3pPr>
    <a:lvl4pPr marL="1371600" algn="l" rtl="0" fontAlgn="base">
      <a:spcBef>
        <a:spcPct val="0"/>
      </a:spcBef>
      <a:spcAft>
        <a:spcPct val="0"/>
      </a:spcAft>
      <a:defRPr b="1" i="1" u="sng" kern="1200">
        <a:solidFill>
          <a:schemeClr val="tx1"/>
        </a:solidFill>
        <a:latin typeface="Arial" charset="0"/>
        <a:ea typeface="+mn-ea"/>
        <a:cs typeface="+mn-cs"/>
      </a:defRPr>
    </a:lvl4pPr>
    <a:lvl5pPr marL="1828800" algn="l" rtl="0" fontAlgn="base">
      <a:spcBef>
        <a:spcPct val="0"/>
      </a:spcBef>
      <a:spcAft>
        <a:spcPct val="0"/>
      </a:spcAft>
      <a:defRPr b="1" i="1" u="sng" kern="1200">
        <a:solidFill>
          <a:schemeClr val="tx1"/>
        </a:solidFill>
        <a:latin typeface="Arial" charset="0"/>
        <a:ea typeface="+mn-ea"/>
        <a:cs typeface="+mn-cs"/>
      </a:defRPr>
    </a:lvl5pPr>
    <a:lvl6pPr marL="2286000" algn="l" defTabSz="914400" rtl="0" eaLnBrk="1" latinLnBrk="0" hangingPunct="1">
      <a:defRPr b="1" i="1" u="sng" kern="1200">
        <a:solidFill>
          <a:schemeClr val="tx1"/>
        </a:solidFill>
        <a:latin typeface="Arial" charset="0"/>
        <a:ea typeface="+mn-ea"/>
        <a:cs typeface="+mn-cs"/>
      </a:defRPr>
    </a:lvl6pPr>
    <a:lvl7pPr marL="2743200" algn="l" defTabSz="914400" rtl="0" eaLnBrk="1" latinLnBrk="0" hangingPunct="1">
      <a:defRPr b="1" i="1" u="sng" kern="1200">
        <a:solidFill>
          <a:schemeClr val="tx1"/>
        </a:solidFill>
        <a:latin typeface="Arial" charset="0"/>
        <a:ea typeface="+mn-ea"/>
        <a:cs typeface="+mn-cs"/>
      </a:defRPr>
    </a:lvl7pPr>
    <a:lvl8pPr marL="3200400" algn="l" defTabSz="914400" rtl="0" eaLnBrk="1" latinLnBrk="0" hangingPunct="1">
      <a:defRPr b="1" i="1" u="sng" kern="1200">
        <a:solidFill>
          <a:schemeClr val="tx1"/>
        </a:solidFill>
        <a:latin typeface="Arial" charset="0"/>
        <a:ea typeface="+mn-ea"/>
        <a:cs typeface="+mn-cs"/>
      </a:defRPr>
    </a:lvl8pPr>
    <a:lvl9pPr marL="3657600" algn="l" defTabSz="914400" rtl="0" eaLnBrk="1" latinLnBrk="0" hangingPunct="1">
      <a:defRPr b="1" i="1" u="sng"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13ED95"/>
    <a:srgbClr val="FFFFFF"/>
    <a:srgbClr val="003300"/>
    <a:srgbClr val="FFFFCC"/>
    <a:srgbClr val="0000FF"/>
    <a:srgbClr val="CCFFFF"/>
    <a:srgbClr val="FF0066"/>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740" autoAdjust="0"/>
  </p:normalViewPr>
  <p:slideViewPr>
    <p:cSldViewPr>
      <p:cViewPr varScale="1">
        <p:scale>
          <a:sx n="40" d="100"/>
          <a:sy n="40" d="100"/>
        </p:scale>
        <p:origin x="-1338"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u="none"/>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u="none"/>
            </a:lvl1pPr>
          </a:lstStyle>
          <a:p>
            <a:pPr>
              <a:defRPr/>
            </a:pPr>
            <a:fld id="{043A8837-19F2-488B-826F-51AA08A92F37}" type="datetimeFigureOut">
              <a:rPr lang="en-US"/>
              <a:pPr>
                <a:defRPr/>
              </a:pPr>
              <a:t>6/29/2016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u="none"/>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u="none"/>
            </a:lvl1pPr>
          </a:lstStyle>
          <a:p>
            <a:pPr>
              <a:defRPr/>
            </a:pPr>
            <a:fld id="{99C5F75C-021D-487E-AFD3-711D6E02D63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74BB56D-937F-411B-A66B-57E56C8D9CA9}" type="slidenum">
              <a:rPr lang="en-US" sz="1200" b="0" i="0" u="none"/>
              <a:pPr algn="r"/>
              <a:t>2</a:t>
            </a:fld>
            <a:endParaRPr lang="en-US" sz="1200" b="0" i="0" u="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9B77E1-46F9-495E-AFBA-C420C1B75CC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CDADC5-4D6E-4FEA-ADD6-203760019B3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70B79E-6C44-423B-92D4-FBE1E6BD0EB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6D729AD-A5D3-40D5-B443-F1121231B05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59D98A-1002-4459-A6E2-95CCB48D242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0121FC-9FAF-452A-A3F2-11202B54B71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A1CBBE-A95F-4BDB-AC8C-AC7063D7897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B154BC2-50D2-4B6A-A48A-B2D13E2DCE5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2AAA835-2441-4A4B-A596-0F236A716FE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B72E5B9-85A6-4D91-95CE-98A2E9CEB3E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A88E3A-F72A-4A45-9CE4-35AF334DA89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640232-03F1-4A45-922F-42BB872A7D4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i="0" u="none">
                <a:latin typeface="+mn-lt"/>
              </a:defRPr>
            </a:lvl1pPr>
          </a:lstStyle>
          <a:p>
            <a:pPr>
              <a:defRPr/>
            </a:pPr>
            <a:endParaRPr lang="en-US"/>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i="0" u="none">
                <a:latin typeface="+mn-lt"/>
              </a:defRPr>
            </a:lvl1pPr>
          </a:lstStyle>
          <a:p>
            <a:pPr>
              <a:defRPr/>
            </a:pPr>
            <a:endParaRPr lang="en-US"/>
          </a:p>
        </p:txBody>
      </p:sp>
      <p:sp>
        <p:nvSpPr>
          <p:cNvPr id="32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i="0" u="none">
                <a:latin typeface="+mn-lt"/>
              </a:defRPr>
            </a:lvl1pPr>
          </a:lstStyle>
          <a:p>
            <a:pPr>
              <a:defRPr/>
            </a:pPr>
            <a:fld id="{B7BEBC40-1B12-40D2-A4D9-45C8ED530F6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Arial" pitchFamily="34" charset="0"/>
        </a:defRPr>
      </a:lvl2pPr>
      <a:lvl3pPr algn="ctr" rtl="0" eaLnBrk="0" fontAlgn="base" hangingPunct="0">
        <a:spcBef>
          <a:spcPct val="0"/>
        </a:spcBef>
        <a:spcAft>
          <a:spcPct val="0"/>
        </a:spcAft>
        <a:defRPr sz="4400">
          <a:solidFill>
            <a:schemeClr val="tx2"/>
          </a:solidFill>
          <a:latin typeface=".VnArial" pitchFamily="34" charset="0"/>
        </a:defRPr>
      </a:lvl3pPr>
      <a:lvl4pPr algn="ctr" rtl="0" eaLnBrk="0" fontAlgn="base" hangingPunct="0">
        <a:spcBef>
          <a:spcPct val="0"/>
        </a:spcBef>
        <a:spcAft>
          <a:spcPct val="0"/>
        </a:spcAft>
        <a:defRPr sz="4400">
          <a:solidFill>
            <a:schemeClr val="tx2"/>
          </a:solidFill>
          <a:latin typeface=".VnArial" pitchFamily="34" charset="0"/>
        </a:defRPr>
      </a:lvl4pPr>
      <a:lvl5pPr algn="ctr" rtl="0" eaLnBrk="0" fontAlgn="base" hangingPunct="0">
        <a:spcBef>
          <a:spcPct val="0"/>
        </a:spcBef>
        <a:spcAft>
          <a:spcPct val="0"/>
        </a:spcAft>
        <a:defRPr sz="4400">
          <a:solidFill>
            <a:schemeClr val="tx2"/>
          </a:solidFill>
          <a:latin typeface=".VnArial" pitchFamily="34" charset="0"/>
        </a:defRPr>
      </a:lvl5pPr>
      <a:lvl6pPr marL="457200" algn="ctr" rtl="0" eaLnBrk="0" fontAlgn="base" hangingPunct="0">
        <a:spcBef>
          <a:spcPct val="0"/>
        </a:spcBef>
        <a:spcAft>
          <a:spcPct val="0"/>
        </a:spcAft>
        <a:defRPr sz="4400">
          <a:solidFill>
            <a:schemeClr val="tx2"/>
          </a:solidFill>
          <a:latin typeface=".VnArial" pitchFamily="34" charset="0"/>
        </a:defRPr>
      </a:lvl6pPr>
      <a:lvl7pPr marL="914400" algn="ctr" rtl="0" eaLnBrk="0" fontAlgn="base" hangingPunct="0">
        <a:spcBef>
          <a:spcPct val="0"/>
        </a:spcBef>
        <a:spcAft>
          <a:spcPct val="0"/>
        </a:spcAft>
        <a:defRPr sz="4400">
          <a:solidFill>
            <a:schemeClr val="tx2"/>
          </a:solidFill>
          <a:latin typeface=".VnArial" pitchFamily="34" charset="0"/>
        </a:defRPr>
      </a:lvl7pPr>
      <a:lvl8pPr marL="1371600" algn="ctr" rtl="0" eaLnBrk="0" fontAlgn="base" hangingPunct="0">
        <a:spcBef>
          <a:spcPct val="0"/>
        </a:spcBef>
        <a:spcAft>
          <a:spcPct val="0"/>
        </a:spcAft>
        <a:defRPr sz="4400">
          <a:solidFill>
            <a:schemeClr val="tx2"/>
          </a:solidFill>
          <a:latin typeface=".VnArial" pitchFamily="34" charset="0"/>
        </a:defRPr>
      </a:lvl8pPr>
      <a:lvl9pPr marL="1828800" algn="ctr" rtl="0" eaLnBrk="0" fontAlgn="base" hangingPunct="0">
        <a:spcBef>
          <a:spcPct val="0"/>
        </a:spcBef>
        <a:spcAft>
          <a:spcPct val="0"/>
        </a:spcAft>
        <a:defRPr sz="4400">
          <a:solidFill>
            <a:schemeClr val="tx2"/>
          </a:solidFill>
          <a:latin typeface=".Vn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gif"/><Relationship Id="rId7"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audio" Target="file:///C:\Documents%20and%20Settings\NghiaVD\Desktop\dao%20duc\Phuong%20Thao_Ngoc%20Le%20-%20Ba%20Ngon%20Nen%20Lung%20Linh.mp3" TargetMode="Externa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2.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4.png"/><Relationship Id="rId2" Type="http://schemas.openxmlformats.org/officeDocument/2006/relationships/video" Target="file:///C:\Documents%20and%20Settings\NghiaVD\Desktop\dao%20duc\MVI_8179.avi" TargetMode="External"/><Relationship Id="rId1" Type="http://schemas.openxmlformats.org/officeDocument/2006/relationships/vmlDrawing" Target="../drawings/vmlDrawing2.vml"/><Relationship Id="rId6" Type="http://schemas.openxmlformats.org/officeDocument/2006/relationships/image" Target="../media/image13.jpeg"/><Relationship Id="rId5" Type="http://schemas.openxmlformats.org/officeDocument/2006/relationships/oleObject" Target="../embeddings/oleObject2.bin"/><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4099" name="Picture 3" descr="weatherwoman_without_map_hg_clr"/>
          <p:cNvPicPr>
            <a:picLocks noChangeAspect="1" noChangeArrowheads="1" noCrop="1"/>
          </p:cNvPicPr>
          <p:nvPr/>
        </p:nvPicPr>
        <p:blipFill>
          <a:blip r:embed="rId3"/>
          <a:srcRect/>
          <a:stretch>
            <a:fillRect/>
          </a:stretch>
        </p:blipFill>
        <p:spPr bwMode="auto">
          <a:xfrm>
            <a:off x="0" y="2133600"/>
            <a:ext cx="1600200" cy="1752600"/>
          </a:xfrm>
          <a:prstGeom prst="rect">
            <a:avLst/>
          </a:prstGeom>
          <a:noFill/>
          <a:ln w="9525">
            <a:noFill/>
            <a:miter lim="800000"/>
            <a:headEnd/>
            <a:tailEnd/>
          </a:ln>
        </p:spPr>
      </p:pic>
      <p:pic>
        <p:nvPicPr>
          <p:cNvPr id="4100" name="Picture 4" descr="XMASCA~1"/>
          <p:cNvPicPr>
            <a:picLocks noChangeAspect="1" noChangeArrowheads="1" noCrop="1"/>
          </p:cNvPicPr>
          <p:nvPr/>
        </p:nvPicPr>
        <p:blipFill>
          <a:blip r:embed="rId4"/>
          <a:srcRect/>
          <a:stretch>
            <a:fillRect/>
          </a:stretch>
        </p:blipFill>
        <p:spPr bwMode="auto">
          <a:xfrm>
            <a:off x="7621588" y="4989513"/>
            <a:ext cx="1522412" cy="1868487"/>
          </a:xfrm>
          <a:prstGeom prst="rect">
            <a:avLst/>
          </a:prstGeom>
          <a:noFill/>
          <a:ln w="9525">
            <a:noFill/>
            <a:miter lim="800000"/>
            <a:headEnd/>
            <a:tailEnd/>
          </a:ln>
        </p:spPr>
      </p:pic>
      <p:pic>
        <p:nvPicPr>
          <p:cNvPr id="4101" name="Picture 3" descr="lights2"/>
          <p:cNvPicPr>
            <a:picLocks noChangeAspect="1" noChangeArrowheads="1" noCrop="1"/>
          </p:cNvPicPr>
          <p:nvPr/>
        </p:nvPicPr>
        <p:blipFill>
          <a:blip r:embed="rId5"/>
          <a:srcRect/>
          <a:stretch>
            <a:fillRect/>
          </a:stretch>
        </p:blipFill>
        <p:spPr bwMode="auto">
          <a:xfrm>
            <a:off x="0" y="0"/>
            <a:ext cx="4657725" cy="304800"/>
          </a:xfrm>
          <a:prstGeom prst="rect">
            <a:avLst/>
          </a:prstGeom>
          <a:noFill/>
          <a:ln w="9525">
            <a:noFill/>
            <a:miter lim="800000"/>
            <a:headEnd/>
            <a:tailEnd/>
          </a:ln>
        </p:spPr>
      </p:pic>
      <p:pic>
        <p:nvPicPr>
          <p:cNvPr id="4102" name="Picture 3" descr="lights2"/>
          <p:cNvPicPr>
            <a:picLocks noChangeAspect="1" noChangeArrowheads="1" noCrop="1"/>
          </p:cNvPicPr>
          <p:nvPr/>
        </p:nvPicPr>
        <p:blipFill>
          <a:blip r:embed="rId5"/>
          <a:srcRect/>
          <a:stretch>
            <a:fillRect/>
          </a:stretch>
        </p:blipFill>
        <p:spPr bwMode="auto">
          <a:xfrm>
            <a:off x="4648200" y="-9525"/>
            <a:ext cx="4495800" cy="314325"/>
          </a:xfrm>
          <a:prstGeom prst="rect">
            <a:avLst/>
          </a:prstGeom>
          <a:noFill/>
          <a:ln w="9525">
            <a:noFill/>
            <a:miter lim="800000"/>
            <a:headEnd/>
            <a:tailEnd/>
          </a:ln>
        </p:spPr>
      </p:pic>
      <p:pic>
        <p:nvPicPr>
          <p:cNvPr id="4103" name="Picture 7" descr="bells"/>
          <p:cNvPicPr>
            <a:picLocks noChangeAspect="1" noChangeArrowheads="1" noCrop="1"/>
          </p:cNvPicPr>
          <p:nvPr/>
        </p:nvPicPr>
        <p:blipFill>
          <a:blip r:embed="rId6"/>
          <a:srcRect/>
          <a:stretch>
            <a:fillRect/>
          </a:stretch>
        </p:blipFill>
        <p:spPr bwMode="auto">
          <a:xfrm flipH="1">
            <a:off x="0" y="152400"/>
            <a:ext cx="1152525" cy="1109663"/>
          </a:xfrm>
          <a:prstGeom prst="rect">
            <a:avLst/>
          </a:prstGeom>
          <a:noFill/>
          <a:ln w="9525">
            <a:noFill/>
            <a:miter lim="800000"/>
            <a:headEnd/>
            <a:tailEnd/>
          </a:ln>
        </p:spPr>
      </p:pic>
      <p:pic>
        <p:nvPicPr>
          <p:cNvPr id="4104" name="Picture 6" descr="bells"/>
          <p:cNvPicPr>
            <a:picLocks noChangeAspect="1" noChangeArrowheads="1" noCrop="1"/>
          </p:cNvPicPr>
          <p:nvPr/>
        </p:nvPicPr>
        <p:blipFill>
          <a:blip r:embed="rId6"/>
          <a:srcRect/>
          <a:stretch>
            <a:fillRect/>
          </a:stretch>
        </p:blipFill>
        <p:spPr bwMode="auto">
          <a:xfrm>
            <a:off x="7991475" y="0"/>
            <a:ext cx="1152525" cy="1109663"/>
          </a:xfrm>
          <a:prstGeom prst="rect">
            <a:avLst/>
          </a:prstGeom>
          <a:noFill/>
          <a:ln w="9525">
            <a:noFill/>
            <a:miter lim="800000"/>
            <a:headEnd/>
            <a:tailEnd/>
          </a:ln>
        </p:spPr>
      </p:pic>
      <p:pic>
        <p:nvPicPr>
          <p:cNvPr id="4105" name="Picture 5" descr="bellcoll_e0"/>
          <p:cNvPicPr>
            <a:picLocks noChangeAspect="1" noChangeArrowheads="1" noCrop="1"/>
          </p:cNvPicPr>
          <p:nvPr/>
        </p:nvPicPr>
        <p:blipFill>
          <a:blip r:embed="rId7"/>
          <a:srcRect/>
          <a:stretch>
            <a:fillRect/>
          </a:stretch>
        </p:blipFill>
        <p:spPr bwMode="auto">
          <a:xfrm>
            <a:off x="4114800" y="0"/>
            <a:ext cx="952500" cy="952500"/>
          </a:xfrm>
          <a:prstGeom prst="rect">
            <a:avLst/>
          </a:prstGeom>
          <a:noFill/>
          <a:ln w="9525">
            <a:noFill/>
            <a:miter lim="800000"/>
            <a:headEnd/>
            <a:tailEnd/>
          </a:ln>
        </p:spPr>
      </p:pic>
      <p:pic>
        <p:nvPicPr>
          <p:cNvPr id="4106" name="Picture 10" descr="XMASCA~1"/>
          <p:cNvPicPr>
            <a:picLocks noChangeAspect="1" noChangeArrowheads="1" noCrop="1"/>
          </p:cNvPicPr>
          <p:nvPr/>
        </p:nvPicPr>
        <p:blipFill>
          <a:blip r:embed="rId4"/>
          <a:srcRect/>
          <a:stretch>
            <a:fillRect/>
          </a:stretch>
        </p:blipFill>
        <p:spPr bwMode="auto">
          <a:xfrm>
            <a:off x="0" y="4989513"/>
            <a:ext cx="1522413" cy="1868487"/>
          </a:xfrm>
          <a:prstGeom prst="rect">
            <a:avLst/>
          </a:prstGeom>
          <a:noFill/>
          <a:ln w="9525">
            <a:noFill/>
            <a:miter lim="800000"/>
            <a:headEnd/>
            <a:tailEnd/>
          </a:ln>
        </p:spPr>
      </p:pic>
      <p:pic>
        <p:nvPicPr>
          <p:cNvPr id="4107" name="Picture 11" descr="Book-09-june"/>
          <p:cNvPicPr>
            <a:picLocks noChangeAspect="1" noChangeArrowheads="1" noCrop="1"/>
          </p:cNvPicPr>
          <p:nvPr/>
        </p:nvPicPr>
        <p:blipFill>
          <a:blip r:embed="rId8"/>
          <a:srcRect/>
          <a:stretch>
            <a:fillRect/>
          </a:stretch>
        </p:blipFill>
        <p:spPr bwMode="auto">
          <a:xfrm>
            <a:off x="3733800" y="2514600"/>
            <a:ext cx="1676400" cy="1277938"/>
          </a:xfrm>
          <a:prstGeom prst="rect">
            <a:avLst/>
          </a:prstGeom>
          <a:noFill/>
          <a:ln w="9525">
            <a:noFill/>
            <a:miter lim="800000"/>
            <a:headEnd/>
            <a:tailEnd/>
          </a:ln>
        </p:spPr>
      </p:pic>
      <p:sp>
        <p:nvSpPr>
          <p:cNvPr id="29710" name="WordArt 14"/>
          <p:cNvSpPr>
            <a:spLocks noChangeArrowheads="1" noChangeShapeType="1" noTextEdit="1"/>
          </p:cNvSpPr>
          <p:nvPr/>
        </p:nvSpPr>
        <p:spPr bwMode="auto">
          <a:xfrm>
            <a:off x="2438400" y="3657600"/>
            <a:ext cx="4267200" cy="533400"/>
          </a:xfrm>
          <a:prstGeom prst="rect">
            <a:avLst/>
          </a:prstGeom>
        </p:spPr>
        <p:txBody>
          <a:bodyPr wrap="none" fromWordArt="1">
            <a:prstTxWarp prst="textPlain">
              <a:avLst>
                <a:gd name="adj" fmla="val 50000"/>
              </a:avLst>
            </a:prstTxWarp>
          </a:bodyPr>
          <a:lstStyle/>
          <a:p>
            <a:pPr algn="ctr">
              <a:defRPr/>
            </a:pPr>
            <a:r>
              <a:rPr lang="en-US" sz="3600" kern="10">
                <a:ln w="9525">
                  <a:noFill/>
                  <a:round/>
                  <a:headEnd/>
                  <a:tailEnd/>
                </a:ln>
                <a:solidFill>
                  <a:srgbClr val="FF0000"/>
                </a:solidFill>
                <a:latin typeface="Arial"/>
              </a:rPr>
              <a:t>MÔN : ĐẠO ĐỨC 3</a:t>
            </a:r>
          </a:p>
        </p:txBody>
      </p:sp>
      <p:sp>
        <p:nvSpPr>
          <p:cNvPr id="29711" name="WordArt 15"/>
          <p:cNvSpPr>
            <a:spLocks noChangeArrowheads="1" noChangeShapeType="1" noTextEdit="1"/>
          </p:cNvSpPr>
          <p:nvPr/>
        </p:nvSpPr>
        <p:spPr bwMode="auto">
          <a:xfrm>
            <a:off x="1219200" y="4648200"/>
            <a:ext cx="6953250" cy="762000"/>
          </a:xfrm>
          <a:prstGeom prst="rect">
            <a:avLst/>
          </a:prstGeom>
        </p:spPr>
        <p:txBody>
          <a:bodyPr wrap="none" fromWordArt="1">
            <a:prstTxWarp prst="textPlain">
              <a:avLst>
                <a:gd name="adj" fmla="val 50000"/>
              </a:avLst>
            </a:prstTxWarp>
          </a:bodyPr>
          <a:lstStyle/>
          <a:p>
            <a:pPr algn="ctr">
              <a:defRPr/>
            </a:pPr>
            <a:r>
              <a:rPr lang="en-US" sz="3600" kern="10">
                <a:ln w="9525">
                  <a:solidFill>
                    <a:srgbClr val="0000FF"/>
                  </a:solidFill>
                  <a:round/>
                  <a:headEnd/>
                  <a:tailEnd/>
                </a:ln>
                <a:solidFill>
                  <a:srgbClr val="FF0000"/>
                </a:solidFill>
                <a:latin typeface="Arial"/>
              </a:rPr>
              <a:t>BÀI : QUAN TÂM CHĂM SÓC ÔNG BÀ, CHA MẸ, ANH CHỊ EM (T1)</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3733800" y="533400"/>
            <a:ext cx="1600200" cy="461963"/>
          </a:xfrm>
          <a:prstGeom prst="rect">
            <a:avLst/>
          </a:prstGeom>
          <a:noFill/>
          <a:ln w="9525">
            <a:noFill/>
            <a:miter lim="800000"/>
            <a:headEnd/>
            <a:tailEnd/>
          </a:ln>
        </p:spPr>
        <p:txBody>
          <a:bodyPr>
            <a:spAutoFit/>
          </a:bodyPr>
          <a:lstStyle/>
          <a:p>
            <a:pPr>
              <a:spcBef>
                <a:spcPct val="50000"/>
              </a:spcBef>
            </a:pPr>
            <a:r>
              <a:rPr lang="en-US" sz="2400" i="0">
                <a:solidFill>
                  <a:srgbClr val="006600"/>
                </a:solidFill>
              </a:rPr>
              <a:t>Đạo đức</a:t>
            </a:r>
          </a:p>
        </p:txBody>
      </p:sp>
      <p:sp>
        <p:nvSpPr>
          <p:cNvPr id="11267" name="Text Box 4"/>
          <p:cNvSpPr txBox="1">
            <a:spLocks noChangeArrowheads="1"/>
          </p:cNvSpPr>
          <p:nvPr/>
        </p:nvSpPr>
        <p:spPr bwMode="auto">
          <a:xfrm>
            <a:off x="1828800" y="958850"/>
            <a:ext cx="5715000" cy="830263"/>
          </a:xfrm>
          <a:prstGeom prst="rect">
            <a:avLst/>
          </a:prstGeom>
          <a:noFill/>
          <a:ln w="9525">
            <a:noFill/>
            <a:miter lim="800000"/>
            <a:headEnd/>
            <a:tailEnd/>
          </a:ln>
        </p:spPr>
        <p:txBody>
          <a:bodyPr>
            <a:spAutoFit/>
          </a:bodyPr>
          <a:lstStyle/>
          <a:p>
            <a:pPr algn="ctr">
              <a:spcBef>
                <a:spcPct val="50000"/>
              </a:spcBef>
            </a:pPr>
            <a:r>
              <a:rPr lang="en-US" sz="2400" i="0" u="none">
                <a:solidFill>
                  <a:srgbClr val="FF0000"/>
                </a:solidFill>
              </a:rPr>
              <a:t>Quan tâm chăm sóc ông bà, cha mẹ,   anh chị em (T1)</a:t>
            </a:r>
          </a:p>
        </p:txBody>
      </p:sp>
      <p:sp>
        <p:nvSpPr>
          <p:cNvPr id="24581" name="Text Box 5"/>
          <p:cNvSpPr txBox="1">
            <a:spLocks noChangeArrowheads="1"/>
          </p:cNvSpPr>
          <p:nvPr/>
        </p:nvSpPr>
        <p:spPr bwMode="auto">
          <a:xfrm>
            <a:off x="5181600" y="2736850"/>
            <a:ext cx="3886200" cy="1905000"/>
          </a:xfrm>
          <a:prstGeom prst="rect">
            <a:avLst/>
          </a:prstGeom>
          <a:noFill/>
          <a:ln w="28575">
            <a:solidFill>
              <a:schemeClr val="accent2"/>
            </a:solidFill>
            <a:miter lim="800000"/>
            <a:headEnd/>
            <a:tailEnd/>
          </a:ln>
        </p:spPr>
        <p:txBody>
          <a:bodyPr>
            <a:spAutoFit/>
          </a:bodyPr>
          <a:lstStyle/>
          <a:p>
            <a:pPr algn="just">
              <a:lnSpc>
                <a:spcPct val="120000"/>
              </a:lnSpc>
              <a:spcBef>
                <a:spcPct val="50000"/>
              </a:spcBef>
            </a:pPr>
            <a:r>
              <a:rPr lang="en-AU" sz="2000" i="0" u="none">
                <a:solidFill>
                  <a:srgbClr val="800000"/>
                </a:solidFill>
              </a:rPr>
              <a:t>e)</a:t>
            </a:r>
            <a:r>
              <a:rPr lang="en-AU" sz="2000" i="0" u="none">
                <a:solidFill>
                  <a:srgbClr val="CC3300"/>
                </a:solidFill>
              </a:rPr>
              <a:t> </a:t>
            </a:r>
            <a:r>
              <a:rPr lang="en-AU" sz="2000" i="0" u="none"/>
              <a:t>Thấy mẹ bị ốm, Hồng không đi chơi. Em quanh quẩn bên mẹ: lúc rót nước, lúc lấy thuốc, lúc lại thay khăn chườm trán cho mẹ, ...</a:t>
            </a:r>
          </a:p>
        </p:txBody>
      </p:sp>
      <p:grpSp>
        <p:nvGrpSpPr>
          <p:cNvPr id="2" name="Group 6"/>
          <p:cNvGrpSpPr>
            <a:grpSpLocks/>
          </p:cNvGrpSpPr>
          <p:nvPr/>
        </p:nvGrpSpPr>
        <p:grpSpPr bwMode="auto">
          <a:xfrm>
            <a:off x="304800" y="2195513"/>
            <a:ext cx="4733925" cy="3902075"/>
            <a:chOff x="192" y="1383"/>
            <a:chExt cx="2982" cy="2458"/>
          </a:xfrm>
        </p:grpSpPr>
        <p:pic>
          <p:nvPicPr>
            <p:cNvPr id="11270" name="Picture 7"/>
            <p:cNvPicPr>
              <a:picLocks noChangeAspect="1" noChangeArrowheads="1"/>
            </p:cNvPicPr>
            <p:nvPr/>
          </p:nvPicPr>
          <p:blipFill>
            <a:blip r:embed="rId2"/>
            <a:srcRect/>
            <a:stretch>
              <a:fillRect/>
            </a:stretch>
          </p:blipFill>
          <p:spPr bwMode="auto">
            <a:xfrm>
              <a:off x="192" y="1392"/>
              <a:ext cx="2982" cy="2449"/>
            </a:xfrm>
            <a:prstGeom prst="rect">
              <a:avLst/>
            </a:prstGeom>
            <a:noFill/>
            <a:ln w="38100">
              <a:solidFill>
                <a:srgbClr val="800000"/>
              </a:solidFill>
              <a:miter lim="800000"/>
              <a:headEnd/>
              <a:tailEnd/>
            </a:ln>
          </p:spPr>
        </p:pic>
        <p:grpSp>
          <p:nvGrpSpPr>
            <p:cNvPr id="11271" name="Group 8"/>
            <p:cNvGrpSpPr>
              <a:grpSpLocks/>
            </p:cNvGrpSpPr>
            <p:nvPr/>
          </p:nvGrpSpPr>
          <p:grpSpPr bwMode="auto">
            <a:xfrm>
              <a:off x="192" y="1383"/>
              <a:ext cx="405" cy="363"/>
              <a:chOff x="2688" y="227"/>
              <a:chExt cx="405" cy="408"/>
            </a:xfrm>
          </p:grpSpPr>
          <p:grpSp>
            <p:nvGrpSpPr>
              <p:cNvPr id="11272" name="Group 9"/>
              <p:cNvGrpSpPr>
                <a:grpSpLocks/>
              </p:cNvGrpSpPr>
              <p:nvPr/>
            </p:nvGrpSpPr>
            <p:grpSpPr bwMode="auto">
              <a:xfrm>
                <a:off x="2688" y="243"/>
                <a:ext cx="405" cy="392"/>
                <a:chOff x="1289" y="587"/>
                <a:chExt cx="668" cy="647"/>
              </a:xfrm>
            </p:grpSpPr>
            <p:sp>
              <p:nvSpPr>
                <p:cNvPr id="11274" name="Oval 10"/>
                <p:cNvSpPr>
                  <a:spLocks noChangeArrowheads="1"/>
                </p:cNvSpPr>
                <p:nvPr/>
              </p:nvSpPr>
              <p:spPr bwMode="gray">
                <a:xfrm>
                  <a:off x="1289" y="612"/>
                  <a:ext cx="668" cy="557"/>
                </a:xfrm>
                <a:prstGeom prst="ellipse">
                  <a:avLst/>
                </a:prstGeom>
                <a:solidFill>
                  <a:srgbClr val="333333"/>
                </a:solidFill>
                <a:ln w="38100" algn="ctr">
                  <a:noFill/>
                  <a:round/>
                  <a:headEnd/>
                  <a:tailEnd/>
                </a:ln>
              </p:spPr>
              <p:txBody>
                <a:bodyPr anchor="ctr">
                  <a:spAutoFit/>
                </a:bodyPr>
                <a:lstStyle/>
                <a:p>
                  <a:endParaRPr lang="en-US" sz="1600"/>
                </a:p>
              </p:txBody>
            </p:sp>
            <p:sp>
              <p:nvSpPr>
                <p:cNvPr id="11275" name="Oval 11"/>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sz="1600"/>
                </a:p>
              </p:txBody>
            </p:sp>
            <p:sp>
              <p:nvSpPr>
                <p:cNvPr id="11276" name="Oval 12"/>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sz="1600"/>
                </a:p>
              </p:txBody>
            </p:sp>
            <p:sp>
              <p:nvSpPr>
                <p:cNvPr id="11277" name="Oval 13"/>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sz="1600"/>
                </a:p>
              </p:txBody>
            </p:sp>
            <p:sp>
              <p:nvSpPr>
                <p:cNvPr id="11278" name="Oval 14"/>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sz="1600"/>
                </a:p>
              </p:txBody>
            </p:sp>
          </p:grpSp>
          <p:sp>
            <p:nvSpPr>
              <p:cNvPr id="11273" name="Text Box 15"/>
              <p:cNvSpPr txBox="1">
                <a:spLocks noChangeArrowheads="1"/>
              </p:cNvSpPr>
              <p:nvPr/>
            </p:nvSpPr>
            <p:spPr bwMode="gray">
              <a:xfrm>
                <a:off x="2765" y="227"/>
                <a:ext cx="243" cy="371"/>
              </a:xfrm>
              <a:prstGeom prst="rect">
                <a:avLst/>
              </a:prstGeom>
              <a:noFill/>
              <a:ln w="9525" algn="ctr">
                <a:noFill/>
                <a:miter lim="800000"/>
                <a:headEnd/>
                <a:tailEnd/>
              </a:ln>
            </p:spPr>
            <p:txBody>
              <a:bodyPr wrap="none">
                <a:spAutoFit/>
              </a:bodyPr>
              <a:lstStyle/>
              <a:p>
                <a:pPr algn="ctr"/>
                <a:r>
                  <a:rPr lang="en-US" sz="2800" i="0" u="none">
                    <a:solidFill>
                      <a:srgbClr val="800000"/>
                    </a:solidFill>
                  </a:rPr>
                  <a:t>e</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581"/>
                                        </p:tgtEl>
                                        <p:attrNameLst>
                                          <p:attrName>style.visibility</p:attrName>
                                        </p:attrNameLst>
                                      </p:cBhvr>
                                      <p:to>
                                        <p:strVal val="visible"/>
                                      </p:to>
                                    </p:set>
                                    <p:animEffect transition="in" filter="blinds(horizontal)">
                                      <p:cBhvr>
                                        <p:cTn id="10" dur="5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3733800" y="533400"/>
            <a:ext cx="1600200" cy="461963"/>
          </a:xfrm>
          <a:prstGeom prst="rect">
            <a:avLst/>
          </a:prstGeom>
          <a:noFill/>
          <a:ln w="9525">
            <a:noFill/>
            <a:miter lim="800000"/>
            <a:headEnd/>
            <a:tailEnd/>
          </a:ln>
        </p:spPr>
        <p:txBody>
          <a:bodyPr>
            <a:spAutoFit/>
          </a:bodyPr>
          <a:lstStyle/>
          <a:p>
            <a:pPr>
              <a:spcBef>
                <a:spcPct val="50000"/>
              </a:spcBef>
            </a:pPr>
            <a:r>
              <a:rPr lang="en-US" sz="2400" i="0">
                <a:solidFill>
                  <a:srgbClr val="006600"/>
                </a:solidFill>
              </a:rPr>
              <a:t>Đạo đức</a:t>
            </a:r>
          </a:p>
        </p:txBody>
      </p:sp>
      <p:sp>
        <p:nvSpPr>
          <p:cNvPr id="12291" name="Text Box 4"/>
          <p:cNvSpPr txBox="1">
            <a:spLocks noChangeArrowheads="1"/>
          </p:cNvSpPr>
          <p:nvPr/>
        </p:nvSpPr>
        <p:spPr bwMode="auto">
          <a:xfrm>
            <a:off x="1828800" y="958850"/>
            <a:ext cx="5715000" cy="830263"/>
          </a:xfrm>
          <a:prstGeom prst="rect">
            <a:avLst/>
          </a:prstGeom>
          <a:noFill/>
          <a:ln w="9525">
            <a:noFill/>
            <a:miter lim="800000"/>
            <a:headEnd/>
            <a:tailEnd/>
          </a:ln>
        </p:spPr>
        <p:txBody>
          <a:bodyPr>
            <a:spAutoFit/>
          </a:bodyPr>
          <a:lstStyle/>
          <a:p>
            <a:pPr algn="ctr">
              <a:spcBef>
                <a:spcPct val="50000"/>
              </a:spcBef>
            </a:pPr>
            <a:r>
              <a:rPr lang="en-US" sz="2400" i="0" u="none">
                <a:solidFill>
                  <a:srgbClr val="FF0000"/>
                </a:solidFill>
              </a:rPr>
              <a:t>Quan tâm chăm sóc ông bà, cha mẹ,   anh chị em (T1)</a:t>
            </a:r>
          </a:p>
        </p:txBody>
      </p:sp>
      <p:grpSp>
        <p:nvGrpSpPr>
          <p:cNvPr id="2" name="Group 5"/>
          <p:cNvGrpSpPr>
            <a:grpSpLocks/>
          </p:cNvGrpSpPr>
          <p:nvPr/>
        </p:nvGrpSpPr>
        <p:grpSpPr bwMode="auto">
          <a:xfrm>
            <a:off x="228600" y="2057400"/>
            <a:ext cx="2895600" cy="2971800"/>
            <a:chOff x="144" y="1296"/>
            <a:chExt cx="1824" cy="1872"/>
          </a:xfrm>
        </p:grpSpPr>
        <p:pic>
          <p:nvPicPr>
            <p:cNvPr id="12314" name="Picture 6"/>
            <p:cNvPicPr>
              <a:picLocks noChangeAspect="1" noChangeArrowheads="1"/>
            </p:cNvPicPr>
            <p:nvPr/>
          </p:nvPicPr>
          <p:blipFill>
            <a:blip r:embed="rId2"/>
            <a:srcRect/>
            <a:stretch>
              <a:fillRect/>
            </a:stretch>
          </p:blipFill>
          <p:spPr bwMode="auto">
            <a:xfrm>
              <a:off x="144" y="1344"/>
              <a:ext cx="1824" cy="1824"/>
            </a:xfrm>
            <a:prstGeom prst="rect">
              <a:avLst/>
            </a:prstGeom>
            <a:noFill/>
            <a:ln w="38100">
              <a:solidFill>
                <a:srgbClr val="800000"/>
              </a:solidFill>
              <a:miter lim="800000"/>
              <a:headEnd/>
              <a:tailEnd/>
            </a:ln>
          </p:spPr>
        </p:pic>
        <p:grpSp>
          <p:nvGrpSpPr>
            <p:cNvPr id="12315" name="Group 7"/>
            <p:cNvGrpSpPr>
              <a:grpSpLocks/>
            </p:cNvGrpSpPr>
            <p:nvPr/>
          </p:nvGrpSpPr>
          <p:grpSpPr bwMode="auto">
            <a:xfrm>
              <a:off x="153" y="1296"/>
              <a:ext cx="384" cy="366"/>
              <a:chOff x="0" y="1296"/>
              <a:chExt cx="384" cy="366"/>
            </a:xfrm>
          </p:grpSpPr>
          <p:grpSp>
            <p:nvGrpSpPr>
              <p:cNvPr id="12316" name="Group 8"/>
              <p:cNvGrpSpPr>
                <a:grpSpLocks/>
              </p:cNvGrpSpPr>
              <p:nvPr/>
            </p:nvGrpSpPr>
            <p:grpSpPr bwMode="auto">
              <a:xfrm>
                <a:off x="0" y="1344"/>
                <a:ext cx="384" cy="318"/>
                <a:chOff x="1289" y="582"/>
                <a:chExt cx="668" cy="652"/>
              </a:xfrm>
            </p:grpSpPr>
            <p:sp>
              <p:nvSpPr>
                <p:cNvPr id="12318" name="Oval 9"/>
                <p:cNvSpPr>
                  <a:spLocks noChangeArrowheads="1"/>
                </p:cNvSpPr>
                <p:nvPr/>
              </p:nvSpPr>
              <p:spPr bwMode="gray">
                <a:xfrm>
                  <a:off x="1289" y="582"/>
                  <a:ext cx="668" cy="614"/>
                </a:xfrm>
                <a:prstGeom prst="ellipse">
                  <a:avLst/>
                </a:prstGeom>
                <a:solidFill>
                  <a:srgbClr val="333333"/>
                </a:solidFill>
                <a:ln w="38100" algn="ctr">
                  <a:noFill/>
                  <a:round/>
                  <a:headEnd/>
                  <a:tailEnd/>
                </a:ln>
              </p:spPr>
              <p:txBody>
                <a:bodyPr anchor="ctr">
                  <a:spAutoFit/>
                </a:bodyPr>
                <a:lstStyle/>
                <a:p>
                  <a:endParaRPr lang="en-US" sz="1600"/>
                </a:p>
              </p:txBody>
            </p:sp>
            <p:sp>
              <p:nvSpPr>
                <p:cNvPr id="12319" name="Oval 10"/>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sz="1600"/>
                </a:p>
              </p:txBody>
            </p:sp>
            <p:sp>
              <p:nvSpPr>
                <p:cNvPr id="12320" name="Oval 11"/>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sz="1600"/>
                </a:p>
              </p:txBody>
            </p:sp>
            <p:sp>
              <p:nvSpPr>
                <p:cNvPr id="12321" name="Oval 12"/>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sz="1600"/>
                </a:p>
              </p:txBody>
            </p:sp>
            <p:sp>
              <p:nvSpPr>
                <p:cNvPr id="12322" name="Oval 13"/>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sz="1600"/>
                </a:p>
              </p:txBody>
            </p:sp>
          </p:grpSp>
          <p:sp>
            <p:nvSpPr>
              <p:cNvPr id="12317" name="Text Box 14"/>
              <p:cNvSpPr txBox="1">
                <a:spLocks noChangeArrowheads="1"/>
              </p:cNvSpPr>
              <p:nvPr/>
            </p:nvSpPr>
            <p:spPr bwMode="gray">
              <a:xfrm>
                <a:off x="81" y="1296"/>
                <a:ext cx="243" cy="330"/>
              </a:xfrm>
              <a:prstGeom prst="rect">
                <a:avLst/>
              </a:prstGeom>
              <a:noFill/>
              <a:ln w="9525" algn="ctr">
                <a:noFill/>
                <a:miter lim="800000"/>
                <a:headEnd/>
                <a:tailEnd/>
              </a:ln>
            </p:spPr>
            <p:txBody>
              <a:bodyPr wrap="none">
                <a:spAutoFit/>
              </a:bodyPr>
              <a:lstStyle/>
              <a:p>
                <a:pPr algn="ctr"/>
                <a:r>
                  <a:rPr lang="en-US" sz="2800" i="0" u="none">
                    <a:solidFill>
                      <a:srgbClr val="CC0000"/>
                    </a:solidFill>
                  </a:rPr>
                  <a:t>a</a:t>
                </a:r>
              </a:p>
            </p:txBody>
          </p:sp>
        </p:grpSp>
      </p:grpSp>
      <p:sp>
        <p:nvSpPr>
          <p:cNvPr id="25615" name="AutoShape 15"/>
          <p:cNvSpPr>
            <a:spLocks noChangeArrowheads="1"/>
          </p:cNvSpPr>
          <p:nvPr/>
        </p:nvSpPr>
        <p:spPr bwMode="auto">
          <a:xfrm>
            <a:off x="838200" y="5176838"/>
            <a:ext cx="7620000" cy="1524000"/>
          </a:xfrm>
          <a:prstGeom prst="flowChartTerminator">
            <a:avLst/>
          </a:prstGeom>
          <a:solidFill>
            <a:srgbClr val="FFFF99"/>
          </a:solidFill>
          <a:ln w="19050">
            <a:solidFill>
              <a:schemeClr val="tx1"/>
            </a:solidFill>
            <a:miter lim="800000"/>
            <a:headEnd/>
            <a:tailEnd/>
          </a:ln>
        </p:spPr>
        <p:txBody>
          <a:bodyPr wrap="none" anchor="ctr"/>
          <a:lstStyle/>
          <a:p>
            <a:pPr algn="ctr"/>
            <a:r>
              <a:rPr lang="en-US" sz="2000" i="0" u="none">
                <a:solidFill>
                  <a:srgbClr val="800000"/>
                </a:solidFill>
              </a:rPr>
              <a:t>Việc làm của các bạn trong các tình huống (a, c, e) là</a:t>
            </a:r>
          </a:p>
          <a:p>
            <a:pPr algn="ctr"/>
            <a:r>
              <a:rPr lang="en-US" sz="2000" i="0" u="none">
                <a:solidFill>
                  <a:srgbClr val="800000"/>
                </a:solidFill>
              </a:rPr>
              <a:t>thể hiện tình thương yêu và sự quan tâm , chăm sóc</a:t>
            </a:r>
          </a:p>
          <a:p>
            <a:pPr algn="ctr"/>
            <a:r>
              <a:rPr lang="en-US" sz="2000" i="0" u="none">
                <a:solidFill>
                  <a:srgbClr val="800000"/>
                </a:solidFill>
              </a:rPr>
              <a:t> ông bà,cha mẹ.</a:t>
            </a:r>
          </a:p>
        </p:txBody>
      </p:sp>
      <p:grpSp>
        <p:nvGrpSpPr>
          <p:cNvPr id="5" name="Group 16"/>
          <p:cNvGrpSpPr>
            <a:grpSpLocks/>
          </p:cNvGrpSpPr>
          <p:nvPr/>
        </p:nvGrpSpPr>
        <p:grpSpPr bwMode="auto">
          <a:xfrm>
            <a:off x="5791200" y="2062163"/>
            <a:ext cx="3200400" cy="2967037"/>
            <a:chOff x="3648" y="1299"/>
            <a:chExt cx="2016" cy="1869"/>
          </a:xfrm>
        </p:grpSpPr>
        <p:pic>
          <p:nvPicPr>
            <p:cNvPr id="12305" name="Picture 17"/>
            <p:cNvPicPr>
              <a:picLocks noChangeAspect="1" noChangeArrowheads="1"/>
            </p:cNvPicPr>
            <p:nvPr/>
          </p:nvPicPr>
          <p:blipFill>
            <a:blip r:embed="rId3"/>
            <a:srcRect/>
            <a:stretch>
              <a:fillRect/>
            </a:stretch>
          </p:blipFill>
          <p:spPr bwMode="auto">
            <a:xfrm>
              <a:off x="3648" y="1344"/>
              <a:ext cx="2016" cy="1824"/>
            </a:xfrm>
            <a:prstGeom prst="rect">
              <a:avLst/>
            </a:prstGeom>
            <a:noFill/>
            <a:ln w="38100">
              <a:solidFill>
                <a:srgbClr val="800000"/>
              </a:solidFill>
              <a:miter lim="800000"/>
              <a:headEnd/>
              <a:tailEnd/>
            </a:ln>
          </p:spPr>
        </p:pic>
        <p:grpSp>
          <p:nvGrpSpPr>
            <p:cNvPr id="12306" name="Group 18"/>
            <p:cNvGrpSpPr>
              <a:grpSpLocks/>
            </p:cNvGrpSpPr>
            <p:nvPr/>
          </p:nvGrpSpPr>
          <p:grpSpPr bwMode="auto">
            <a:xfrm>
              <a:off x="3648" y="1299"/>
              <a:ext cx="384" cy="366"/>
              <a:chOff x="0" y="1296"/>
              <a:chExt cx="384" cy="366"/>
            </a:xfrm>
          </p:grpSpPr>
          <p:grpSp>
            <p:nvGrpSpPr>
              <p:cNvPr id="12307" name="Group 19"/>
              <p:cNvGrpSpPr>
                <a:grpSpLocks/>
              </p:cNvGrpSpPr>
              <p:nvPr/>
            </p:nvGrpSpPr>
            <p:grpSpPr bwMode="auto">
              <a:xfrm>
                <a:off x="0" y="1344"/>
                <a:ext cx="384" cy="318"/>
                <a:chOff x="1289" y="582"/>
                <a:chExt cx="668" cy="652"/>
              </a:xfrm>
            </p:grpSpPr>
            <p:sp>
              <p:nvSpPr>
                <p:cNvPr id="12309" name="Oval 20"/>
                <p:cNvSpPr>
                  <a:spLocks noChangeArrowheads="1"/>
                </p:cNvSpPr>
                <p:nvPr/>
              </p:nvSpPr>
              <p:spPr bwMode="gray">
                <a:xfrm>
                  <a:off x="1289" y="582"/>
                  <a:ext cx="668" cy="614"/>
                </a:xfrm>
                <a:prstGeom prst="ellipse">
                  <a:avLst/>
                </a:prstGeom>
                <a:solidFill>
                  <a:srgbClr val="333333"/>
                </a:solidFill>
                <a:ln w="38100" algn="ctr">
                  <a:noFill/>
                  <a:round/>
                  <a:headEnd/>
                  <a:tailEnd/>
                </a:ln>
              </p:spPr>
              <p:txBody>
                <a:bodyPr anchor="ctr">
                  <a:spAutoFit/>
                </a:bodyPr>
                <a:lstStyle/>
                <a:p>
                  <a:endParaRPr lang="en-US" sz="1600"/>
                </a:p>
              </p:txBody>
            </p:sp>
            <p:sp>
              <p:nvSpPr>
                <p:cNvPr id="12310" name="Oval 21"/>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sz="1600"/>
                </a:p>
              </p:txBody>
            </p:sp>
            <p:sp>
              <p:nvSpPr>
                <p:cNvPr id="12311" name="Oval 22"/>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sz="1600"/>
                </a:p>
              </p:txBody>
            </p:sp>
            <p:sp>
              <p:nvSpPr>
                <p:cNvPr id="12312" name="Oval 23"/>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sz="1600"/>
                </a:p>
              </p:txBody>
            </p:sp>
            <p:sp>
              <p:nvSpPr>
                <p:cNvPr id="12313" name="Oval 24"/>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sz="1600"/>
                </a:p>
              </p:txBody>
            </p:sp>
          </p:grpSp>
          <p:sp>
            <p:nvSpPr>
              <p:cNvPr id="12308" name="Text Box 25"/>
              <p:cNvSpPr txBox="1">
                <a:spLocks noChangeArrowheads="1"/>
              </p:cNvSpPr>
              <p:nvPr/>
            </p:nvSpPr>
            <p:spPr bwMode="gray">
              <a:xfrm>
                <a:off x="81" y="1296"/>
                <a:ext cx="243" cy="330"/>
              </a:xfrm>
              <a:prstGeom prst="rect">
                <a:avLst/>
              </a:prstGeom>
              <a:noFill/>
              <a:ln w="9525" algn="ctr">
                <a:noFill/>
                <a:miter lim="800000"/>
                <a:headEnd/>
                <a:tailEnd/>
              </a:ln>
            </p:spPr>
            <p:txBody>
              <a:bodyPr wrap="none">
                <a:spAutoFit/>
              </a:bodyPr>
              <a:lstStyle/>
              <a:p>
                <a:pPr algn="ctr"/>
                <a:r>
                  <a:rPr lang="en-US" sz="2800" i="0" u="none">
                    <a:solidFill>
                      <a:srgbClr val="CC0000"/>
                    </a:solidFill>
                  </a:rPr>
                  <a:t>e</a:t>
                </a:r>
              </a:p>
            </p:txBody>
          </p:sp>
        </p:grpSp>
      </p:grpSp>
      <p:grpSp>
        <p:nvGrpSpPr>
          <p:cNvPr id="8" name="Group 26"/>
          <p:cNvGrpSpPr>
            <a:grpSpLocks/>
          </p:cNvGrpSpPr>
          <p:nvPr/>
        </p:nvGrpSpPr>
        <p:grpSpPr bwMode="auto">
          <a:xfrm>
            <a:off x="3200400" y="2062163"/>
            <a:ext cx="2514600" cy="2967037"/>
            <a:chOff x="2016" y="1299"/>
            <a:chExt cx="1584" cy="1869"/>
          </a:xfrm>
        </p:grpSpPr>
        <p:pic>
          <p:nvPicPr>
            <p:cNvPr id="12296" name="Picture 27"/>
            <p:cNvPicPr>
              <a:picLocks noChangeAspect="1" noChangeArrowheads="1"/>
            </p:cNvPicPr>
            <p:nvPr/>
          </p:nvPicPr>
          <p:blipFill>
            <a:blip r:embed="rId4"/>
            <a:srcRect/>
            <a:stretch>
              <a:fillRect/>
            </a:stretch>
          </p:blipFill>
          <p:spPr bwMode="auto">
            <a:xfrm>
              <a:off x="2016" y="1344"/>
              <a:ext cx="1584" cy="1824"/>
            </a:xfrm>
            <a:prstGeom prst="rect">
              <a:avLst/>
            </a:prstGeom>
            <a:noFill/>
            <a:ln w="38100">
              <a:solidFill>
                <a:srgbClr val="800000"/>
              </a:solidFill>
              <a:miter lim="800000"/>
              <a:headEnd/>
              <a:tailEnd/>
            </a:ln>
          </p:spPr>
        </p:pic>
        <p:grpSp>
          <p:nvGrpSpPr>
            <p:cNvPr id="12297" name="Group 28"/>
            <p:cNvGrpSpPr>
              <a:grpSpLocks/>
            </p:cNvGrpSpPr>
            <p:nvPr/>
          </p:nvGrpSpPr>
          <p:grpSpPr bwMode="auto">
            <a:xfrm>
              <a:off x="2016" y="1299"/>
              <a:ext cx="384" cy="366"/>
              <a:chOff x="0" y="1296"/>
              <a:chExt cx="384" cy="366"/>
            </a:xfrm>
          </p:grpSpPr>
          <p:grpSp>
            <p:nvGrpSpPr>
              <p:cNvPr id="12298" name="Group 29"/>
              <p:cNvGrpSpPr>
                <a:grpSpLocks/>
              </p:cNvGrpSpPr>
              <p:nvPr/>
            </p:nvGrpSpPr>
            <p:grpSpPr bwMode="auto">
              <a:xfrm>
                <a:off x="0" y="1344"/>
                <a:ext cx="384" cy="318"/>
                <a:chOff x="1289" y="582"/>
                <a:chExt cx="668" cy="652"/>
              </a:xfrm>
            </p:grpSpPr>
            <p:sp>
              <p:nvSpPr>
                <p:cNvPr id="12300" name="Oval 30"/>
                <p:cNvSpPr>
                  <a:spLocks noChangeArrowheads="1"/>
                </p:cNvSpPr>
                <p:nvPr/>
              </p:nvSpPr>
              <p:spPr bwMode="gray">
                <a:xfrm>
                  <a:off x="1289" y="582"/>
                  <a:ext cx="668" cy="614"/>
                </a:xfrm>
                <a:prstGeom prst="ellipse">
                  <a:avLst/>
                </a:prstGeom>
                <a:solidFill>
                  <a:srgbClr val="333333"/>
                </a:solidFill>
                <a:ln w="38100" algn="ctr">
                  <a:noFill/>
                  <a:round/>
                  <a:headEnd/>
                  <a:tailEnd/>
                </a:ln>
              </p:spPr>
              <p:txBody>
                <a:bodyPr anchor="ctr">
                  <a:spAutoFit/>
                </a:bodyPr>
                <a:lstStyle/>
                <a:p>
                  <a:endParaRPr lang="en-US" sz="1600"/>
                </a:p>
              </p:txBody>
            </p:sp>
            <p:sp>
              <p:nvSpPr>
                <p:cNvPr id="12301" name="Oval 31"/>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sz="1600"/>
                </a:p>
              </p:txBody>
            </p:sp>
            <p:sp>
              <p:nvSpPr>
                <p:cNvPr id="12302" name="Oval 32"/>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sz="1600"/>
                </a:p>
              </p:txBody>
            </p:sp>
            <p:sp>
              <p:nvSpPr>
                <p:cNvPr id="12303" name="Oval 33"/>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sz="1600"/>
                </a:p>
              </p:txBody>
            </p:sp>
            <p:sp>
              <p:nvSpPr>
                <p:cNvPr id="12304" name="Oval 34"/>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sz="1600"/>
                </a:p>
              </p:txBody>
            </p:sp>
          </p:grpSp>
          <p:sp>
            <p:nvSpPr>
              <p:cNvPr id="12299" name="Text Box 35"/>
              <p:cNvSpPr txBox="1">
                <a:spLocks noChangeArrowheads="1"/>
              </p:cNvSpPr>
              <p:nvPr/>
            </p:nvSpPr>
            <p:spPr bwMode="gray">
              <a:xfrm>
                <a:off x="81" y="1296"/>
                <a:ext cx="243" cy="330"/>
              </a:xfrm>
              <a:prstGeom prst="rect">
                <a:avLst/>
              </a:prstGeom>
              <a:noFill/>
              <a:ln w="9525" algn="ctr">
                <a:noFill/>
                <a:miter lim="800000"/>
                <a:headEnd/>
                <a:tailEnd/>
              </a:ln>
            </p:spPr>
            <p:txBody>
              <a:bodyPr wrap="none">
                <a:spAutoFit/>
              </a:bodyPr>
              <a:lstStyle/>
              <a:p>
                <a:pPr algn="ctr"/>
                <a:r>
                  <a:rPr lang="en-US" sz="2800" i="0" u="none">
                    <a:solidFill>
                      <a:srgbClr val="CC0000"/>
                    </a:solidFill>
                  </a:rPr>
                  <a:t>c</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par>
                                <p:cTn id="11" presetID="4"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5615"/>
                                        </p:tgtEl>
                                        <p:attrNameLst>
                                          <p:attrName>style.visibility</p:attrName>
                                        </p:attrNameLst>
                                      </p:cBhvr>
                                      <p:to>
                                        <p:strVal val="visible"/>
                                      </p:to>
                                    </p:set>
                                    <p:anim calcmode="lin" valueType="num">
                                      <p:cBhvr additive="base">
                                        <p:cTn id="18" dur="500" fill="hold"/>
                                        <p:tgtEl>
                                          <p:spTgt spid="25615"/>
                                        </p:tgtEl>
                                        <p:attrNameLst>
                                          <p:attrName>ppt_x</p:attrName>
                                        </p:attrNameLst>
                                      </p:cBhvr>
                                      <p:tavLst>
                                        <p:tav tm="0">
                                          <p:val>
                                            <p:strVal val="#ppt_x"/>
                                          </p:val>
                                        </p:tav>
                                        <p:tav tm="100000">
                                          <p:val>
                                            <p:strVal val="#ppt_x"/>
                                          </p:val>
                                        </p:tav>
                                      </p:tavLst>
                                    </p:anim>
                                    <p:anim calcmode="lin" valueType="num">
                                      <p:cBhvr additive="base">
                                        <p:cTn id="19" dur="500" fill="hold"/>
                                        <p:tgtEl>
                                          <p:spTgt spid="256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3733800" y="533400"/>
            <a:ext cx="1600200" cy="461963"/>
          </a:xfrm>
          <a:prstGeom prst="rect">
            <a:avLst/>
          </a:prstGeom>
          <a:noFill/>
          <a:ln w="9525">
            <a:noFill/>
            <a:miter lim="800000"/>
            <a:headEnd/>
            <a:tailEnd/>
          </a:ln>
        </p:spPr>
        <p:txBody>
          <a:bodyPr>
            <a:spAutoFit/>
          </a:bodyPr>
          <a:lstStyle/>
          <a:p>
            <a:pPr>
              <a:spcBef>
                <a:spcPct val="50000"/>
              </a:spcBef>
            </a:pPr>
            <a:r>
              <a:rPr lang="en-US" sz="2400" i="0">
                <a:solidFill>
                  <a:srgbClr val="006600"/>
                </a:solidFill>
              </a:rPr>
              <a:t>Đạo đức</a:t>
            </a:r>
          </a:p>
        </p:txBody>
      </p:sp>
      <p:sp>
        <p:nvSpPr>
          <p:cNvPr id="13315" name="Text Box 4"/>
          <p:cNvSpPr txBox="1">
            <a:spLocks noChangeArrowheads="1"/>
          </p:cNvSpPr>
          <p:nvPr/>
        </p:nvSpPr>
        <p:spPr bwMode="auto">
          <a:xfrm>
            <a:off x="1828800" y="914400"/>
            <a:ext cx="5715000" cy="830263"/>
          </a:xfrm>
          <a:prstGeom prst="rect">
            <a:avLst/>
          </a:prstGeom>
          <a:noFill/>
          <a:ln w="9525">
            <a:noFill/>
            <a:miter lim="800000"/>
            <a:headEnd/>
            <a:tailEnd/>
          </a:ln>
        </p:spPr>
        <p:txBody>
          <a:bodyPr>
            <a:spAutoFit/>
          </a:bodyPr>
          <a:lstStyle/>
          <a:p>
            <a:pPr algn="ctr">
              <a:spcBef>
                <a:spcPct val="50000"/>
              </a:spcBef>
            </a:pPr>
            <a:r>
              <a:rPr lang="en-US" sz="2400" i="0" u="none">
                <a:solidFill>
                  <a:srgbClr val="FF0000"/>
                </a:solidFill>
              </a:rPr>
              <a:t>Quan tâm chăm sóc ông bà, cha mẹ,   anh chị em (T1)</a:t>
            </a:r>
          </a:p>
        </p:txBody>
      </p:sp>
      <p:sp>
        <p:nvSpPr>
          <p:cNvPr id="26629" name="AutoShape 5"/>
          <p:cNvSpPr>
            <a:spLocks noChangeArrowheads="1"/>
          </p:cNvSpPr>
          <p:nvPr/>
        </p:nvSpPr>
        <p:spPr bwMode="auto">
          <a:xfrm>
            <a:off x="838200" y="5334000"/>
            <a:ext cx="7620000" cy="1214438"/>
          </a:xfrm>
          <a:prstGeom prst="flowChartTerminator">
            <a:avLst/>
          </a:prstGeom>
          <a:solidFill>
            <a:srgbClr val="FFFF99"/>
          </a:solidFill>
          <a:ln w="19050">
            <a:solidFill>
              <a:schemeClr val="tx1"/>
            </a:solidFill>
            <a:miter lim="800000"/>
            <a:headEnd/>
            <a:tailEnd/>
          </a:ln>
        </p:spPr>
        <p:txBody>
          <a:bodyPr wrap="none" anchor="ctr"/>
          <a:lstStyle/>
          <a:p>
            <a:pPr algn="ctr"/>
            <a:r>
              <a:rPr lang="en-US" sz="2000" i="0" u="none">
                <a:solidFill>
                  <a:srgbClr val="800000"/>
                </a:solidFill>
              </a:rPr>
              <a:t>Việc làm của các bạn trong các tình huống (b, d) là</a:t>
            </a:r>
          </a:p>
          <a:p>
            <a:pPr algn="ctr"/>
            <a:r>
              <a:rPr lang="en-US" sz="2000" i="0" u="none">
                <a:solidFill>
                  <a:srgbClr val="800000"/>
                </a:solidFill>
              </a:rPr>
              <a:t>chưa quan tâm đến bà, đến em nhỏ.</a:t>
            </a:r>
          </a:p>
        </p:txBody>
      </p:sp>
      <p:grpSp>
        <p:nvGrpSpPr>
          <p:cNvPr id="2" name="Group 6"/>
          <p:cNvGrpSpPr>
            <a:grpSpLocks/>
          </p:cNvGrpSpPr>
          <p:nvPr/>
        </p:nvGrpSpPr>
        <p:grpSpPr bwMode="auto">
          <a:xfrm>
            <a:off x="228600" y="1828800"/>
            <a:ext cx="4343400" cy="3276600"/>
            <a:chOff x="144" y="1152"/>
            <a:chExt cx="2736" cy="1968"/>
          </a:xfrm>
        </p:grpSpPr>
        <p:pic>
          <p:nvPicPr>
            <p:cNvPr id="13328" name="Picture 7"/>
            <p:cNvPicPr>
              <a:picLocks noChangeAspect="1" noChangeArrowheads="1"/>
            </p:cNvPicPr>
            <p:nvPr/>
          </p:nvPicPr>
          <p:blipFill>
            <a:blip r:embed="rId2"/>
            <a:srcRect/>
            <a:stretch>
              <a:fillRect/>
            </a:stretch>
          </p:blipFill>
          <p:spPr bwMode="auto">
            <a:xfrm>
              <a:off x="144" y="1200"/>
              <a:ext cx="2736" cy="1920"/>
            </a:xfrm>
            <a:prstGeom prst="rect">
              <a:avLst/>
            </a:prstGeom>
            <a:noFill/>
            <a:ln w="38100">
              <a:solidFill>
                <a:srgbClr val="800000"/>
              </a:solidFill>
              <a:miter lim="800000"/>
              <a:headEnd/>
              <a:tailEnd/>
            </a:ln>
          </p:spPr>
        </p:pic>
        <p:grpSp>
          <p:nvGrpSpPr>
            <p:cNvPr id="13329" name="Group 8"/>
            <p:cNvGrpSpPr>
              <a:grpSpLocks/>
            </p:cNvGrpSpPr>
            <p:nvPr/>
          </p:nvGrpSpPr>
          <p:grpSpPr bwMode="auto">
            <a:xfrm>
              <a:off x="147" y="1152"/>
              <a:ext cx="384" cy="366"/>
              <a:chOff x="0" y="1296"/>
              <a:chExt cx="384" cy="366"/>
            </a:xfrm>
          </p:grpSpPr>
          <p:grpSp>
            <p:nvGrpSpPr>
              <p:cNvPr id="13330" name="Group 9"/>
              <p:cNvGrpSpPr>
                <a:grpSpLocks/>
              </p:cNvGrpSpPr>
              <p:nvPr/>
            </p:nvGrpSpPr>
            <p:grpSpPr bwMode="auto">
              <a:xfrm>
                <a:off x="0" y="1344"/>
                <a:ext cx="384" cy="318"/>
                <a:chOff x="1289" y="582"/>
                <a:chExt cx="668" cy="652"/>
              </a:xfrm>
            </p:grpSpPr>
            <p:sp>
              <p:nvSpPr>
                <p:cNvPr id="13332" name="Oval 10"/>
                <p:cNvSpPr>
                  <a:spLocks noChangeArrowheads="1"/>
                </p:cNvSpPr>
                <p:nvPr/>
              </p:nvSpPr>
              <p:spPr bwMode="gray">
                <a:xfrm>
                  <a:off x="1289" y="582"/>
                  <a:ext cx="668" cy="586"/>
                </a:xfrm>
                <a:prstGeom prst="ellipse">
                  <a:avLst/>
                </a:prstGeom>
                <a:solidFill>
                  <a:srgbClr val="333333"/>
                </a:solidFill>
                <a:ln w="38100" algn="ctr">
                  <a:noFill/>
                  <a:round/>
                  <a:headEnd/>
                  <a:tailEnd/>
                </a:ln>
              </p:spPr>
              <p:txBody>
                <a:bodyPr anchor="ctr">
                  <a:spAutoFit/>
                </a:bodyPr>
                <a:lstStyle/>
                <a:p>
                  <a:endParaRPr lang="en-US" sz="1600"/>
                </a:p>
              </p:txBody>
            </p:sp>
            <p:sp>
              <p:nvSpPr>
                <p:cNvPr id="13333" name="Oval 11"/>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sz="1600"/>
                </a:p>
              </p:txBody>
            </p:sp>
            <p:sp>
              <p:nvSpPr>
                <p:cNvPr id="13334" name="Oval 12"/>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sz="1600"/>
                </a:p>
              </p:txBody>
            </p:sp>
            <p:sp>
              <p:nvSpPr>
                <p:cNvPr id="13335" name="Oval 13"/>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sz="1600"/>
                </a:p>
              </p:txBody>
            </p:sp>
            <p:sp>
              <p:nvSpPr>
                <p:cNvPr id="13336" name="Oval 14"/>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sz="1600"/>
                </a:p>
              </p:txBody>
            </p:sp>
          </p:grpSp>
          <p:sp>
            <p:nvSpPr>
              <p:cNvPr id="13331" name="Text Box 15"/>
              <p:cNvSpPr txBox="1">
                <a:spLocks noChangeArrowheads="1"/>
              </p:cNvSpPr>
              <p:nvPr/>
            </p:nvSpPr>
            <p:spPr bwMode="gray">
              <a:xfrm>
                <a:off x="74" y="1296"/>
                <a:ext cx="255" cy="314"/>
              </a:xfrm>
              <a:prstGeom prst="rect">
                <a:avLst/>
              </a:prstGeom>
              <a:noFill/>
              <a:ln w="9525" algn="ctr">
                <a:noFill/>
                <a:miter lim="800000"/>
                <a:headEnd/>
                <a:tailEnd/>
              </a:ln>
            </p:spPr>
            <p:txBody>
              <a:bodyPr wrap="none">
                <a:spAutoFit/>
              </a:bodyPr>
              <a:lstStyle/>
              <a:p>
                <a:pPr algn="ctr"/>
                <a:r>
                  <a:rPr lang="en-US" sz="2800" i="0" u="none">
                    <a:solidFill>
                      <a:srgbClr val="CC0000"/>
                    </a:solidFill>
                  </a:rPr>
                  <a:t>b</a:t>
                </a:r>
              </a:p>
            </p:txBody>
          </p:sp>
        </p:grpSp>
      </p:grpSp>
      <p:grpSp>
        <p:nvGrpSpPr>
          <p:cNvPr id="5" name="Group 16"/>
          <p:cNvGrpSpPr>
            <a:grpSpLocks/>
          </p:cNvGrpSpPr>
          <p:nvPr/>
        </p:nvGrpSpPr>
        <p:grpSpPr bwMode="auto">
          <a:xfrm>
            <a:off x="4724400" y="1828800"/>
            <a:ext cx="4191000" cy="3276600"/>
            <a:chOff x="144" y="1344"/>
            <a:chExt cx="2640" cy="1968"/>
          </a:xfrm>
        </p:grpSpPr>
        <p:pic>
          <p:nvPicPr>
            <p:cNvPr id="13319" name="Picture 17"/>
            <p:cNvPicPr>
              <a:picLocks noChangeAspect="1" noChangeArrowheads="1"/>
            </p:cNvPicPr>
            <p:nvPr/>
          </p:nvPicPr>
          <p:blipFill>
            <a:blip r:embed="rId3"/>
            <a:srcRect/>
            <a:stretch>
              <a:fillRect/>
            </a:stretch>
          </p:blipFill>
          <p:spPr bwMode="auto">
            <a:xfrm>
              <a:off x="144" y="1392"/>
              <a:ext cx="2640" cy="1920"/>
            </a:xfrm>
            <a:prstGeom prst="rect">
              <a:avLst/>
            </a:prstGeom>
            <a:noFill/>
            <a:ln w="38100">
              <a:solidFill>
                <a:srgbClr val="800000"/>
              </a:solidFill>
              <a:miter lim="800000"/>
              <a:headEnd/>
              <a:tailEnd/>
            </a:ln>
          </p:spPr>
        </p:pic>
        <p:grpSp>
          <p:nvGrpSpPr>
            <p:cNvPr id="13320" name="Group 18"/>
            <p:cNvGrpSpPr>
              <a:grpSpLocks/>
            </p:cNvGrpSpPr>
            <p:nvPr/>
          </p:nvGrpSpPr>
          <p:grpSpPr bwMode="auto">
            <a:xfrm>
              <a:off x="144" y="1344"/>
              <a:ext cx="384" cy="366"/>
              <a:chOff x="0" y="1296"/>
              <a:chExt cx="384" cy="366"/>
            </a:xfrm>
          </p:grpSpPr>
          <p:grpSp>
            <p:nvGrpSpPr>
              <p:cNvPr id="13321" name="Group 19"/>
              <p:cNvGrpSpPr>
                <a:grpSpLocks/>
              </p:cNvGrpSpPr>
              <p:nvPr/>
            </p:nvGrpSpPr>
            <p:grpSpPr bwMode="auto">
              <a:xfrm>
                <a:off x="0" y="1344"/>
                <a:ext cx="384" cy="318"/>
                <a:chOff x="1289" y="582"/>
                <a:chExt cx="668" cy="652"/>
              </a:xfrm>
            </p:grpSpPr>
            <p:sp>
              <p:nvSpPr>
                <p:cNvPr id="13323" name="Oval 20"/>
                <p:cNvSpPr>
                  <a:spLocks noChangeArrowheads="1"/>
                </p:cNvSpPr>
                <p:nvPr/>
              </p:nvSpPr>
              <p:spPr bwMode="gray">
                <a:xfrm>
                  <a:off x="1289" y="582"/>
                  <a:ext cx="668" cy="586"/>
                </a:xfrm>
                <a:prstGeom prst="ellipse">
                  <a:avLst/>
                </a:prstGeom>
                <a:solidFill>
                  <a:srgbClr val="333333"/>
                </a:solidFill>
                <a:ln w="38100" algn="ctr">
                  <a:noFill/>
                  <a:round/>
                  <a:headEnd/>
                  <a:tailEnd/>
                </a:ln>
              </p:spPr>
              <p:txBody>
                <a:bodyPr anchor="ctr">
                  <a:spAutoFit/>
                </a:bodyPr>
                <a:lstStyle/>
                <a:p>
                  <a:endParaRPr lang="en-US" sz="1600"/>
                </a:p>
              </p:txBody>
            </p:sp>
            <p:sp>
              <p:nvSpPr>
                <p:cNvPr id="13324" name="Oval 21"/>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sz="1600"/>
                </a:p>
              </p:txBody>
            </p:sp>
            <p:sp>
              <p:nvSpPr>
                <p:cNvPr id="13325" name="Oval 22"/>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sz="1600"/>
                </a:p>
              </p:txBody>
            </p:sp>
            <p:sp>
              <p:nvSpPr>
                <p:cNvPr id="13326" name="Oval 23"/>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sz="1600"/>
                </a:p>
              </p:txBody>
            </p:sp>
            <p:sp>
              <p:nvSpPr>
                <p:cNvPr id="13327" name="Oval 24"/>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sz="1600"/>
                </a:p>
              </p:txBody>
            </p:sp>
          </p:grpSp>
          <p:sp>
            <p:nvSpPr>
              <p:cNvPr id="13322" name="Text Box 25"/>
              <p:cNvSpPr txBox="1">
                <a:spLocks noChangeArrowheads="1"/>
              </p:cNvSpPr>
              <p:nvPr/>
            </p:nvSpPr>
            <p:spPr bwMode="gray">
              <a:xfrm>
                <a:off x="74" y="1296"/>
                <a:ext cx="255" cy="314"/>
              </a:xfrm>
              <a:prstGeom prst="rect">
                <a:avLst/>
              </a:prstGeom>
              <a:noFill/>
              <a:ln w="9525" algn="ctr">
                <a:noFill/>
                <a:miter lim="800000"/>
                <a:headEnd/>
                <a:tailEnd/>
              </a:ln>
            </p:spPr>
            <p:txBody>
              <a:bodyPr wrap="none">
                <a:spAutoFit/>
              </a:bodyPr>
              <a:lstStyle/>
              <a:p>
                <a:pPr algn="ctr"/>
                <a:r>
                  <a:rPr lang="en-US" sz="2800" i="0" u="none">
                    <a:solidFill>
                      <a:srgbClr val="CC0000"/>
                    </a:solidFill>
                  </a:rPr>
                  <a:t>d</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6629"/>
                                        </p:tgtEl>
                                        <p:attrNameLst>
                                          <p:attrName>style.visibility</p:attrName>
                                        </p:attrNameLst>
                                      </p:cBhvr>
                                      <p:to>
                                        <p:strVal val="visible"/>
                                      </p:to>
                                    </p:set>
                                    <p:anim calcmode="lin" valueType="num">
                                      <p:cBhvr additive="base">
                                        <p:cTn id="15" dur="500" fill="hold"/>
                                        <p:tgtEl>
                                          <p:spTgt spid="26629"/>
                                        </p:tgtEl>
                                        <p:attrNameLst>
                                          <p:attrName>ppt_x</p:attrName>
                                        </p:attrNameLst>
                                      </p:cBhvr>
                                      <p:tavLst>
                                        <p:tav tm="0">
                                          <p:val>
                                            <p:strVal val="#ppt_x"/>
                                          </p:val>
                                        </p:tav>
                                        <p:tav tm="100000">
                                          <p:val>
                                            <p:strVal val="#ppt_x"/>
                                          </p:val>
                                        </p:tav>
                                      </p:tavLst>
                                    </p:anim>
                                    <p:anim calcmode="lin" valueType="num">
                                      <p:cBhvr additive="base">
                                        <p:cTn id="16" dur="500" fill="hold"/>
                                        <p:tgtEl>
                                          <p:spTgt spid="266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457200" y="2895600"/>
            <a:ext cx="8229600" cy="2308225"/>
          </a:xfrm>
          <a:prstGeom prst="rect">
            <a:avLst/>
          </a:prstGeom>
          <a:noFill/>
          <a:ln w="38100">
            <a:solidFill>
              <a:srgbClr val="FF0000"/>
            </a:solidFill>
            <a:miter lim="800000"/>
            <a:headEnd/>
            <a:tailEnd/>
          </a:ln>
        </p:spPr>
        <p:txBody>
          <a:bodyPr>
            <a:spAutoFit/>
          </a:bodyPr>
          <a:lstStyle/>
          <a:p>
            <a:pPr algn="just"/>
            <a:r>
              <a:rPr lang="en-AU" sz="2400" i="0" u="none">
                <a:solidFill>
                  <a:srgbClr val="000066"/>
                </a:solidFill>
              </a:rPr>
              <a:t>Ông bà, cha mẹ, anh chị em là những người thân yêu nhất của em, luôn yêu thương, quan tâm, chăm sóc và dành cho em những gì tốt đẹp nhất. Ngược lại, em cũng có bổn phận quan tâm chăm sóc ông bà, cha mẹ, anh chị em để cuộc sống gia đình thêm hòa thuận, đầm ấm, hạnh phúc.</a:t>
            </a:r>
          </a:p>
        </p:txBody>
      </p:sp>
      <p:sp>
        <p:nvSpPr>
          <p:cNvPr id="14339" name="Text Box 4"/>
          <p:cNvSpPr txBox="1">
            <a:spLocks noChangeArrowheads="1"/>
          </p:cNvSpPr>
          <p:nvPr/>
        </p:nvSpPr>
        <p:spPr bwMode="auto">
          <a:xfrm>
            <a:off x="3733800" y="533400"/>
            <a:ext cx="1600200" cy="461963"/>
          </a:xfrm>
          <a:prstGeom prst="rect">
            <a:avLst/>
          </a:prstGeom>
          <a:noFill/>
          <a:ln w="9525">
            <a:noFill/>
            <a:miter lim="800000"/>
            <a:headEnd/>
            <a:tailEnd/>
          </a:ln>
        </p:spPr>
        <p:txBody>
          <a:bodyPr>
            <a:spAutoFit/>
          </a:bodyPr>
          <a:lstStyle/>
          <a:p>
            <a:pPr>
              <a:spcBef>
                <a:spcPct val="50000"/>
              </a:spcBef>
            </a:pPr>
            <a:r>
              <a:rPr lang="en-US" sz="2400" i="0">
                <a:solidFill>
                  <a:srgbClr val="006600"/>
                </a:solidFill>
              </a:rPr>
              <a:t>Đạo đức</a:t>
            </a:r>
          </a:p>
        </p:txBody>
      </p:sp>
      <p:sp>
        <p:nvSpPr>
          <p:cNvPr id="14340" name="Text Box 5"/>
          <p:cNvSpPr txBox="1">
            <a:spLocks noChangeArrowheads="1"/>
          </p:cNvSpPr>
          <p:nvPr/>
        </p:nvSpPr>
        <p:spPr bwMode="auto">
          <a:xfrm>
            <a:off x="1828800" y="914400"/>
            <a:ext cx="5715000" cy="830263"/>
          </a:xfrm>
          <a:prstGeom prst="rect">
            <a:avLst/>
          </a:prstGeom>
          <a:noFill/>
          <a:ln w="9525">
            <a:noFill/>
            <a:miter lim="800000"/>
            <a:headEnd/>
            <a:tailEnd/>
          </a:ln>
        </p:spPr>
        <p:txBody>
          <a:bodyPr>
            <a:spAutoFit/>
          </a:bodyPr>
          <a:lstStyle/>
          <a:p>
            <a:pPr algn="ctr">
              <a:spcBef>
                <a:spcPct val="50000"/>
              </a:spcBef>
            </a:pPr>
            <a:r>
              <a:rPr lang="en-US" sz="2400" i="0" u="none">
                <a:solidFill>
                  <a:srgbClr val="FF0000"/>
                </a:solidFill>
              </a:rPr>
              <a:t>Quan tâm chăm sóc ông bà, cha mẹ,   anh chị em (T1)</a:t>
            </a:r>
          </a:p>
        </p:txBody>
      </p:sp>
      <p:sp>
        <p:nvSpPr>
          <p:cNvPr id="27654" name="AutoShape 6"/>
          <p:cNvSpPr>
            <a:spLocks noChangeArrowheads="1"/>
          </p:cNvSpPr>
          <p:nvPr/>
        </p:nvSpPr>
        <p:spPr bwMode="gray">
          <a:xfrm>
            <a:off x="2667000" y="2057400"/>
            <a:ext cx="3581400" cy="715963"/>
          </a:xfrm>
          <a:prstGeom prst="roundRect">
            <a:avLst>
              <a:gd name="adj" fmla="val 50000"/>
            </a:avLst>
          </a:prstGeom>
          <a:solidFill>
            <a:srgbClr val="00CCFF"/>
          </a:solidFill>
          <a:ln w="38100" algn="ctr">
            <a:solidFill>
              <a:srgbClr val="FFFFFF"/>
            </a:solidFill>
            <a:round/>
            <a:headEnd/>
            <a:tailEnd/>
          </a:ln>
          <a:effectLst>
            <a:outerShdw dist="63500" dir="3187806" algn="ctr" rotWithShape="0">
              <a:srgbClr val="001D3A"/>
            </a:outerShdw>
          </a:effectLst>
        </p:spPr>
        <p:txBody>
          <a:bodyPr wrap="none" anchor="ctr"/>
          <a:lstStyle/>
          <a:p>
            <a:pPr algn="ctr">
              <a:defRPr/>
            </a:pPr>
            <a:r>
              <a:rPr lang="en-US" sz="2800" u="none">
                <a:solidFill>
                  <a:srgbClr val="800000"/>
                </a:solidFill>
              </a:rPr>
              <a:t>Ghi nhớ</a:t>
            </a:r>
          </a:p>
        </p:txBody>
      </p:sp>
      <p:pic>
        <p:nvPicPr>
          <p:cNvPr id="14342" name="Picture 3" descr="Frames PPT 00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7654"/>
                                        </p:tgtEl>
                                        <p:attrNameLst>
                                          <p:attrName>style.visibility</p:attrName>
                                        </p:attrNameLst>
                                      </p:cBhvr>
                                      <p:to>
                                        <p:strVal val="visible"/>
                                      </p:to>
                                    </p:set>
                                    <p:animEffect transition="in" filter="wedge">
                                      <p:cBhvr>
                                        <p:cTn id="7" dur="2000"/>
                                        <p:tgtEl>
                                          <p:spTgt spid="276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7650"/>
                                        </p:tgtEl>
                                        <p:attrNameLst>
                                          <p:attrName>style.visibility</p:attrName>
                                        </p:attrNameLst>
                                      </p:cBhvr>
                                      <p:to>
                                        <p:strVal val="visible"/>
                                      </p:to>
                                    </p:set>
                                    <p:animEffect transition="in" filter="wheel(4)">
                                      <p:cBhvr>
                                        <p:cTn id="12" dur="20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nimBg="1"/>
      <p:bldP spid="276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3733800" y="533400"/>
            <a:ext cx="1600200" cy="461963"/>
          </a:xfrm>
          <a:prstGeom prst="rect">
            <a:avLst/>
          </a:prstGeom>
          <a:noFill/>
          <a:ln w="9525">
            <a:noFill/>
            <a:miter lim="800000"/>
            <a:headEnd/>
            <a:tailEnd/>
          </a:ln>
        </p:spPr>
        <p:txBody>
          <a:bodyPr>
            <a:spAutoFit/>
          </a:bodyPr>
          <a:lstStyle/>
          <a:p>
            <a:pPr>
              <a:spcBef>
                <a:spcPct val="50000"/>
              </a:spcBef>
            </a:pPr>
            <a:r>
              <a:rPr lang="en-US" sz="2400" i="0">
                <a:solidFill>
                  <a:srgbClr val="006600"/>
                </a:solidFill>
              </a:rPr>
              <a:t>Đạo đức</a:t>
            </a:r>
          </a:p>
        </p:txBody>
      </p:sp>
      <p:sp>
        <p:nvSpPr>
          <p:cNvPr id="15363" name="Text Box 4"/>
          <p:cNvSpPr txBox="1">
            <a:spLocks noChangeArrowheads="1"/>
          </p:cNvSpPr>
          <p:nvPr/>
        </p:nvSpPr>
        <p:spPr bwMode="auto">
          <a:xfrm>
            <a:off x="1828800" y="958850"/>
            <a:ext cx="5715000" cy="830263"/>
          </a:xfrm>
          <a:prstGeom prst="rect">
            <a:avLst/>
          </a:prstGeom>
          <a:noFill/>
          <a:ln w="9525">
            <a:noFill/>
            <a:miter lim="800000"/>
            <a:headEnd/>
            <a:tailEnd/>
          </a:ln>
        </p:spPr>
        <p:txBody>
          <a:bodyPr>
            <a:spAutoFit/>
          </a:bodyPr>
          <a:lstStyle/>
          <a:p>
            <a:pPr algn="ctr">
              <a:spcBef>
                <a:spcPct val="50000"/>
              </a:spcBef>
            </a:pPr>
            <a:r>
              <a:rPr lang="en-US" sz="2400" i="0" u="none">
                <a:solidFill>
                  <a:srgbClr val="FF0000"/>
                </a:solidFill>
              </a:rPr>
              <a:t>Quan tâm chăm sóc ông bà, cha mẹ,   anh chị em (T1)</a:t>
            </a:r>
          </a:p>
        </p:txBody>
      </p:sp>
      <p:sp>
        <p:nvSpPr>
          <p:cNvPr id="28677" name="AutoShape 5"/>
          <p:cNvSpPr>
            <a:spLocks noChangeArrowheads="1"/>
          </p:cNvSpPr>
          <p:nvPr/>
        </p:nvSpPr>
        <p:spPr bwMode="gray">
          <a:xfrm>
            <a:off x="2667000" y="2057400"/>
            <a:ext cx="3581400" cy="715963"/>
          </a:xfrm>
          <a:prstGeom prst="roundRect">
            <a:avLst>
              <a:gd name="adj" fmla="val 50000"/>
            </a:avLst>
          </a:prstGeom>
          <a:solidFill>
            <a:srgbClr val="00CCFF"/>
          </a:solidFill>
          <a:ln w="38100" algn="ctr">
            <a:solidFill>
              <a:srgbClr val="FFFFFF"/>
            </a:solidFill>
            <a:round/>
            <a:headEnd/>
            <a:tailEnd/>
          </a:ln>
          <a:effectLst>
            <a:outerShdw dist="63500" dir="3187806" algn="ctr" rotWithShape="0">
              <a:srgbClr val="001D3A"/>
            </a:outerShdw>
          </a:effectLst>
        </p:spPr>
        <p:txBody>
          <a:bodyPr wrap="none" anchor="ctr"/>
          <a:lstStyle/>
          <a:p>
            <a:pPr algn="ctr">
              <a:defRPr/>
            </a:pPr>
            <a:r>
              <a:rPr lang="en-US" sz="2800" u="none">
                <a:solidFill>
                  <a:srgbClr val="800000"/>
                </a:solidFill>
              </a:rPr>
              <a:t>Thực hành</a:t>
            </a:r>
          </a:p>
        </p:txBody>
      </p:sp>
      <p:sp>
        <p:nvSpPr>
          <p:cNvPr id="28678" name="AutoShape 6"/>
          <p:cNvSpPr>
            <a:spLocks noChangeArrowheads="1"/>
          </p:cNvSpPr>
          <p:nvPr/>
        </p:nvSpPr>
        <p:spPr bwMode="auto">
          <a:xfrm>
            <a:off x="838200" y="3124200"/>
            <a:ext cx="7315200" cy="2057400"/>
          </a:xfrm>
          <a:prstGeom prst="roundRect">
            <a:avLst>
              <a:gd name="adj" fmla="val 16667"/>
            </a:avLst>
          </a:prstGeom>
          <a:solidFill>
            <a:schemeClr val="bg1"/>
          </a:solidFill>
          <a:ln w="9525">
            <a:solidFill>
              <a:srgbClr val="006600"/>
            </a:solidFill>
            <a:round/>
            <a:headEnd/>
            <a:tailEnd/>
          </a:ln>
        </p:spPr>
        <p:txBody>
          <a:bodyPr wrap="none" anchor="ctr"/>
          <a:lstStyle/>
          <a:p>
            <a:pPr algn="ctr"/>
            <a:r>
              <a:rPr lang="en-US" sz="2400" i="0" u="none"/>
              <a:t>* Sưu tầm tranh ảnh, bài thơ, bài hát, ca dao, </a:t>
            </a:r>
          </a:p>
          <a:p>
            <a:pPr algn="ctr"/>
            <a:r>
              <a:rPr lang="en-US" sz="2400" i="0" u="none"/>
              <a:t>tục ngữ, các câu chuyện…về tình cảm gia đình</a:t>
            </a:r>
          </a:p>
          <a:p>
            <a:pPr algn="ctr"/>
            <a:r>
              <a:rPr lang="en-US" sz="2400" i="0" u="none"/>
              <a:t>về sự quan tâm, chăm sóc, giữa những người</a:t>
            </a:r>
          </a:p>
          <a:p>
            <a:pPr algn="ctr"/>
            <a:r>
              <a:rPr lang="en-US" sz="2400" i="0" u="none"/>
              <a:t>thân trong gia đình.</a:t>
            </a:r>
          </a:p>
        </p:txBody>
      </p:sp>
      <p:pic>
        <p:nvPicPr>
          <p:cNvPr id="15366" name="Picture 3" descr="Frames PPT 00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wedge">
                                      <p:cBhvr>
                                        <p:cTn id="7" dur="2000"/>
                                        <p:tgtEl>
                                          <p:spTgt spid="286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8678"/>
                                        </p:tgtEl>
                                        <p:attrNameLst>
                                          <p:attrName>style.visibility</p:attrName>
                                        </p:attrNameLst>
                                      </p:cBhvr>
                                      <p:to>
                                        <p:strVal val="visible"/>
                                      </p:to>
                                    </p:set>
                                    <p:anim to="" calcmode="lin" valueType="num">
                                      <p:cBhvr>
                                        <p:cTn id="12" dur="1" fill="hold"/>
                                        <p:tgtEl>
                                          <p:spTgt spid="2867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animBg="1"/>
      <p:bldP spid="2867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Frames PPT 007"/>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pic>
        <p:nvPicPr>
          <p:cNvPr id="6154" name="Picture 10" descr="GiaDinh19"/>
          <p:cNvPicPr>
            <a:picLocks noChangeAspect="1" noChangeArrowheads="1"/>
          </p:cNvPicPr>
          <p:nvPr/>
        </p:nvPicPr>
        <p:blipFill>
          <a:blip r:embed="rId5"/>
          <a:srcRect/>
          <a:stretch>
            <a:fillRect/>
          </a:stretch>
        </p:blipFill>
        <p:spPr bwMode="auto">
          <a:xfrm>
            <a:off x="1295400" y="1855788"/>
            <a:ext cx="6553200" cy="4621212"/>
          </a:xfrm>
          <a:prstGeom prst="rect">
            <a:avLst/>
          </a:prstGeom>
          <a:noFill/>
          <a:ln w="9525">
            <a:noFill/>
            <a:miter lim="800000"/>
            <a:headEnd/>
            <a:tailEnd/>
          </a:ln>
        </p:spPr>
      </p:pic>
      <p:sp>
        <p:nvSpPr>
          <p:cNvPr id="6155" name="Rectangle 11"/>
          <p:cNvSpPr>
            <a:spLocks noChangeArrowheads="1"/>
          </p:cNvSpPr>
          <p:nvPr/>
        </p:nvSpPr>
        <p:spPr bwMode="auto">
          <a:xfrm>
            <a:off x="228600" y="762000"/>
            <a:ext cx="8915400" cy="1066800"/>
          </a:xfrm>
          <a:prstGeom prst="rect">
            <a:avLst/>
          </a:prstGeom>
          <a:noFill/>
          <a:ln w="9525" algn="ctr">
            <a:noFill/>
            <a:miter lim="800000"/>
            <a:headEnd/>
            <a:tailEnd/>
          </a:ln>
        </p:spPr>
        <p:txBody>
          <a:bodyPr wrap="none" anchor="ctr"/>
          <a:lstStyle/>
          <a:p>
            <a:pPr algn="ctr"/>
            <a:r>
              <a:rPr lang="en-US" sz="4400" i="0" u="none">
                <a:solidFill>
                  <a:srgbClr val="FF0000"/>
                </a:solidFill>
              </a:rPr>
              <a:t>BA NGỌN NẾN LUNG LINH</a:t>
            </a:r>
          </a:p>
        </p:txBody>
      </p:sp>
      <p:pic>
        <p:nvPicPr>
          <p:cNvPr id="6159" name="Phuong Thao_Ngoc Le - Ba Ngon Nen Lung Linh.mp3">
            <a:hlinkClick r:id="" action="ppaction://media"/>
          </p:cNvPr>
          <p:cNvPicPr>
            <a:picLocks noRot="1" noChangeAspect="1" noChangeArrowheads="1"/>
          </p:cNvPicPr>
          <p:nvPr>
            <a:audioFile r:link="rId1"/>
          </p:nvPr>
        </p:nvPicPr>
        <p:blipFill>
          <a:blip r:embed="rId6"/>
          <a:srcRect/>
          <a:stretch>
            <a:fillRect/>
          </a:stretch>
        </p:blipFill>
        <p:spPr bwMode="auto">
          <a:xfrm>
            <a:off x="0" y="6553200"/>
            <a:ext cx="304800" cy="3048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6154"/>
                                        </p:tgtEl>
                                        <p:attrNameLst>
                                          <p:attrName>style.visibility</p:attrName>
                                        </p:attrNameLst>
                                      </p:cBhvr>
                                      <p:to>
                                        <p:strVal val="visible"/>
                                      </p:to>
                                    </p:set>
                                    <p:anim calcmode="lin" valueType="num">
                                      <p:cBhvr>
                                        <p:cTn id="7" dur="1000" fill="hold"/>
                                        <p:tgtEl>
                                          <p:spTgt spid="6154"/>
                                        </p:tgtEl>
                                        <p:attrNameLst>
                                          <p:attrName>ppt_w</p:attrName>
                                        </p:attrNameLst>
                                      </p:cBhvr>
                                      <p:tavLst>
                                        <p:tav tm="0">
                                          <p:val>
                                            <p:fltVal val="0"/>
                                          </p:val>
                                        </p:tav>
                                        <p:tav tm="100000">
                                          <p:val>
                                            <p:strVal val="#ppt_w"/>
                                          </p:val>
                                        </p:tav>
                                      </p:tavLst>
                                    </p:anim>
                                    <p:anim calcmode="lin" valueType="num">
                                      <p:cBhvr>
                                        <p:cTn id="8" dur="1000" fill="hold"/>
                                        <p:tgtEl>
                                          <p:spTgt spid="6154"/>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38" presetClass="entr" presetSubtype="0" accel="50000" fill="hold" nodeType="afterEffect">
                                  <p:stCondLst>
                                    <p:cond delay="0"/>
                                  </p:stCondLst>
                                  <p:iterate type="lt">
                                    <p:tmPct val="50000"/>
                                  </p:iterate>
                                  <p:childTnLst>
                                    <p:set>
                                      <p:cBhvr>
                                        <p:cTn id="11" dur="1" fill="hold">
                                          <p:stCondLst>
                                            <p:cond delay="0"/>
                                          </p:stCondLst>
                                        </p:cTn>
                                        <p:tgtEl>
                                          <p:spTgt spid="6155">
                                            <p:txEl>
                                              <p:pRg st="0" end="0"/>
                                            </p:txEl>
                                          </p:spTgt>
                                        </p:tgtEl>
                                        <p:attrNameLst>
                                          <p:attrName>style.visibility</p:attrName>
                                        </p:attrNameLst>
                                      </p:cBhvr>
                                      <p:to>
                                        <p:strVal val="visible"/>
                                      </p:to>
                                    </p:set>
                                    <p:set>
                                      <p:cBhvr>
                                        <p:cTn id="12" dur="228" fill="hold">
                                          <p:stCondLst>
                                            <p:cond delay="0"/>
                                          </p:stCondLst>
                                        </p:cTn>
                                        <p:tgtEl>
                                          <p:spTgt spid="6155">
                                            <p:txEl>
                                              <p:pRg st="0" end="0"/>
                                            </p:txEl>
                                          </p:spTgt>
                                        </p:tgtEl>
                                        <p:attrNameLst>
                                          <p:attrName>style.rotation</p:attrName>
                                        </p:attrNameLst>
                                      </p:cBhvr>
                                      <p:to>
                                        <p:strVal val="-45.0"/>
                                      </p:to>
                                    </p:set>
                                    <p:anim calcmode="lin" valueType="num">
                                      <p:cBhvr>
                                        <p:cTn id="13" dur="228" fill="hold">
                                          <p:stCondLst>
                                            <p:cond delay="228"/>
                                          </p:stCondLst>
                                        </p:cTn>
                                        <p:tgtEl>
                                          <p:spTgt spid="6155">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4" dur="228" fill="hold">
                                          <p:stCondLst>
                                            <p:cond delay="0"/>
                                          </p:stCondLst>
                                        </p:cTn>
                                        <p:tgtEl>
                                          <p:spTgt spid="6155">
                                            <p:txEl>
                                              <p:pRg st="0" end="0"/>
                                            </p:txEl>
                                          </p:spTgt>
                                        </p:tgtEl>
                                        <p:attrNameLst>
                                          <p:attrName>ppt_y</p:attrName>
                                        </p:attrNameLst>
                                      </p:cBhvr>
                                      <p:tavLst>
                                        <p:tav tm="0">
                                          <p:val>
                                            <p:strVal val="#ppt_y-1"/>
                                          </p:val>
                                        </p:tav>
                                        <p:tav tm="100000">
                                          <p:val>
                                            <p:strVal val="#ppt_y-(0.354*#ppt_w-0.172*#ppt_h)"/>
                                          </p:val>
                                        </p:tav>
                                      </p:tavLst>
                                    </p:anim>
                                    <p:anim calcmode="lin" valueType="num">
                                      <p:cBhvr>
                                        <p:cTn id="15" dur="78" decel="50000" autoRev="1" fill="hold">
                                          <p:stCondLst>
                                            <p:cond delay="228"/>
                                          </p:stCondLst>
                                        </p:cTn>
                                        <p:tgtEl>
                                          <p:spTgt spid="6155">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6" dur="68" fill="hold">
                                          <p:stCondLst>
                                            <p:cond delay="432"/>
                                          </p:stCondLst>
                                        </p:cTn>
                                        <p:tgtEl>
                                          <p:spTgt spid="6155">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17" fill="hold" nodeType="afterGroup">
                            <p:stCondLst>
                              <p:cond delay="5500"/>
                            </p:stCondLst>
                            <p:childTnLst>
                              <p:par>
                                <p:cTn id="18" presetID="1" presetClass="mediacall" presetSubtype="0" fill="hold" nodeType="afterEffect">
                                  <p:stCondLst>
                                    <p:cond delay="0"/>
                                  </p:stCondLst>
                                  <p:childTnLst>
                                    <p:cmd type="call" cmd="playFrom(0.0)">
                                      <p:cBhvr>
                                        <p:cTn id="19" dur="266112" fill="hold"/>
                                        <p:tgtEl>
                                          <p:spTgt spid="615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615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6" descr="Frames PPT 007"/>
          <p:cNvPicPr>
            <a:picLocks noChangeAspect="1" noChangeArrowheads="1"/>
          </p:cNvPicPr>
          <p:nvPr/>
        </p:nvPicPr>
        <p:blipFill>
          <a:blip r:embed="rId3"/>
          <a:srcRect/>
          <a:stretch>
            <a:fillRect/>
          </a:stretch>
        </p:blipFill>
        <p:spPr bwMode="auto">
          <a:xfrm>
            <a:off x="0" y="76200"/>
            <a:ext cx="9144000" cy="6858000"/>
          </a:xfrm>
          <a:prstGeom prst="rect">
            <a:avLst/>
          </a:prstGeom>
          <a:noFill/>
          <a:ln w="9525">
            <a:noFill/>
            <a:miter lim="800000"/>
            <a:headEnd/>
            <a:tailEnd/>
          </a:ln>
        </p:spPr>
      </p:pic>
      <p:sp>
        <p:nvSpPr>
          <p:cNvPr id="1028" name="Rectangle 3"/>
          <p:cNvSpPr txBox="1">
            <a:spLocks noChangeArrowheads="1"/>
          </p:cNvSpPr>
          <p:nvPr/>
        </p:nvSpPr>
        <p:spPr bwMode="auto">
          <a:xfrm>
            <a:off x="381000" y="304800"/>
            <a:ext cx="8458200" cy="2362200"/>
          </a:xfrm>
          <a:prstGeom prst="rect">
            <a:avLst/>
          </a:prstGeom>
          <a:noFill/>
          <a:ln w="9525">
            <a:noFill/>
            <a:miter lim="800000"/>
            <a:headEnd/>
            <a:tailEnd/>
          </a:ln>
        </p:spPr>
        <p:txBody>
          <a:bodyPr/>
          <a:lstStyle/>
          <a:p>
            <a:pPr marL="342900" indent="-342900" algn="ctr">
              <a:lnSpc>
                <a:spcPct val="120000"/>
              </a:lnSpc>
              <a:spcBef>
                <a:spcPct val="20000"/>
              </a:spcBef>
            </a:pPr>
            <a:endParaRPr lang="en-US" sz="2400" b="0" i="0" u="none">
              <a:solidFill>
                <a:srgbClr val="FF0066"/>
              </a:solidFill>
            </a:endParaRPr>
          </a:p>
        </p:txBody>
      </p:sp>
      <p:graphicFrame>
        <p:nvGraphicFramePr>
          <p:cNvPr id="1026" name="Object 5"/>
          <p:cNvGraphicFramePr>
            <a:graphicFrameLocks noChangeAspect="1"/>
          </p:cNvGraphicFramePr>
          <p:nvPr>
            <p:ph/>
          </p:nvPr>
        </p:nvGraphicFramePr>
        <p:xfrm>
          <a:off x="457200" y="4932363"/>
          <a:ext cx="8229600" cy="1392237"/>
        </p:xfrm>
        <a:graphic>
          <a:graphicData uri="http://schemas.openxmlformats.org/presentationml/2006/ole">
            <p:oleObj spid="_x0000_s1026" name="CorelDRAW" r:id="rId4" imgW="9005708" imgH="1524697" progId="CorelDRAW.Graphic.12">
              <p:embed/>
            </p:oleObj>
          </a:graphicData>
        </a:graphic>
      </p:graphicFrame>
      <p:sp>
        <p:nvSpPr>
          <p:cNvPr id="9222" name="Text Box 6"/>
          <p:cNvSpPr txBox="1">
            <a:spLocks noChangeArrowheads="1"/>
          </p:cNvSpPr>
          <p:nvPr/>
        </p:nvSpPr>
        <p:spPr bwMode="auto">
          <a:xfrm>
            <a:off x="152400" y="2057400"/>
            <a:ext cx="8763000" cy="769938"/>
          </a:xfrm>
          <a:prstGeom prst="rect">
            <a:avLst/>
          </a:prstGeom>
          <a:noFill/>
          <a:ln w="9525">
            <a:noFill/>
            <a:miter lim="800000"/>
            <a:headEnd/>
            <a:tailEnd/>
          </a:ln>
        </p:spPr>
        <p:txBody>
          <a:bodyPr>
            <a:spAutoFit/>
          </a:bodyPr>
          <a:lstStyle/>
          <a:p>
            <a:pPr algn="ctr">
              <a:spcBef>
                <a:spcPct val="50000"/>
              </a:spcBef>
            </a:pPr>
            <a:r>
              <a:rPr lang="en-US" sz="4400" i="0" u="none">
                <a:solidFill>
                  <a:srgbClr val="FF0000"/>
                </a:solidFill>
              </a:rPr>
              <a:t>Cùng nhau chia sẻ!</a:t>
            </a:r>
          </a:p>
        </p:txBody>
      </p:sp>
      <p:pic>
        <p:nvPicPr>
          <p:cNvPr id="9223" name="Picture 7"/>
          <p:cNvPicPr>
            <a:picLocks noChangeAspect="1" noChangeArrowheads="1"/>
          </p:cNvPicPr>
          <p:nvPr/>
        </p:nvPicPr>
        <p:blipFill>
          <a:blip r:embed="rId5"/>
          <a:srcRect/>
          <a:stretch>
            <a:fillRect/>
          </a:stretch>
        </p:blipFill>
        <p:spPr bwMode="auto">
          <a:xfrm>
            <a:off x="2209800" y="3505200"/>
            <a:ext cx="4495800" cy="3157538"/>
          </a:xfrm>
          <a:prstGeom prst="rect">
            <a:avLst/>
          </a:prstGeom>
          <a:noFill/>
          <a:ln w="38100">
            <a:solidFill>
              <a:srgbClr val="800000"/>
            </a:solidFill>
            <a:miter lim="800000"/>
            <a:headEnd/>
            <a:tailEnd/>
          </a:ln>
        </p:spPr>
      </p:pic>
      <p:sp>
        <p:nvSpPr>
          <p:cNvPr id="9224" name="AutoShape 8"/>
          <p:cNvSpPr>
            <a:spLocks noChangeArrowheads="1"/>
          </p:cNvSpPr>
          <p:nvPr/>
        </p:nvSpPr>
        <p:spPr bwMode="auto">
          <a:xfrm>
            <a:off x="1143000" y="1600200"/>
            <a:ext cx="6781800" cy="2286000"/>
          </a:xfrm>
          <a:prstGeom prst="horizontalScroll">
            <a:avLst>
              <a:gd name="adj" fmla="val 12500"/>
            </a:avLst>
          </a:prstGeom>
          <a:solidFill>
            <a:srgbClr val="FFFF99"/>
          </a:solidFill>
          <a:ln w="9525">
            <a:solidFill>
              <a:srgbClr val="800080"/>
            </a:solidFill>
            <a:round/>
            <a:headEnd/>
            <a:tailEnd/>
          </a:ln>
        </p:spPr>
        <p:txBody>
          <a:bodyPr wrap="none" anchor="ctr"/>
          <a:lstStyle/>
          <a:p>
            <a:r>
              <a:rPr lang="en-US" sz="2400" i="0" u="none">
                <a:solidFill>
                  <a:srgbClr val="800000"/>
                </a:solidFill>
              </a:rPr>
              <a:t>Mỗi người chúng ta đều có một gia đình</a:t>
            </a:r>
          </a:p>
          <a:p>
            <a:r>
              <a:rPr lang="en-US" sz="2400" i="0" u="none">
                <a:solidFill>
                  <a:srgbClr val="800000"/>
                </a:solidFill>
              </a:rPr>
              <a:t>và được ông bà, cha mẹ, anh chị em yêu</a:t>
            </a:r>
          </a:p>
          <a:p>
            <a:r>
              <a:rPr lang="en-US" sz="2400" i="0" u="none">
                <a:solidFill>
                  <a:srgbClr val="800000"/>
                </a:solidFill>
              </a:rPr>
              <a:t>thương, quan tâm chăm sóc.</a:t>
            </a:r>
          </a:p>
        </p:txBody>
      </p:sp>
      <p:sp>
        <p:nvSpPr>
          <p:cNvPr id="1032" name="Rectangle 2"/>
          <p:cNvSpPr>
            <a:spLocks noChangeArrowheads="1"/>
          </p:cNvSpPr>
          <p:nvPr/>
        </p:nvSpPr>
        <p:spPr bwMode="auto">
          <a:xfrm>
            <a:off x="381000" y="228600"/>
            <a:ext cx="8458200" cy="1676400"/>
          </a:xfrm>
          <a:prstGeom prst="rect">
            <a:avLst/>
          </a:prstGeom>
          <a:noFill/>
          <a:ln w="9525">
            <a:noFill/>
            <a:miter lim="800000"/>
            <a:headEnd/>
            <a:tailEnd/>
          </a:ln>
        </p:spPr>
        <p:txBody>
          <a:bodyPr/>
          <a:lstStyle/>
          <a:p>
            <a:pPr algn="ctr">
              <a:lnSpc>
                <a:spcPct val="120000"/>
              </a:lnSpc>
              <a:spcBef>
                <a:spcPct val="20000"/>
              </a:spcBef>
            </a:pPr>
            <a:endParaRPr lang="en-US" sz="2400" b="0" i="0" u="none">
              <a:solidFill>
                <a:srgbClr val="0000FF"/>
              </a:solidFill>
            </a:endParaRPr>
          </a:p>
          <a:p>
            <a:pPr algn="ctr">
              <a:lnSpc>
                <a:spcPct val="120000"/>
              </a:lnSpc>
              <a:spcBef>
                <a:spcPct val="20000"/>
              </a:spcBef>
            </a:pPr>
            <a:r>
              <a:rPr lang="en-US" sz="2400" b="0" i="0">
                <a:solidFill>
                  <a:srgbClr val="0000FF"/>
                </a:solidFill>
              </a:rPr>
              <a:t>Đạo </a:t>
            </a:r>
            <a:r>
              <a:rPr lang="vi-VN" sz="2400" b="0" i="0">
                <a:solidFill>
                  <a:srgbClr val="0000FF"/>
                </a:solidFill>
              </a:rPr>
              <a:t>đ</a:t>
            </a:r>
            <a:r>
              <a:rPr lang="en-US" sz="2400" b="0" i="0">
                <a:solidFill>
                  <a:srgbClr val="0000FF"/>
                </a:solidFill>
              </a:rPr>
              <a:t>ức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diamond(in)">
                                      <p:cBhvr>
                                        <p:cTn id="7" dur="2000"/>
                                        <p:tgtEl>
                                          <p:spTgt spid="9222"/>
                                        </p:tgtEl>
                                      </p:cBhvr>
                                    </p:animEffect>
                                  </p:childTnLst>
                                </p:cTn>
                              </p:par>
                              <p:par>
                                <p:cTn id="8" presetID="20" presetClass="entr" presetSubtype="0" fill="hold" nodeType="withEffect">
                                  <p:stCondLst>
                                    <p:cond delay="0"/>
                                  </p:stCondLst>
                                  <p:childTnLst>
                                    <p:set>
                                      <p:cBhvr>
                                        <p:cTn id="9" dur="1" fill="hold">
                                          <p:stCondLst>
                                            <p:cond delay="0"/>
                                          </p:stCondLst>
                                        </p:cTn>
                                        <p:tgtEl>
                                          <p:spTgt spid="9223"/>
                                        </p:tgtEl>
                                        <p:attrNameLst>
                                          <p:attrName>style.visibility</p:attrName>
                                        </p:attrNameLst>
                                      </p:cBhvr>
                                      <p:to>
                                        <p:strVal val="visible"/>
                                      </p:to>
                                    </p:set>
                                    <p:animEffect transition="in" filter="wedge">
                                      <p:cBhvr>
                                        <p:cTn id="10" dur="2000"/>
                                        <p:tgtEl>
                                          <p:spTgt spid="92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xit" presetSubtype="16" fill="hold" grpId="1" nodeType="clickEffect">
                                  <p:stCondLst>
                                    <p:cond delay="0"/>
                                  </p:stCondLst>
                                  <p:childTnLst>
                                    <p:animEffect transition="out" filter="box(in)">
                                      <p:cBhvr>
                                        <p:cTn id="14" dur="500"/>
                                        <p:tgtEl>
                                          <p:spTgt spid="9222"/>
                                        </p:tgtEl>
                                      </p:cBhvr>
                                    </p:animEffect>
                                    <p:set>
                                      <p:cBhvr>
                                        <p:cTn id="15" dur="1" fill="hold">
                                          <p:stCondLst>
                                            <p:cond delay="499"/>
                                          </p:stCondLst>
                                        </p:cTn>
                                        <p:tgtEl>
                                          <p:spTgt spid="9222"/>
                                        </p:tgtEl>
                                        <p:attrNameLst>
                                          <p:attrName>style.visibility</p:attrName>
                                        </p:attrNameLst>
                                      </p:cBhvr>
                                      <p:to>
                                        <p:strVal val="hidden"/>
                                      </p:to>
                                    </p:set>
                                  </p:childTnLst>
                                </p:cTn>
                              </p:par>
                              <p:par>
                                <p:cTn id="16" presetID="4" presetClass="exit" presetSubtype="16" fill="hold" nodeType="withEffect">
                                  <p:stCondLst>
                                    <p:cond delay="0"/>
                                  </p:stCondLst>
                                  <p:childTnLst>
                                    <p:animEffect transition="out" filter="box(in)">
                                      <p:cBhvr>
                                        <p:cTn id="17" dur="500"/>
                                        <p:tgtEl>
                                          <p:spTgt spid="9223"/>
                                        </p:tgtEl>
                                      </p:cBhvr>
                                    </p:animEffect>
                                    <p:set>
                                      <p:cBhvr>
                                        <p:cTn id="18" dur="1" fill="hold">
                                          <p:stCondLst>
                                            <p:cond delay="499"/>
                                          </p:stCondLst>
                                        </p:cTn>
                                        <p:tgtEl>
                                          <p:spTgt spid="9223"/>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9224"/>
                                        </p:tgtEl>
                                        <p:attrNameLst>
                                          <p:attrName>style.visibility</p:attrName>
                                        </p:attrNameLst>
                                      </p:cBhvr>
                                      <p:to>
                                        <p:strVal val="visible"/>
                                      </p:to>
                                    </p:set>
                                    <p:anim to="" calcmode="lin" valueType="num">
                                      <p:cBhvr>
                                        <p:cTn id="23" dur="1" fill="hold"/>
                                        <p:tgtEl>
                                          <p:spTgt spid="922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P spid="9222" grpId="1"/>
      <p:bldP spid="92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2057400" y="3454400"/>
            <a:ext cx="247650" cy="366713"/>
          </a:xfrm>
          <a:prstGeom prst="rect">
            <a:avLst/>
          </a:prstGeom>
          <a:noFill/>
          <a:ln w="9525">
            <a:noFill/>
            <a:miter lim="800000"/>
            <a:headEnd/>
            <a:tailEnd/>
          </a:ln>
        </p:spPr>
        <p:txBody>
          <a:bodyPr wrap="none">
            <a:spAutoFit/>
          </a:bodyPr>
          <a:lstStyle/>
          <a:p>
            <a:r>
              <a:rPr lang="en-US" b="0" i="0" u="none"/>
              <a:t> </a:t>
            </a:r>
          </a:p>
        </p:txBody>
      </p:sp>
      <p:pic>
        <p:nvPicPr>
          <p:cNvPr id="2052" name="Picture 6" descr="Frames PPT 007"/>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graphicFrame>
        <p:nvGraphicFramePr>
          <p:cNvPr id="2050" name="Object 5"/>
          <p:cNvGraphicFramePr>
            <a:graphicFrameLocks noChangeAspect="1"/>
          </p:cNvGraphicFramePr>
          <p:nvPr/>
        </p:nvGraphicFramePr>
        <p:xfrm>
          <a:off x="457200" y="4953000"/>
          <a:ext cx="5029200" cy="1392238"/>
        </p:xfrm>
        <a:graphic>
          <a:graphicData uri="http://schemas.openxmlformats.org/presentationml/2006/ole">
            <p:oleObj spid="_x0000_s2050" name="CorelDRAW" r:id="rId5" imgW="9005708" imgH="1524697" progId="CorelDRAW.Graphic.12">
              <p:embed/>
            </p:oleObj>
          </a:graphicData>
        </a:graphic>
      </p:graphicFrame>
      <p:sp>
        <p:nvSpPr>
          <p:cNvPr id="2053" name="Rectangle 2"/>
          <p:cNvSpPr>
            <a:spLocks noChangeArrowheads="1"/>
          </p:cNvSpPr>
          <p:nvPr/>
        </p:nvSpPr>
        <p:spPr bwMode="auto">
          <a:xfrm>
            <a:off x="381000" y="0"/>
            <a:ext cx="8458200" cy="1676400"/>
          </a:xfrm>
          <a:prstGeom prst="rect">
            <a:avLst/>
          </a:prstGeom>
          <a:noFill/>
          <a:ln w="9525">
            <a:noFill/>
            <a:miter lim="800000"/>
            <a:headEnd/>
            <a:tailEnd/>
          </a:ln>
        </p:spPr>
        <p:txBody>
          <a:bodyPr/>
          <a:lstStyle/>
          <a:p>
            <a:pPr algn="ctr">
              <a:lnSpc>
                <a:spcPct val="120000"/>
              </a:lnSpc>
              <a:spcBef>
                <a:spcPct val="20000"/>
              </a:spcBef>
            </a:pPr>
            <a:endParaRPr lang="en-US" sz="2800" b="0" i="0" u="none">
              <a:solidFill>
                <a:srgbClr val="0000FF"/>
              </a:solidFill>
            </a:endParaRPr>
          </a:p>
          <a:p>
            <a:pPr algn="ctr">
              <a:lnSpc>
                <a:spcPct val="120000"/>
              </a:lnSpc>
              <a:spcBef>
                <a:spcPct val="20000"/>
              </a:spcBef>
            </a:pPr>
            <a:r>
              <a:rPr lang="en-US" sz="2800" b="0" i="0">
                <a:solidFill>
                  <a:srgbClr val="0000FF"/>
                </a:solidFill>
              </a:rPr>
              <a:t>Đạo </a:t>
            </a:r>
            <a:r>
              <a:rPr lang="vi-VN" sz="2800" b="0" i="0">
                <a:solidFill>
                  <a:srgbClr val="0000FF"/>
                </a:solidFill>
              </a:rPr>
              <a:t>đ</a:t>
            </a:r>
            <a:r>
              <a:rPr lang="en-US" sz="2800" b="0" i="0">
                <a:solidFill>
                  <a:srgbClr val="0000FF"/>
                </a:solidFill>
              </a:rPr>
              <a:t>ức</a:t>
            </a:r>
          </a:p>
        </p:txBody>
      </p:sp>
      <p:sp>
        <p:nvSpPr>
          <p:cNvPr id="10251" name="WordArt 11"/>
          <p:cNvSpPr>
            <a:spLocks noChangeArrowheads="1" noChangeShapeType="1" noTextEdit="1"/>
          </p:cNvSpPr>
          <p:nvPr/>
        </p:nvSpPr>
        <p:spPr bwMode="auto">
          <a:xfrm>
            <a:off x="1295400" y="1270000"/>
            <a:ext cx="6096000" cy="787400"/>
          </a:xfrm>
          <a:prstGeom prst="rect">
            <a:avLst/>
          </a:prstGeom>
        </p:spPr>
        <p:txBody>
          <a:bodyPr wrap="none" fromWordArt="1">
            <a:prstTxWarp prst="textPlain">
              <a:avLst>
                <a:gd name="adj" fmla="val 50000"/>
              </a:avLst>
            </a:prstTxWarp>
          </a:bodyPr>
          <a:lstStyle/>
          <a:p>
            <a:pPr algn="ctr">
              <a:defRPr/>
            </a:pPr>
            <a:r>
              <a:rPr lang="vi-VN" sz="4400" kern="10">
                <a:ln w="9525">
                  <a:noFill/>
                  <a:round/>
                  <a:headEnd/>
                  <a:tailEnd/>
                </a:ln>
                <a:solidFill>
                  <a:srgbClr val="FF0000"/>
                </a:solidFill>
                <a:effectLst>
                  <a:outerShdw dist="45791" dir="2021404" algn="ctr" rotWithShape="0">
                    <a:srgbClr val="B2B2B2">
                      <a:alpha val="80000"/>
                    </a:srgbClr>
                  </a:outerShdw>
                </a:effectLst>
                <a:latin typeface="Arial"/>
                <a:cs typeface="Times New Roman"/>
              </a:rPr>
              <a:t>Quan tâm, chăm sóc ông bà, cha mẹ,</a:t>
            </a:r>
          </a:p>
          <a:p>
            <a:pPr algn="ctr">
              <a:defRPr/>
            </a:pPr>
            <a:r>
              <a:rPr lang="vi-VN" sz="4400" kern="10">
                <a:ln w="9525">
                  <a:noFill/>
                  <a:round/>
                  <a:headEnd/>
                  <a:tailEnd/>
                </a:ln>
                <a:solidFill>
                  <a:srgbClr val="FF0000"/>
                </a:solidFill>
                <a:effectLst>
                  <a:outerShdw dist="45791" dir="2021404" algn="ctr" rotWithShape="0">
                    <a:srgbClr val="B2B2B2">
                      <a:alpha val="80000"/>
                    </a:srgbClr>
                  </a:outerShdw>
                </a:effectLst>
                <a:latin typeface="Arial"/>
                <a:cs typeface="Times New Roman"/>
              </a:rPr>
              <a:t>anh chị em (T1)</a:t>
            </a:r>
            <a:endParaRPr lang="en-US" sz="4400" kern="10">
              <a:ln w="9525">
                <a:noFill/>
                <a:round/>
                <a:headEnd/>
                <a:tailEnd/>
              </a:ln>
              <a:solidFill>
                <a:srgbClr val="FF0000"/>
              </a:solidFill>
              <a:effectLst>
                <a:outerShdw dist="45791" dir="2021404" algn="ctr" rotWithShape="0">
                  <a:srgbClr val="B2B2B2">
                    <a:alpha val="80000"/>
                  </a:srgbClr>
                </a:outerShdw>
              </a:effectLst>
              <a:latin typeface="Arial"/>
              <a:cs typeface="Times New Roman"/>
            </a:endParaRPr>
          </a:p>
        </p:txBody>
      </p:sp>
      <p:sp>
        <p:nvSpPr>
          <p:cNvPr id="10252" name="AutoShape 12"/>
          <p:cNvSpPr>
            <a:spLocks noChangeArrowheads="1"/>
          </p:cNvSpPr>
          <p:nvPr/>
        </p:nvSpPr>
        <p:spPr bwMode="gray">
          <a:xfrm>
            <a:off x="1524000" y="2209800"/>
            <a:ext cx="6400800" cy="563563"/>
          </a:xfrm>
          <a:prstGeom prst="roundRect">
            <a:avLst>
              <a:gd name="adj" fmla="val 50000"/>
            </a:avLst>
          </a:prstGeom>
          <a:solidFill>
            <a:srgbClr val="00CCFF"/>
          </a:solidFill>
          <a:ln w="38100" algn="ctr">
            <a:solidFill>
              <a:srgbClr val="FFFFFF"/>
            </a:solidFill>
            <a:round/>
            <a:headEnd/>
            <a:tailEnd/>
          </a:ln>
          <a:effectLst>
            <a:outerShdw dist="63500" dir="3187806" algn="ctr" rotWithShape="0">
              <a:srgbClr val="001D3A"/>
            </a:outerShdw>
          </a:effectLst>
        </p:spPr>
        <p:txBody>
          <a:bodyPr wrap="none" anchor="ctr"/>
          <a:lstStyle/>
          <a:p>
            <a:pPr algn="ctr">
              <a:defRPr/>
            </a:pPr>
            <a:r>
              <a:rPr lang="en-US" sz="2800" i="0" u="none"/>
              <a:t>Phân tích truyện : </a:t>
            </a:r>
            <a:r>
              <a:rPr lang="en-US" sz="2800" u="none">
                <a:solidFill>
                  <a:srgbClr val="FF0000"/>
                </a:solidFill>
              </a:rPr>
              <a:t>Bó hoa đẹp nhất</a:t>
            </a:r>
          </a:p>
        </p:txBody>
      </p:sp>
      <p:grpSp>
        <p:nvGrpSpPr>
          <p:cNvPr id="2" name="Group 16"/>
          <p:cNvGrpSpPr>
            <a:grpSpLocks/>
          </p:cNvGrpSpPr>
          <p:nvPr/>
        </p:nvGrpSpPr>
        <p:grpSpPr bwMode="auto">
          <a:xfrm>
            <a:off x="2514600" y="2971800"/>
            <a:ext cx="4267200" cy="3429000"/>
            <a:chOff x="1488" y="1872"/>
            <a:chExt cx="2688" cy="2160"/>
          </a:xfrm>
        </p:grpSpPr>
        <p:pic>
          <p:nvPicPr>
            <p:cNvPr id="2058" name="Picture 13" descr="DSC06054"/>
            <p:cNvPicPr>
              <a:picLocks noChangeAspect="1" noChangeArrowheads="1"/>
            </p:cNvPicPr>
            <p:nvPr/>
          </p:nvPicPr>
          <p:blipFill>
            <a:blip r:embed="rId6"/>
            <a:srcRect l="9589" t="12747" r="13699" b="5312"/>
            <a:stretch>
              <a:fillRect/>
            </a:stretch>
          </p:blipFill>
          <p:spPr bwMode="auto">
            <a:xfrm>
              <a:off x="1488" y="1872"/>
              <a:ext cx="2688" cy="2160"/>
            </a:xfrm>
            <a:prstGeom prst="rect">
              <a:avLst/>
            </a:prstGeom>
            <a:noFill/>
            <a:ln w="9525">
              <a:noFill/>
              <a:miter lim="800000"/>
              <a:headEnd/>
              <a:tailEnd/>
            </a:ln>
          </p:spPr>
        </p:pic>
        <p:sp>
          <p:nvSpPr>
            <p:cNvPr id="2059" name="Text Box 15"/>
            <p:cNvSpPr txBox="1">
              <a:spLocks noChangeArrowheads="1"/>
            </p:cNvSpPr>
            <p:nvPr/>
          </p:nvSpPr>
          <p:spPr bwMode="auto">
            <a:xfrm>
              <a:off x="1660" y="2208"/>
              <a:ext cx="892" cy="252"/>
            </a:xfrm>
            <a:prstGeom prst="rect">
              <a:avLst/>
            </a:prstGeom>
            <a:noFill/>
            <a:ln w="9525">
              <a:noFill/>
              <a:miter lim="800000"/>
              <a:headEnd/>
              <a:tailEnd/>
            </a:ln>
          </p:spPr>
          <p:txBody>
            <a:bodyPr wrap="none">
              <a:spAutoFit/>
            </a:bodyPr>
            <a:lstStyle/>
            <a:p>
              <a:r>
                <a:rPr lang="en-US" sz="1000" u="none"/>
                <a:t>Chúng con tặng mẹ </a:t>
              </a:r>
            </a:p>
            <a:p>
              <a:r>
                <a:rPr lang="en-US" sz="1000" u="none"/>
                <a:t>nhân sinh nhật!</a:t>
              </a:r>
            </a:p>
          </p:txBody>
        </p:sp>
      </p:grpSp>
      <p:pic>
        <p:nvPicPr>
          <p:cNvPr id="10259" name="MVI_8179.avi">
            <a:hlinkClick r:id="" action="ppaction://media"/>
          </p:cNvPr>
          <p:cNvPicPr>
            <a:picLocks noRot="1" noChangeAspect="1" noChangeArrowheads="1"/>
          </p:cNvPicPr>
          <p:nvPr>
            <a:videoFile r:link="rId2"/>
          </p:nvPr>
        </p:nvPicPr>
        <p:blipFill>
          <a:blip r:embed="rId7"/>
          <a:srcRect/>
          <a:stretch>
            <a:fillRect/>
          </a:stretch>
        </p:blipFill>
        <p:spPr bwMode="auto">
          <a:xfrm>
            <a:off x="8610600" y="6400800"/>
            <a:ext cx="228600" cy="1714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251"/>
                                        </p:tgtEl>
                                        <p:attrNameLst>
                                          <p:attrName>style.visibility</p:attrName>
                                        </p:attrNameLst>
                                      </p:cBhvr>
                                      <p:to>
                                        <p:strVal val="visible"/>
                                      </p:to>
                                    </p:set>
                                    <p:animEffect transition="in" filter="box(in)">
                                      <p:cBhvr>
                                        <p:cTn id="7" dur="500"/>
                                        <p:tgtEl>
                                          <p:spTgt spid="102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252"/>
                                        </p:tgtEl>
                                        <p:attrNameLst>
                                          <p:attrName>style.visibility</p:attrName>
                                        </p:attrNameLst>
                                      </p:cBhvr>
                                      <p:to>
                                        <p:strVal val="visible"/>
                                      </p:to>
                                    </p:set>
                                    <p:animEffect transition="in" filter="diamond(in)">
                                      <p:cBhvr>
                                        <p:cTn id="12" dur="2000"/>
                                        <p:tgtEl>
                                          <p:spTgt spid="10252"/>
                                        </p:tgtEl>
                                      </p:cBhvr>
                                    </p:animEffect>
                                  </p:childTnLst>
                                </p:cTn>
                              </p:par>
                              <p:par>
                                <p:cTn id="13" presetID="8"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amond(in)">
                                      <p:cBhvr>
                                        <p:cTn id="15" dur="2000"/>
                                        <p:tgtEl>
                                          <p:spTgt spid="2"/>
                                        </p:tgtEl>
                                      </p:cBhvr>
                                    </p:animEffect>
                                  </p:childTnLst>
                                </p:cTn>
                              </p:par>
                            </p:childTnLst>
                          </p:cTn>
                        </p:par>
                        <p:par>
                          <p:cTn id="16" fill="hold" nodeType="afterGroup">
                            <p:stCondLst>
                              <p:cond delay="2000"/>
                            </p:stCondLst>
                            <p:childTnLst>
                              <p:par>
                                <p:cTn id="17" presetID="1" presetClass="mediacall" presetSubtype="0" fill="hold" nodeType="afterEffect">
                                  <p:stCondLst>
                                    <p:cond delay="0"/>
                                  </p:stCondLst>
                                  <p:childTnLst>
                                    <p:cmd type="call" cmd="playFrom(0.0)">
                                      <p:cBhvr>
                                        <p:cTn id="18" dur="73733" fill="hold"/>
                                        <p:tgtEl>
                                          <p:spTgt spid="1025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9" fill="hold" display="0">
                  <p:stCondLst>
                    <p:cond delay="indefinite"/>
                  </p:stCondLst>
                  <p:endCondLst>
                    <p:cond evt="onNext" delay="0">
                      <p:tgtEl>
                        <p:sldTgt/>
                      </p:tgtEl>
                    </p:cond>
                    <p:cond evt="onPrev" delay="0">
                      <p:tgtEl>
                        <p:sldTgt/>
                      </p:tgtEl>
                    </p:cond>
                  </p:endCondLst>
                </p:cTn>
                <p:tgtEl>
                  <p:spTgt spid="10259"/>
                </p:tgtEl>
              </p:cMediaNode>
            </p:video>
            <p:seq concurrent="1" nextAc="seek">
              <p:cTn id="20" restart="whenNotActive" fill="hold" evtFilter="cancelBubble" nodeType="interactiveSeq">
                <p:stCondLst>
                  <p:cond evt="onClick" delay="0">
                    <p:tgtEl>
                      <p:spTgt spid="10259"/>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2" presetClass="mediacall" presetSubtype="0" fill="hold" nodeType="clickEffect">
                                  <p:stCondLst>
                                    <p:cond delay="0"/>
                                  </p:stCondLst>
                                  <p:childTnLst>
                                    <p:cmd type="call" cmd="togglePause">
                                      <p:cBhvr>
                                        <p:cTn id="24" dur="1" fill="hold"/>
                                        <p:tgtEl>
                                          <p:spTgt spid="10259"/>
                                        </p:tgtEl>
                                      </p:cBhvr>
                                    </p:cmd>
                                  </p:childTnLst>
                                </p:cTn>
                              </p:par>
                            </p:childTnLst>
                          </p:cTn>
                        </p:par>
                      </p:childTnLst>
                    </p:cTn>
                  </p:par>
                </p:childTnLst>
              </p:cTn>
              <p:nextCondLst>
                <p:cond evt="onClick" delay="0">
                  <p:tgtEl>
                    <p:spTgt spid="10259"/>
                  </p:tgtEl>
                </p:cond>
              </p:nextCondLst>
            </p:seq>
          </p:childTnLst>
        </p:cTn>
      </p:par>
    </p:tnLst>
    <p:bldLst>
      <p:bldP spid="1025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2057400" y="3454400"/>
            <a:ext cx="228600" cy="276225"/>
          </a:xfrm>
          <a:prstGeom prst="rect">
            <a:avLst/>
          </a:prstGeom>
          <a:noFill/>
          <a:ln w="9525">
            <a:noFill/>
            <a:miter lim="800000"/>
            <a:headEnd/>
            <a:tailEnd/>
          </a:ln>
        </p:spPr>
        <p:txBody>
          <a:bodyPr wrap="none">
            <a:spAutoFit/>
          </a:bodyPr>
          <a:lstStyle/>
          <a:p>
            <a:r>
              <a:rPr lang="en-US" sz="1200" b="0" i="0" u="none"/>
              <a:t> </a:t>
            </a:r>
          </a:p>
        </p:txBody>
      </p:sp>
      <p:pic>
        <p:nvPicPr>
          <p:cNvPr id="6147" name="Picture 6" descr="Frames PPT 007"/>
          <p:cNvPicPr>
            <a:picLocks noChangeAspect="1" noChangeArrowheads="1"/>
          </p:cNvPicPr>
          <p:nvPr/>
        </p:nvPicPr>
        <p:blipFill>
          <a:blip r:embed="rId2"/>
          <a:srcRect/>
          <a:stretch>
            <a:fillRect/>
          </a:stretch>
        </p:blipFill>
        <p:spPr bwMode="auto">
          <a:xfrm>
            <a:off x="0" y="76200"/>
            <a:ext cx="9144000" cy="6858000"/>
          </a:xfrm>
          <a:prstGeom prst="rect">
            <a:avLst/>
          </a:prstGeom>
          <a:noFill/>
          <a:ln w="9525">
            <a:noFill/>
            <a:miter lim="800000"/>
            <a:headEnd/>
            <a:tailEnd/>
          </a:ln>
        </p:spPr>
      </p:pic>
      <p:sp>
        <p:nvSpPr>
          <p:cNvPr id="6148" name="Rectangle 2"/>
          <p:cNvSpPr>
            <a:spLocks noChangeArrowheads="1"/>
          </p:cNvSpPr>
          <p:nvPr/>
        </p:nvSpPr>
        <p:spPr bwMode="auto">
          <a:xfrm>
            <a:off x="381000" y="76200"/>
            <a:ext cx="8458200" cy="1676400"/>
          </a:xfrm>
          <a:prstGeom prst="rect">
            <a:avLst/>
          </a:prstGeom>
          <a:noFill/>
          <a:ln w="9525">
            <a:noFill/>
            <a:miter lim="800000"/>
            <a:headEnd/>
            <a:tailEnd/>
          </a:ln>
        </p:spPr>
        <p:txBody>
          <a:bodyPr/>
          <a:lstStyle/>
          <a:p>
            <a:pPr algn="ctr">
              <a:lnSpc>
                <a:spcPct val="120000"/>
              </a:lnSpc>
              <a:spcBef>
                <a:spcPct val="20000"/>
              </a:spcBef>
            </a:pPr>
            <a:endParaRPr lang="en-US" b="0" i="0" u="none">
              <a:solidFill>
                <a:srgbClr val="0000FF"/>
              </a:solidFill>
            </a:endParaRPr>
          </a:p>
          <a:p>
            <a:pPr algn="ctr">
              <a:lnSpc>
                <a:spcPct val="120000"/>
              </a:lnSpc>
              <a:spcBef>
                <a:spcPct val="20000"/>
              </a:spcBef>
            </a:pPr>
            <a:r>
              <a:rPr lang="en-US" sz="2000" b="0" i="0">
                <a:solidFill>
                  <a:srgbClr val="0000FF"/>
                </a:solidFill>
              </a:rPr>
              <a:t>Đạo </a:t>
            </a:r>
            <a:r>
              <a:rPr lang="vi-VN" sz="2000" b="0" i="0">
                <a:solidFill>
                  <a:srgbClr val="0000FF"/>
                </a:solidFill>
              </a:rPr>
              <a:t>đ</a:t>
            </a:r>
            <a:r>
              <a:rPr lang="en-US" sz="2000" b="0" i="0">
                <a:solidFill>
                  <a:srgbClr val="0000FF"/>
                </a:solidFill>
              </a:rPr>
              <a:t>ức</a:t>
            </a:r>
          </a:p>
        </p:txBody>
      </p:sp>
      <p:sp>
        <p:nvSpPr>
          <p:cNvPr id="19462" name="WordArt 6"/>
          <p:cNvSpPr>
            <a:spLocks noChangeArrowheads="1" noChangeShapeType="1" noTextEdit="1"/>
          </p:cNvSpPr>
          <p:nvPr/>
        </p:nvSpPr>
        <p:spPr bwMode="auto">
          <a:xfrm>
            <a:off x="1295400" y="1422400"/>
            <a:ext cx="6096000" cy="787400"/>
          </a:xfrm>
          <a:prstGeom prst="rect">
            <a:avLst/>
          </a:prstGeom>
        </p:spPr>
        <p:txBody>
          <a:bodyPr wrap="none" fromWordArt="1">
            <a:prstTxWarp prst="textPlain">
              <a:avLst>
                <a:gd name="adj" fmla="val 50000"/>
              </a:avLst>
            </a:prstTxWarp>
          </a:bodyPr>
          <a:lstStyle/>
          <a:p>
            <a:pPr algn="ctr">
              <a:defRPr/>
            </a:pPr>
            <a:r>
              <a:rPr lang="vi-VN" sz="3200" kern="10">
                <a:ln w="9525">
                  <a:noFill/>
                  <a:round/>
                  <a:headEnd/>
                  <a:tailEnd/>
                </a:ln>
                <a:solidFill>
                  <a:srgbClr val="FF0000"/>
                </a:solidFill>
                <a:effectLst>
                  <a:outerShdw dist="45791" dir="2021404" algn="ctr" rotWithShape="0">
                    <a:srgbClr val="B2B2B2">
                      <a:alpha val="80000"/>
                    </a:srgbClr>
                  </a:outerShdw>
                </a:effectLst>
                <a:latin typeface="Arial"/>
                <a:cs typeface="Times New Roman"/>
              </a:rPr>
              <a:t>Quan tâm, chăm sóc ông bà, cha mẹ,</a:t>
            </a:r>
          </a:p>
          <a:p>
            <a:pPr algn="ctr">
              <a:defRPr/>
            </a:pPr>
            <a:r>
              <a:rPr lang="vi-VN" sz="3200" kern="10">
                <a:ln w="9525">
                  <a:noFill/>
                  <a:round/>
                  <a:headEnd/>
                  <a:tailEnd/>
                </a:ln>
                <a:solidFill>
                  <a:srgbClr val="FF0000"/>
                </a:solidFill>
                <a:effectLst>
                  <a:outerShdw dist="45791" dir="2021404" algn="ctr" rotWithShape="0">
                    <a:srgbClr val="B2B2B2">
                      <a:alpha val="80000"/>
                    </a:srgbClr>
                  </a:outerShdw>
                </a:effectLst>
                <a:latin typeface="Arial"/>
                <a:cs typeface="Times New Roman"/>
              </a:rPr>
              <a:t>anh chị em (T1)</a:t>
            </a:r>
            <a:endParaRPr lang="en-US" sz="3200" kern="10">
              <a:ln w="9525">
                <a:noFill/>
                <a:round/>
                <a:headEnd/>
                <a:tailEnd/>
              </a:ln>
              <a:solidFill>
                <a:srgbClr val="FF0000"/>
              </a:solidFill>
              <a:effectLst>
                <a:outerShdw dist="45791" dir="2021404" algn="ctr" rotWithShape="0">
                  <a:srgbClr val="B2B2B2">
                    <a:alpha val="80000"/>
                  </a:srgbClr>
                </a:outerShdw>
              </a:effectLst>
              <a:latin typeface="Arial"/>
              <a:cs typeface="Times New Roman"/>
            </a:endParaRPr>
          </a:p>
        </p:txBody>
      </p:sp>
      <p:sp>
        <p:nvSpPr>
          <p:cNvPr id="6150" name="AutoShape 7"/>
          <p:cNvSpPr>
            <a:spLocks noChangeArrowheads="1"/>
          </p:cNvSpPr>
          <p:nvPr/>
        </p:nvSpPr>
        <p:spPr bwMode="gray">
          <a:xfrm>
            <a:off x="1600200" y="2209800"/>
            <a:ext cx="6400800" cy="563563"/>
          </a:xfrm>
          <a:prstGeom prst="roundRect">
            <a:avLst>
              <a:gd name="adj" fmla="val 50000"/>
            </a:avLst>
          </a:prstGeom>
          <a:solidFill>
            <a:srgbClr val="00CCFF"/>
          </a:solidFill>
          <a:ln w="38100" algn="ctr">
            <a:solidFill>
              <a:srgbClr val="FFFFFF"/>
            </a:solidFill>
            <a:round/>
            <a:headEnd/>
            <a:tailEnd/>
          </a:ln>
          <a:effectLst>
            <a:outerShdw dist="63500" dir="3187806" algn="ctr" rotWithShape="0">
              <a:srgbClr val="001D3A"/>
            </a:outerShdw>
          </a:effectLst>
        </p:spPr>
        <p:txBody>
          <a:bodyPr wrap="none" anchor="ctr"/>
          <a:lstStyle/>
          <a:p>
            <a:pPr algn="ctr">
              <a:defRPr/>
            </a:pPr>
            <a:r>
              <a:rPr lang="en-US" i="0" u="none" dirty="0" err="1"/>
              <a:t>Phân</a:t>
            </a:r>
            <a:r>
              <a:rPr lang="en-US" i="0" u="none" dirty="0"/>
              <a:t> </a:t>
            </a:r>
            <a:r>
              <a:rPr lang="en-US" i="0" u="none" dirty="0" err="1"/>
              <a:t>tích</a:t>
            </a:r>
            <a:r>
              <a:rPr lang="en-US" i="0" u="none" dirty="0"/>
              <a:t> </a:t>
            </a:r>
            <a:r>
              <a:rPr lang="en-US" i="0" u="none" dirty="0" err="1"/>
              <a:t>truyện</a:t>
            </a:r>
            <a:r>
              <a:rPr lang="en-US" i="0" u="none" dirty="0"/>
              <a:t> : </a:t>
            </a:r>
            <a:r>
              <a:rPr lang="en-US" u="none" dirty="0" err="1">
                <a:solidFill>
                  <a:srgbClr val="FF0000"/>
                </a:solidFill>
              </a:rPr>
              <a:t>Bó</a:t>
            </a:r>
            <a:r>
              <a:rPr lang="en-US" u="none" dirty="0">
                <a:solidFill>
                  <a:srgbClr val="FF0000"/>
                </a:solidFill>
              </a:rPr>
              <a:t> </a:t>
            </a:r>
            <a:r>
              <a:rPr lang="en-US" u="none" dirty="0" err="1">
                <a:solidFill>
                  <a:srgbClr val="FF0000"/>
                </a:solidFill>
              </a:rPr>
              <a:t>hoa</a:t>
            </a:r>
            <a:r>
              <a:rPr lang="en-US" u="none" dirty="0">
                <a:solidFill>
                  <a:srgbClr val="FF0000"/>
                </a:solidFill>
              </a:rPr>
              <a:t> </a:t>
            </a:r>
            <a:r>
              <a:rPr lang="en-US" u="none" dirty="0" err="1">
                <a:solidFill>
                  <a:srgbClr val="FF0000"/>
                </a:solidFill>
              </a:rPr>
              <a:t>đẹp</a:t>
            </a:r>
            <a:r>
              <a:rPr lang="en-US" u="none" dirty="0">
                <a:solidFill>
                  <a:srgbClr val="FF0000"/>
                </a:solidFill>
              </a:rPr>
              <a:t> </a:t>
            </a:r>
            <a:r>
              <a:rPr lang="en-US" u="none" dirty="0" err="1">
                <a:solidFill>
                  <a:srgbClr val="FF0000"/>
                </a:solidFill>
              </a:rPr>
              <a:t>nhất</a:t>
            </a:r>
            <a:endParaRPr lang="en-US" u="none" dirty="0">
              <a:solidFill>
                <a:srgbClr val="FF0000"/>
              </a:solidFill>
            </a:endParaRPr>
          </a:p>
        </p:txBody>
      </p:sp>
      <p:grpSp>
        <p:nvGrpSpPr>
          <p:cNvPr id="6151" name="Group 8"/>
          <p:cNvGrpSpPr>
            <a:grpSpLocks/>
          </p:cNvGrpSpPr>
          <p:nvPr/>
        </p:nvGrpSpPr>
        <p:grpSpPr bwMode="auto">
          <a:xfrm>
            <a:off x="2590800" y="2819400"/>
            <a:ext cx="4495800" cy="2971800"/>
            <a:chOff x="1488" y="1872"/>
            <a:chExt cx="2688" cy="2160"/>
          </a:xfrm>
        </p:grpSpPr>
        <p:pic>
          <p:nvPicPr>
            <p:cNvPr id="6156" name="Picture 9" descr="DSC06054"/>
            <p:cNvPicPr>
              <a:picLocks noChangeAspect="1" noChangeArrowheads="1"/>
            </p:cNvPicPr>
            <p:nvPr/>
          </p:nvPicPr>
          <p:blipFill>
            <a:blip r:embed="rId3"/>
            <a:srcRect l="9589" t="12747" r="13699" b="5312"/>
            <a:stretch>
              <a:fillRect/>
            </a:stretch>
          </p:blipFill>
          <p:spPr bwMode="auto">
            <a:xfrm>
              <a:off x="1488" y="1872"/>
              <a:ext cx="2688" cy="2160"/>
            </a:xfrm>
            <a:prstGeom prst="rect">
              <a:avLst/>
            </a:prstGeom>
            <a:noFill/>
            <a:ln w="9525">
              <a:noFill/>
              <a:miter lim="800000"/>
              <a:headEnd/>
              <a:tailEnd/>
            </a:ln>
          </p:spPr>
        </p:pic>
        <p:sp>
          <p:nvSpPr>
            <p:cNvPr id="6157" name="Text Box 10"/>
            <p:cNvSpPr txBox="1">
              <a:spLocks noChangeArrowheads="1"/>
            </p:cNvSpPr>
            <p:nvPr/>
          </p:nvSpPr>
          <p:spPr bwMode="auto">
            <a:xfrm>
              <a:off x="1660" y="2208"/>
              <a:ext cx="626" cy="224"/>
            </a:xfrm>
            <a:prstGeom prst="rect">
              <a:avLst/>
            </a:prstGeom>
            <a:noFill/>
            <a:ln w="9525">
              <a:noFill/>
              <a:miter lim="800000"/>
              <a:headEnd/>
              <a:tailEnd/>
            </a:ln>
          </p:spPr>
          <p:txBody>
            <a:bodyPr wrap="none">
              <a:spAutoFit/>
            </a:bodyPr>
            <a:lstStyle/>
            <a:p>
              <a:r>
                <a:rPr lang="en-US" sz="700" u="none"/>
                <a:t>Chúng con tặng mẹ </a:t>
              </a:r>
            </a:p>
            <a:p>
              <a:r>
                <a:rPr lang="en-US" sz="700" u="none"/>
                <a:t>nhân sinh nhật!</a:t>
              </a:r>
            </a:p>
          </p:txBody>
        </p:sp>
      </p:grpSp>
      <p:sp>
        <p:nvSpPr>
          <p:cNvPr id="19469" name="Text Box 13"/>
          <p:cNvSpPr txBox="1">
            <a:spLocks noChangeArrowheads="1"/>
          </p:cNvSpPr>
          <p:nvPr/>
        </p:nvSpPr>
        <p:spPr bwMode="auto">
          <a:xfrm>
            <a:off x="1524000" y="5562600"/>
            <a:ext cx="6477000" cy="338138"/>
          </a:xfrm>
          <a:prstGeom prst="rect">
            <a:avLst/>
          </a:prstGeom>
          <a:noFill/>
          <a:ln w="9525">
            <a:noFill/>
            <a:miter lim="800000"/>
            <a:headEnd/>
            <a:tailEnd/>
          </a:ln>
        </p:spPr>
        <p:txBody>
          <a:bodyPr>
            <a:spAutoFit/>
          </a:bodyPr>
          <a:lstStyle/>
          <a:p>
            <a:pPr algn="ctr">
              <a:spcBef>
                <a:spcPct val="50000"/>
              </a:spcBef>
            </a:pPr>
            <a:r>
              <a:rPr lang="en-US" sz="1600" i="0" u="none">
                <a:solidFill>
                  <a:srgbClr val="FF0000"/>
                </a:solidFill>
              </a:rPr>
              <a:t>* Chị em Ly đã làm gì nhân dịp sinh nhật mẹ?</a:t>
            </a:r>
          </a:p>
        </p:txBody>
      </p:sp>
      <p:sp>
        <p:nvSpPr>
          <p:cNvPr id="19470" name="Text Box 14"/>
          <p:cNvSpPr txBox="1">
            <a:spLocks noChangeArrowheads="1"/>
          </p:cNvSpPr>
          <p:nvPr/>
        </p:nvSpPr>
        <p:spPr bwMode="auto">
          <a:xfrm>
            <a:off x="1752600" y="5964238"/>
            <a:ext cx="6096000" cy="584200"/>
          </a:xfrm>
          <a:prstGeom prst="rect">
            <a:avLst/>
          </a:prstGeom>
          <a:noFill/>
          <a:ln w="9525">
            <a:noFill/>
            <a:miter lim="800000"/>
            <a:headEnd/>
            <a:tailEnd/>
          </a:ln>
        </p:spPr>
        <p:txBody>
          <a:bodyPr>
            <a:spAutoFit/>
          </a:bodyPr>
          <a:lstStyle/>
          <a:p>
            <a:r>
              <a:rPr lang="en-US" sz="1600" i="0" u="none">
                <a:solidFill>
                  <a:srgbClr val="FF0000"/>
                </a:solidFill>
              </a:rPr>
              <a:t>* Vì sao mẹ Ly lại nói rằng bó hoa mà chị em</a:t>
            </a:r>
          </a:p>
          <a:p>
            <a:r>
              <a:rPr lang="en-US" sz="1600" i="0" u="none">
                <a:solidFill>
                  <a:srgbClr val="FF0000"/>
                </a:solidFill>
              </a:rPr>
              <a:t> Ly tặng mẹ là bó hoa đẹp nhất?</a:t>
            </a:r>
          </a:p>
        </p:txBody>
      </p:sp>
      <p:sp>
        <p:nvSpPr>
          <p:cNvPr id="19471" name="AutoShape 15"/>
          <p:cNvSpPr>
            <a:spLocks noChangeArrowheads="1"/>
          </p:cNvSpPr>
          <p:nvPr/>
        </p:nvSpPr>
        <p:spPr bwMode="gray">
          <a:xfrm>
            <a:off x="0" y="5067300"/>
            <a:ext cx="1600200" cy="677863"/>
          </a:xfrm>
          <a:prstGeom prst="chevron">
            <a:avLst>
              <a:gd name="adj" fmla="val 17907"/>
            </a:avLst>
          </a:prstGeom>
          <a:solidFill>
            <a:srgbClr val="FFFFFF"/>
          </a:solidFill>
          <a:ln w="38100">
            <a:solidFill>
              <a:srgbClr val="800000"/>
            </a:solidFill>
            <a:miter lim="800000"/>
            <a:headEnd/>
            <a:tailEnd/>
          </a:ln>
          <a:effectLst>
            <a:outerShdw dist="109250" dir="3267739" algn="ctr" rotWithShape="0">
              <a:srgbClr val="333333">
                <a:alpha val="50000"/>
              </a:srgbClr>
            </a:outerShdw>
          </a:effectLst>
        </p:spPr>
        <p:txBody>
          <a:bodyPr anchor="ctr">
            <a:spAutoFit/>
          </a:bodyPr>
          <a:lstStyle/>
          <a:p>
            <a:pPr algn="ctr">
              <a:defRPr/>
            </a:pPr>
            <a:r>
              <a:rPr lang="en-US" sz="2000" i="0" u="none">
                <a:solidFill>
                  <a:schemeClr val="bg1"/>
                </a:solidFill>
              </a:rPr>
              <a:t>   </a:t>
            </a:r>
            <a:r>
              <a:rPr lang="en-US" i="0" u="none"/>
              <a:t>Thảo luận nhóm</a:t>
            </a:r>
          </a:p>
        </p:txBody>
      </p:sp>
      <p:sp>
        <p:nvSpPr>
          <p:cNvPr id="19472" name="AutoShape 16"/>
          <p:cNvSpPr>
            <a:spLocks noChangeArrowheads="1"/>
          </p:cNvSpPr>
          <p:nvPr/>
        </p:nvSpPr>
        <p:spPr bwMode="blackWhite">
          <a:xfrm>
            <a:off x="838200" y="5638800"/>
            <a:ext cx="7810500" cy="952500"/>
          </a:xfrm>
          <a:prstGeom prst="roundRect">
            <a:avLst>
              <a:gd name="adj" fmla="val 9106"/>
            </a:avLst>
          </a:prstGeom>
          <a:solidFill>
            <a:srgbClr val="00CCFF"/>
          </a:solidFill>
          <a:ln w="25400">
            <a:solidFill>
              <a:schemeClr val="bg1"/>
            </a:solidFill>
            <a:round/>
            <a:headEnd/>
            <a:tailEnd/>
          </a:ln>
        </p:spPr>
        <p:txBody>
          <a:bodyPr wrap="none" anchor="ctr"/>
          <a:lstStyle/>
          <a:p>
            <a:pPr eaLnBrk="0" hangingPunct="0"/>
            <a:r>
              <a:rPr lang="en-US" sz="1600" i="0" u="none">
                <a:solidFill>
                  <a:schemeClr val="bg1"/>
                </a:solidFill>
              </a:rPr>
              <a:t>   </a:t>
            </a:r>
            <a:r>
              <a:rPr lang="en-US" sz="1600" i="0" u="none"/>
              <a:t>*</a:t>
            </a:r>
            <a:r>
              <a:rPr lang="en-US" sz="1600" i="0" u="none">
                <a:solidFill>
                  <a:schemeClr val="bg1"/>
                </a:solidFill>
              </a:rPr>
              <a:t> </a:t>
            </a:r>
            <a:r>
              <a:rPr lang="en-US" sz="1600" i="0" u="none"/>
              <a:t>Con cháu có bổn phận quan tâm, chăm sóc ông bà, cha</a:t>
            </a:r>
          </a:p>
          <a:p>
            <a:pPr eaLnBrk="0" hangingPunct="0"/>
            <a:r>
              <a:rPr lang="en-US" sz="1600" i="0" u="none"/>
              <a:t>mẹ và những người thân trong gia đình.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9471"/>
                                        </p:tgtEl>
                                        <p:attrNameLst>
                                          <p:attrName>style.visibility</p:attrName>
                                        </p:attrNameLst>
                                      </p:cBhvr>
                                      <p:to>
                                        <p:strVal val="visible"/>
                                      </p:to>
                                    </p:set>
                                    <p:anim to="" calcmode="lin" valueType="num">
                                      <p:cBhvr>
                                        <p:cTn id="7" dur="1" fill="hold"/>
                                        <p:tgtEl>
                                          <p:spTgt spid="19471"/>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469"/>
                                        </p:tgtEl>
                                        <p:attrNameLst>
                                          <p:attrName>style.visibility</p:attrName>
                                        </p:attrNameLst>
                                      </p:cBhvr>
                                      <p:to>
                                        <p:strVal val="visible"/>
                                      </p:to>
                                    </p:set>
                                    <p:anim calcmode="lin" valueType="num">
                                      <p:cBhvr additive="base">
                                        <p:cTn id="12" dur="500" fill="hold"/>
                                        <p:tgtEl>
                                          <p:spTgt spid="19469"/>
                                        </p:tgtEl>
                                        <p:attrNameLst>
                                          <p:attrName>ppt_x</p:attrName>
                                        </p:attrNameLst>
                                      </p:cBhvr>
                                      <p:tavLst>
                                        <p:tav tm="0">
                                          <p:val>
                                            <p:strVal val="#ppt_x"/>
                                          </p:val>
                                        </p:tav>
                                        <p:tav tm="100000">
                                          <p:val>
                                            <p:strVal val="#ppt_x"/>
                                          </p:val>
                                        </p:tav>
                                      </p:tavLst>
                                    </p:anim>
                                    <p:anim calcmode="lin" valueType="num">
                                      <p:cBhvr additive="base">
                                        <p:cTn id="13" dur="500" fill="hold"/>
                                        <p:tgtEl>
                                          <p:spTgt spid="1946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470"/>
                                        </p:tgtEl>
                                        <p:attrNameLst>
                                          <p:attrName>style.visibility</p:attrName>
                                        </p:attrNameLst>
                                      </p:cBhvr>
                                      <p:to>
                                        <p:strVal val="visible"/>
                                      </p:to>
                                    </p:set>
                                    <p:anim calcmode="lin" valueType="num">
                                      <p:cBhvr additive="base">
                                        <p:cTn id="18" dur="500" fill="hold"/>
                                        <p:tgtEl>
                                          <p:spTgt spid="19470"/>
                                        </p:tgtEl>
                                        <p:attrNameLst>
                                          <p:attrName>ppt_x</p:attrName>
                                        </p:attrNameLst>
                                      </p:cBhvr>
                                      <p:tavLst>
                                        <p:tav tm="0">
                                          <p:val>
                                            <p:strVal val="#ppt_x"/>
                                          </p:val>
                                        </p:tav>
                                        <p:tav tm="100000">
                                          <p:val>
                                            <p:strVal val="#ppt_x"/>
                                          </p:val>
                                        </p:tav>
                                      </p:tavLst>
                                    </p:anim>
                                    <p:anim calcmode="lin" valueType="num">
                                      <p:cBhvr additive="base">
                                        <p:cTn id="19" dur="500" fill="hold"/>
                                        <p:tgtEl>
                                          <p:spTgt spid="1947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xit" presetSubtype="16" fill="hold" grpId="1" nodeType="clickEffect">
                                  <p:stCondLst>
                                    <p:cond delay="0"/>
                                  </p:stCondLst>
                                  <p:childTnLst>
                                    <p:animEffect transition="out" filter="box(in)">
                                      <p:cBhvr>
                                        <p:cTn id="23" dur="500"/>
                                        <p:tgtEl>
                                          <p:spTgt spid="19471"/>
                                        </p:tgtEl>
                                      </p:cBhvr>
                                    </p:animEffect>
                                    <p:set>
                                      <p:cBhvr>
                                        <p:cTn id="24" dur="1" fill="hold">
                                          <p:stCondLst>
                                            <p:cond delay="499"/>
                                          </p:stCondLst>
                                        </p:cTn>
                                        <p:tgtEl>
                                          <p:spTgt spid="19471"/>
                                        </p:tgtEl>
                                        <p:attrNameLst>
                                          <p:attrName>style.visibility</p:attrName>
                                        </p:attrNameLst>
                                      </p:cBhvr>
                                      <p:to>
                                        <p:strVal val="hidden"/>
                                      </p:to>
                                    </p:set>
                                  </p:childTnLst>
                                </p:cTn>
                              </p:par>
                              <p:par>
                                <p:cTn id="25" presetID="4" presetClass="exit" presetSubtype="16" fill="hold" grpId="1" nodeType="withEffect">
                                  <p:stCondLst>
                                    <p:cond delay="0"/>
                                  </p:stCondLst>
                                  <p:childTnLst>
                                    <p:animEffect transition="out" filter="box(in)">
                                      <p:cBhvr>
                                        <p:cTn id="26" dur="500"/>
                                        <p:tgtEl>
                                          <p:spTgt spid="19470"/>
                                        </p:tgtEl>
                                      </p:cBhvr>
                                    </p:animEffect>
                                    <p:set>
                                      <p:cBhvr>
                                        <p:cTn id="27" dur="1" fill="hold">
                                          <p:stCondLst>
                                            <p:cond delay="499"/>
                                          </p:stCondLst>
                                        </p:cTn>
                                        <p:tgtEl>
                                          <p:spTgt spid="19470"/>
                                        </p:tgtEl>
                                        <p:attrNameLst>
                                          <p:attrName>style.visibility</p:attrName>
                                        </p:attrNameLst>
                                      </p:cBhvr>
                                      <p:to>
                                        <p:strVal val="hidden"/>
                                      </p:to>
                                    </p:set>
                                  </p:childTnLst>
                                </p:cTn>
                              </p:par>
                              <p:par>
                                <p:cTn id="28" presetID="4" presetClass="exit" presetSubtype="16" fill="hold" grpId="1" nodeType="withEffect">
                                  <p:stCondLst>
                                    <p:cond delay="0"/>
                                  </p:stCondLst>
                                  <p:childTnLst>
                                    <p:animEffect transition="out" filter="box(in)">
                                      <p:cBhvr>
                                        <p:cTn id="29" dur="500"/>
                                        <p:tgtEl>
                                          <p:spTgt spid="19469"/>
                                        </p:tgtEl>
                                      </p:cBhvr>
                                    </p:animEffect>
                                    <p:set>
                                      <p:cBhvr>
                                        <p:cTn id="30" dur="1" fill="hold">
                                          <p:stCondLst>
                                            <p:cond delay="499"/>
                                          </p:stCondLst>
                                        </p:cTn>
                                        <p:tgtEl>
                                          <p:spTgt spid="19469"/>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0" presetClass="entr" presetSubtype="0" fill="hold" grpId="0" nodeType="clickEffect">
                                  <p:stCondLst>
                                    <p:cond delay="0"/>
                                  </p:stCondLst>
                                  <p:childTnLst>
                                    <p:set>
                                      <p:cBhvr>
                                        <p:cTn id="34" dur="1" fill="hold">
                                          <p:stCondLst>
                                            <p:cond delay="0"/>
                                          </p:stCondLst>
                                        </p:cTn>
                                        <p:tgtEl>
                                          <p:spTgt spid="19472"/>
                                        </p:tgtEl>
                                        <p:attrNameLst>
                                          <p:attrName>style.visibility</p:attrName>
                                        </p:attrNameLst>
                                      </p:cBhvr>
                                      <p:to>
                                        <p:strVal val="visible"/>
                                      </p:to>
                                    </p:set>
                                    <p:animEffect transition="in" filter="wedge">
                                      <p:cBhvr>
                                        <p:cTn id="35" dur="2000"/>
                                        <p:tgtEl>
                                          <p:spTgt spid="19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9" grpId="0"/>
      <p:bldP spid="19469" grpId="1"/>
      <p:bldP spid="19470" grpId="0"/>
      <p:bldP spid="19470" grpId="1"/>
      <p:bldP spid="19471" grpId="0" animBg="1"/>
      <p:bldP spid="19471" grpId="1" animBg="1"/>
      <p:bldP spid="1947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3733800" y="533400"/>
            <a:ext cx="1600200" cy="400050"/>
          </a:xfrm>
          <a:prstGeom prst="rect">
            <a:avLst/>
          </a:prstGeom>
          <a:noFill/>
          <a:ln w="9525">
            <a:noFill/>
            <a:miter lim="800000"/>
            <a:headEnd/>
            <a:tailEnd/>
          </a:ln>
        </p:spPr>
        <p:txBody>
          <a:bodyPr>
            <a:spAutoFit/>
          </a:bodyPr>
          <a:lstStyle/>
          <a:p>
            <a:pPr>
              <a:spcBef>
                <a:spcPct val="50000"/>
              </a:spcBef>
            </a:pPr>
            <a:r>
              <a:rPr lang="en-US" sz="2000" i="0">
                <a:solidFill>
                  <a:srgbClr val="006600"/>
                </a:solidFill>
              </a:rPr>
              <a:t>Đạo đức</a:t>
            </a:r>
          </a:p>
        </p:txBody>
      </p:sp>
      <p:sp>
        <p:nvSpPr>
          <p:cNvPr id="7171" name="Text Box 4"/>
          <p:cNvSpPr txBox="1">
            <a:spLocks noChangeArrowheads="1"/>
          </p:cNvSpPr>
          <p:nvPr/>
        </p:nvSpPr>
        <p:spPr bwMode="auto">
          <a:xfrm>
            <a:off x="1828800" y="914400"/>
            <a:ext cx="5715000" cy="708025"/>
          </a:xfrm>
          <a:prstGeom prst="rect">
            <a:avLst/>
          </a:prstGeom>
          <a:noFill/>
          <a:ln w="9525">
            <a:noFill/>
            <a:miter lim="800000"/>
            <a:headEnd/>
            <a:tailEnd/>
          </a:ln>
        </p:spPr>
        <p:txBody>
          <a:bodyPr>
            <a:spAutoFit/>
          </a:bodyPr>
          <a:lstStyle/>
          <a:p>
            <a:pPr algn="ctr">
              <a:spcBef>
                <a:spcPct val="50000"/>
              </a:spcBef>
            </a:pPr>
            <a:r>
              <a:rPr lang="en-US" sz="2000" i="0" u="none">
                <a:solidFill>
                  <a:srgbClr val="FF0000"/>
                </a:solidFill>
              </a:rPr>
              <a:t>Quan tâm chăm sóc ông bà, cha mẹ,   anh chị em (T1)</a:t>
            </a:r>
          </a:p>
        </p:txBody>
      </p:sp>
      <p:sp>
        <p:nvSpPr>
          <p:cNvPr id="20485" name="AutoShape 5"/>
          <p:cNvSpPr>
            <a:spLocks noChangeArrowheads="1"/>
          </p:cNvSpPr>
          <p:nvPr/>
        </p:nvSpPr>
        <p:spPr bwMode="gray">
          <a:xfrm>
            <a:off x="2819400" y="1828800"/>
            <a:ext cx="3581400" cy="563563"/>
          </a:xfrm>
          <a:prstGeom prst="roundRect">
            <a:avLst>
              <a:gd name="adj" fmla="val 50000"/>
            </a:avLst>
          </a:prstGeom>
          <a:solidFill>
            <a:srgbClr val="00CCFF"/>
          </a:solidFill>
          <a:ln w="38100" algn="ctr">
            <a:solidFill>
              <a:srgbClr val="FFFFFF"/>
            </a:solidFill>
            <a:round/>
            <a:headEnd/>
            <a:tailEnd/>
          </a:ln>
          <a:effectLst>
            <a:outerShdw dist="63500" dir="3187806" algn="ctr" rotWithShape="0">
              <a:srgbClr val="001D3A"/>
            </a:outerShdw>
          </a:effectLst>
        </p:spPr>
        <p:txBody>
          <a:bodyPr wrap="none" anchor="ctr"/>
          <a:lstStyle/>
          <a:p>
            <a:pPr algn="ctr">
              <a:defRPr/>
            </a:pPr>
            <a:r>
              <a:rPr lang="en-US" sz="2000" u="none">
                <a:solidFill>
                  <a:srgbClr val="800000"/>
                </a:solidFill>
              </a:rPr>
              <a:t>Đánh giá hành vi</a:t>
            </a:r>
          </a:p>
        </p:txBody>
      </p:sp>
      <p:sp>
        <p:nvSpPr>
          <p:cNvPr id="20486" name="AutoShape 6"/>
          <p:cNvSpPr>
            <a:spLocks noChangeArrowheads="1"/>
          </p:cNvSpPr>
          <p:nvPr/>
        </p:nvSpPr>
        <p:spPr bwMode="gray">
          <a:xfrm>
            <a:off x="304800" y="2308225"/>
            <a:ext cx="1447800" cy="830263"/>
          </a:xfrm>
          <a:prstGeom prst="chevron">
            <a:avLst>
              <a:gd name="adj" fmla="val 22824"/>
            </a:avLst>
          </a:prstGeom>
          <a:solidFill>
            <a:srgbClr val="FFFFFF"/>
          </a:solidFill>
          <a:ln w="38100">
            <a:solidFill>
              <a:srgbClr val="800000"/>
            </a:solidFill>
            <a:miter lim="800000"/>
            <a:headEnd/>
            <a:tailEnd/>
          </a:ln>
          <a:effectLst>
            <a:outerShdw dist="109250" dir="3267739" algn="ctr" rotWithShape="0">
              <a:srgbClr val="333333">
                <a:alpha val="50000"/>
              </a:srgbClr>
            </a:outerShdw>
          </a:effectLst>
        </p:spPr>
        <p:txBody>
          <a:bodyPr anchor="ctr">
            <a:spAutoFit/>
          </a:bodyPr>
          <a:lstStyle/>
          <a:p>
            <a:pPr algn="ctr">
              <a:defRPr/>
            </a:pPr>
            <a:r>
              <a:rPr lang="en-US" i="0" u="none">
                <a:solidFill>
                  <a:schemeClr val="bg1"/>
                </a:solidFill>
                <a:latin typeface="Times New Roman" pitchFamily="18" charset="0"/>
              </a:rPr>
              <a:t>   </a:t>
            </a:r>
            <a:r>
              <a:rPr lang="en-US" sz="4800" i="0" u="none">
                <a:solidFill>
                  <a:srgbClr val="FF0000"/>
                </a:solidFill>
              </a:rPr>
              <a:t>?</a:t>
            </a:r>
          </a:p>
        </p:txBody>
      </p:sp>
      <p:sp>
        <p:nvSpPr>
          <p:cNvPr id="20487" name="AutoShape 7"/>
          <p:cNvSpPr>
            <a:spLocks noChangeArrowheads="1"/>
          </p:cNvSpPr>
          <p:nvPr/>
        </p:nvSpPr>
        <p:spPr bwMode="blackWhite">
          <a:xfrm>
            <a:off x="1905000" y="2438400"/>
            <a:ext cx="6858000" cy="838200"/>
          </a:xfrm>
          <a:prstGeom prst="roundRect">
            <a:avLst>
              <a:gd name="adj" fmla="val 9106"/>
            </a:avLst>
          </a:prstGeom>
          <a:solidFill>
            <a:srgbClr val="FFFFFF"/>
          </a:solidFill>
          <a:ln w="25400">
            <a:solidFill>
              <a:srgbClr val="800000"/>
            </a:solidFill>
            <a:round/>
            <a:headEnd/>
            <a:tailEnd/>
          </a:ln>
        </p:spPr>
        <p:txBody>
          <a:bodyPr wrap="none" anchor="ctr"/>
          <a:lstStyle/>
          <a:p>
            <a:pPr eaLnBrk="0" hangingPunct="0"/>
            <a:r>
              <a:rPr lang="en-US" i="0" u="none">
                <a:solidFill>
                  <a:schemeClr val="bg1"/>
                </a:solidFill>
              </a:rPr>
              <a:t>   </a:t>
            </a:r>
            <a:r>
              <a:rPr lang="en-US" i="0" u="none">
                <a:solidFill>
                  <a:srgbClr val="000066"/>
                </a:solidFill>
              </a:rPr>
              <a:t>Em hãy nhận xét cách ứng xử của các bạn nhỏ </a:t>
            </a:r>
          </a:p>
          <a:p>
            <a:pPr eaLnBrk="0" hangingPunct="0"/>
            <a:r>
              <a:rPr lang="en-US" i="0" u="none">
                <a:solidFill>
                  <a:srgbClr val="000066"/>
                </a:solidFill>
              </a:rPr>
              <a:t>trong các tình huống dưới đây:</a:t>
            </a:r>
          </a:p>
        </p:txBody>
      </p:sp>
      <p:sp>
        <p:nvSpPr>
          <p:cNvPr id="20488" name="Text Box 8"/>
          <p:cNvSpPr txBox="1">
            <a:spLocks noChangeArrowheads="1"/>
          </p:cNvSpPr>
          <p:nvPr/>
        </p:nvSpPr>
        <p:spPr bwMode="auto">
          <a:xfrm>
            <a:off x="4953000" y="3779838"/>
            <a:ext cx="3962400" cy="1724025"/>
          </a:xfrm>
          <a:prstGeom prst="rect">
            <a:avLst/>
          </a:prstGeom>
          <a:noFill/>
          <a:ln w="28575">
            <a:solidFill>
              <a:schemeClr val="accent2"/>
            </a:solidFill>
            <a:miter lim="800000"/>
            <a:headEnd/>
            <a:tailEnd/>
          </a:ln>
        </p:spPr>
        <p:txBody>
          <a:bodyPr>
            <a:spAutoFit/>
          </a:bodyPr>
          <a:lstStyle/>
          <a:p>
            <a:pPr algn="just">
              <a:lnSpc>
                <a:spcPct val="120000"/>
              </a:lnSpc>
              <a:spcBef>
                <a:spcPct val="50000"/>
              </a:spcBef>
            </a:pPr>
            <a:r>
              <a:rPr lang="en-AU" i="0" u="none">
                <a:solidFill>
                  <a:srgbClr val="800000"/>
                </a:solidFill>
              </a:rPr>
              <a:t>a)</a:t>
            </a:r>
            <a:r>
              <a:rPr lang="en-AU" i="0" u="none"/>
              <a:t> Bao giờ sau bữa ăn, Hương cũng nhanh nhẹn rót nước, lấy tăm cho ông bà, cha mẹ. Những lúc rảnh rỗi, Hương còn nhổ tóc sâu, đọc báo cho ông bà nghe.</a:t>
            </a:r>
          </a:p>
        </p:txBody>
      </p:sp>
      <p:grpSp>
        <p:nvGrpSpPr>
          <p:cNvPr id="2" name="Group 9"/>
          <p:cNvGrpSpPr>
            <a:grpSpLocks/>
          </p:cNvGrpSpPr>
          <p:nvPr/>
        </p:nvGrpSpPr>
        <p:grpSpPr bwMode="auto">
          <a:xfrm>
            <a:off x="381000" y="3581400"/>
            <a:ext cx="4267200" cy="3081338"/>
            <a:chOff x="240" y="2256"/>
            <a:chExt cx="2688" cy="1941"/>
          </a:xfrm>
        </p:grpSpPr>
        <p:pic>
          <p:nvPicPr>
            <p:cNvPr id="7177" name="Picture 10"/>
            <p:cNvPicPr>
              <a:picLocks noChangeAspect="1" noChangeArrowheads="1"/>
            </p:cNvPicPr>
            <p:nvPr/>
          </p:nvPicPr>
          <p:blipFill>
            <a:blip r:embed="rId2"/>
            <a:srcRect/>
            <a:stretch>
              <a:fillRect/>
            </a:stretch>
          </p:blipFill>
          <p:spPr bwMode="auto">
            <a:xfrm>
              <a:off x="240" y="2256"/>
              <a:ext cx="2688" cy="1941"/>
            </a:xfrm>
            <a:prstGeom prst="rect">
              <a:avLst/>
            </a:prstGeom>
            <a:noFill/>
            <a:ln w="38100">
              <a:solidFill>
                <a:srgbClr val="800000"/>
              </a:solidFill>
              <a:miter lim="800000"/>
              <a:headEnd/>
              <a:tailEnd/>
            </a:ln>
          </p:spPr>
        </p:pic>
        <p:grpSp>
          <p:nvGrpSpPr>
            <p:cNvPr id="7178" name="Group 11"/>
            <p:cNvGrpSpPr>
              <a:grpSpLocks/>
            </p:cNvGrpSpPr>
            <p:nvPr/>
          </p:nvGrpSpPr>
          <p:grpSpPr bwMode="auto">
            <a:xfrm>
              <a:off x="240" y="2256"/>
              <a:ext cx="405" cy="363"/>
              <a:chOff x="2688" y="227"/>
              <a:chExt cx="405" cy="408"/>
            </a:xfrm>
          </p:grpSpPr>
          <p:grpSp>
            <p:nvGrpSpPr>
              <p:cNvPr id="7179" name="Group 12"/>
              <p:cNvGrpSpPr>
                <a:grpSpLocks/>
              </p:cNvGrpSpPr>
              <p:nvPr/>
            </p:nvGrpSpPr>
            <p:grpSpPr bwMode="auto">
              <a:xfrm>
                <a:off x="2688" y="243"/>
                <a:ext cx="405" cy="392"/>
                <a:chOff x="1289" y="587"/>
                <a:chExt cx="668" cy="647"/>
              </a:xfrm>
            </p:grpSpPr>
            <p:sp>
              <p:nvSpPr>
                <p:cNvPr id="7181" name="Oval 13"/>
                <p:cNvSpPr>
                  <a:spLocks noChangeArrowheads="1"/>
                </p:cNvSpPr>
                <p:nvPr/>
              </p:nvSpPr>
              <p:spPr bwMode="gray">
                <a:xfrm>
                  <a:off x="1289" y="612"/>
                  <a:ext cx="668" cy="506"/>
                </a:xfrm>
                <a:prstGeom prst="ellipse">
                  <a:avLst/>
                </a:prstGeom>
                <a:solidFill>
                  <a:srgbClr val="333333"/>
                </a:solidFill>
                <a:ln w="38100" algn="ctr">
                  <a:noFill/>
                  <a:round/>
                  <a:headEnd/>
                  <a:tailEnd/>
                </a:ln>
              </p:spPr>
              <p:txBody>
                <a:bodyPr anchor="ctr">
                  <a:spAutoFit/>
                </a:bodyPr>
                <a:lstStyle/>
                <a:p>
                  <a:endParaRPr lang="en-US" sz="1400"/>
                </a:p>
              </p:txBody>
            </p:sp>
            <p:sp>
              <p:nvSpPr>
                <p:cNvPr id="7182" name="Oval 14"/>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sz="1400"/>
                </a:p>
              </p:txBody>
            </p:sp>
            <p:sp>
              <p:nvSpPr>
                <p:cNvPr id="7183" name="Oval 15"/>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sz="1400"/>
                </a:p>
              </p:txBody>
            </p:sp>
            <p:sp>
              <p:nvSpPr>
                <p:cNvPr id="7184" name="Oval 16"/>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sz="1400"/>
                </a:p>
              </p:txBody>
            </p:sp>
            <p:sp>
              <p:nvSpPr>
                <p:cNvPr id="7185" name="Oval 17"/>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sz="1400"/>
                </a:p>
              </p:txBody>
            </p:sp>
          </p:grpSp>
          <p:sp>
            <p:nvSpPr>
              <p:cNvPr id="7180" name="Text Box 18"/>
              <p:cNvSpPr txBox="1">
                <a:spLocks noChangeArrowheads="1"/>
              </p:cNvSpPr>
              <p:nvPr/>
            </p:nvSpPr>
            <p:spPr bwMode="gray">
              <a:xfrm>
                <a:off x="2765" y="227"/>
                <a:ext cx="224" cy="327"/>
              </a:xfrm>
              <a:prstGeom prst="rect">
                <a:avLst/>
              </a:prstGeom>
              <a:noFill/>
              <a:ln w="9525" algn="ctr">
                <a:noFill/>
                <a:miter lim="800000"/>
                <a:headEnd/>
                <a:tailEnd/>
              </a:ln>
            </p:spPr>
            <p:txBody>
              <a:bodyPr wrap="none">
                <a:spAutoFit/>
              </a:bodyPr>
              <a:lstStyle/>
              <a:p>
                <a:pPr algn="ctr"/>
                <a:r>
                  <a:rPr lang="en-US" sz="2400" i="0" u="none">
                    <a:solidFill>
                      <a:srgbClr val="CC0000"/>
                    </a:solidFill>
                  </a:rPr>
                  <a:t>a</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box(in)">
                                      <p:cBhvr>
                                        <p:cTn id="7" dur="500"/>
                                        <p:tgtEl>
                                          <p:spTgt spid="204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0486"/>
                                        </p:tgtEl>
                                        <p:attrNameLst>
                                          <p:attrName>style.visibility</p:attrName>
                                        </p:attrNameLst>
                                      </p:cBhvr>
                                      <p:to>
                                        <p:strVal val="visible"/>
                                      </p:to>
                                    </p:set>
                                    <p:animEffect transition="in" filter="diamond(in)">
                                      <p:cBhvr>
                                        <p:cTn id="12" dur="2000"/>
                                        <p:tgtEl>
                                          <p:spTgt spid="20486"/>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20487"/>
                                        </p:tgtEl>
                                        <p:attrNameLst>
                                          <p:attrName>style.visibility</p:attrName>
                                        </p:attrNameLst>
                                      </p:cBhvr>
                                      <p:to>
                                        <p:strVal val="visible"/>
                                      </p:to>
                                    </p:set>
                                    <p:animEffect transition="in" filter="diamond(in)">
                                      <p:cBhvr>
                                        <p:cTn id="15" dur="2000"/>
                                        <p:tgtEl>
                                          <p:spTgt spid="2048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16"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20488"/>
                                        </p:tgtEl>
                                        <p:attrNameLst>
                                          <p:attrName>style.visibility</p:attrName>
                                        </p:attrNameLst>
                                      </p:cBhvr>
                                      <p:to>
                                        <p:strVal val="visible"/>
                                      </p:to>
                                    </p:set>
                                    <p:anim calcmode="lin" valueType="num">
                                      <p:cBhvr>
                                        <p:cTn id="24" dur="500" fill="hold"/>
                                        <p:tgtEl>
                                          <p:spTgt spid="20488"/>
                                        </p:tgtEl>
                                        <p:attrNameLst>
                                          <p:attrName>ppt_w</p:attrName>
                                        </p:attrNameLst>
                                      </p:cBhvr>
                                      <p:tavLst>
                                        <p:tav tm="0">
                                          <p:val>
                                            <p:fltVal val="0"/>
                                          </p:val>
                                        </p:tav>
                                        <p:tav tm="100000">
                                          <p:val>
                                            <p:strVal val="#ppt_w"/>
                                          </p:val>
                                        </p:tav>
                                      </p:tavLst>
                                    </p:anim>
                                    <p:anim calcmode="lin" valueType="num">
                                      <p:cBhvr>
                                        <p:cTn id="25" dur="500" fill="hold"/>
                                        <p:tgtEl>
                                          <p:spTgt spid="204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6" grpId="0" animBg="1"/>
      <p:bldP spid="20487" grpId="0" animBg="1"/>
      <p:bldP spid="204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3733800" y="533400"/>
            <a:ext cx="1600200" cy="461963"/>
          </a:xfrm>
          <a:prstGeom prst="rect">
            <a:avLst/>
          </a:prstGeom>
          <a:noFill/>
          <a:ln w="9525">
            <a:noFill/>
            <a:miter lim="800000"/>
            <a:headEnd/>
            <a:tailEnd/>
          </a:ln>
        </p:spPr>
        <p:txBody>
          <a:bodyPr>
            <a:spAutoFit/>
          </a:bodyPr>
          <a:lstStyle/>
          <a:p>
            <a:pPr>
              <a:spcBef>
                <a:spcPct val="50000"/>
              </a:spcBef>
            </a:pPr>
            <a:r>
              <a:rPr lang="en-US" sz="2400" i="0">
                <a:solidFill>
                  <a:srgbClr val="006600"/>
                </a:solidFill>
              </a:rPr>
              <a:t>Đạo đức</a:t>
            </a:r>
          </a:p>
        </p:txBody>
      </p:sp>
      <p:sp>
        <p:nvSpPr>
          <p:cNvPr id="8195" name="Text Box 4"/>
          <p:cNvSpPr txBox="1">
            <a:spLocks noChangeArrowheads="1"/>
          </p:cNvSpPr>
          <p:nvPr/>
        </p:nvSpPr>
        <p:spPr bwMode="auto">
          <a:xfrm>
            <a:off x="1828800" y="958850"/>
            <a:ext cx="5715000" cy="830263"/>
          </a:xfrm>
          <a:prstGeom prst="rect">
            <a:avLst/>
          </a:prstGeom>
          <a:noFill/>
          <a:ln w="9525">
            <a:noFill/>
            <a:miter lim="800000"/>
            <a:headEnd/>
            <a:tailEnd/>
          </a:ln>
        </p:spPr>
        <p:txBody>
          <a:bodyPr>
            <a:spAutoFit/>
          </a:bodyPr>
          <a:lstStyle/>
          <a:p>
            <a:pPr algn="ctr">
              <a:spcBef>
                <a:spcPct val="50000"/>
              </a:spcBef>
            </a:pPr>
            <a:r>
              <a:rPr lang="en-US" sz="2400" i="0" u="none">
                <a:solidFill>
                  <a:srgbClr val="FF0000"/>
                </a:solidFill>
              </a:rPr>
              <a:t>Quan tâm chăm sóc ông bà, cha mẹ,   anh chị em (T1)</a:t>
            </a:r>
          </a:p>
        </p:txBody>
      </p:sp>
      <p:sp>
        <p:nvSpPr>
          <p:cNvPr id="21509" name="Text Box 5"/>
          <p:cNvSpPr txBox="1">
            <a:spLocks noChangeArrowheads="1"/>
          </p:cNvSpPr>
          <p:nvPr/>
        </p:nvSpPr>
        <p:spPr bwMode="auto">
          <a:xfrm>
            <a:off x="5410200" y="2438400"/>
            <a:ext cx="3581400" cy="2274888"/>
          </a:xfrm>
          <a:prstGeom prst="rect">
            <a:avLst/>
          </a:prstGeom>
          <a:noFill/>
          <a:ln w="28575">
            <a:solidFill>
              <a:schemeClr val="accent2"/>
            </a:solidFill>
            <a:miter lim="800000"/>
            <a:headEnd/>
            <a:tailEnd/>
          </a:ln>
        </p:spPr>
        <p:txBody>
          <a:bodyPr>
            <a:spAutoFit/>
          </a:bodyPr>
          <a:lstStyle/>
          <a:p>
            <a:pPr algn="just">
              <a:lnSpc>
                <a:spcPct val="120000"/>
              </a:lnSpc>
            </a:pPr>
            <a:r>
              <a:rPr lang="en-AU" sz="2000" i="0" u="none">
                <a:solidFill>
                  <a:srgbClr val="CC3300"/>
                </a:solidFill>
              </a:rPr>
              <a:t>b) </a:t>
            </a:r>
            <a:r>
              <a:rPr lang="en-AU" sz="2000" i="0" u="none"/>
              <a:t>Sâm đang chơi với các bạn ở đầu ngõ thì thấy bà ngoại ở quê ra chơi. Sâm vội chạy đến lục túi bà tìm quà rồi quay lại chơi tiếp với các bạn.</a:t>
            </a:r>
          </a:p>
        </p:txBody>
      </p:sp>
      <p:grpSp>
        <p:nvGrpSpPr>
          <p:cNvPr id="2" name="Group 6"/>
          <p:cNvGrpSpPr>
            <a:grpSpLocks/>
          </p:cNvGrpSpPr>
          <p:nvPr/>
        </p:nvGrpSpPr>
        <p:grpSpPr bwMode="auto">
          <a:xfrm>
            <a:off x="381000" y="2119313"/>
            <a:ext cx="4876800" cy="4030662"/>
            <a:chOff x="240" y="1335"/>
            <a:chExt cx="3072" cy="2539"/>
          </a:xfrm>
        </p:grpSpPr>
        <p:pic>
          <p:nvPicPr>
            <p:cNvPr id="8198" name="Picture 7"/>
            <p:cNvPicPr>
              <a:picLocks noChangeAspect="1" noChangeArrowheads="1"/>
            </p:cNvPicPr>
            <p:nvPr/>
          </p:nvPicPr>
          <p:blipFill>
            <a:blip r:embed="rId2"/>
            <a:srcRect/>
            <a:stretch>
              <a:fillRect/>
            </a:stretch>
          </p:blipFill>
          <p:spPr bwMode="auto">
            <a:xfrm>
              <a:off x="240" y="1344"/>
              <a:ext cx="3072" cy="2530"/>
            </a:xfrm>
            <a:prstGeom prst="rect">
              <a:avLst/>
            </a:prstGeom>
            <a:noFill/>
            <a:ln w="38100">
              <a:solidFill>
                <a:srgbClr val="800000"/>
              </a:solidFill>
              <a:miter lim="800000"/>
              <a:headEnd/>
              <a:tailEnd/>
            </a:ln>
          </p:spPr>
        </p:pic>
        <p:grpSp>
          <p:nvGrpSpPr>
            <p:cNvPr id="8199" name="Group 8"/>
            <p:cNvGrpSpPr>
              <a:grpSpLocks/>
            </p:cNvGrpSpPr>
            <p:nvPr/>
          </p:nvGrpSpPr>
          <p:grpSpPr bwMode="auto">
            <a:xfrm>
              <a:off x="240" y="1335"/>
              <a:ext cx="405" cy="363"/>
              <a:chOff x="2688" y="227"/>
              <a:chExt cx="405" cy="408"/>
            </a:xfrm>
          </p:grpSpPr>
          <p:grpSp>
            <p:nvGrpSpPr>
              <p:cNvPr id="8200" name="Group 9"/>
              <p:cNvGrpSpPr>
                <a:grpSpLocks/>
              </p:cNvGrpSpPr>
              <p:nvPr/>
            </p:nvGrpSpPr>
            <p:grpSpPr bwMode="auto">
              <a:xfrm>
                <a:off x="2688" y="243"/>
                <a:ext cx="405" cy="392"/>
                <a:chOff x="1289" y="587"/>
                <a:chExt cx="668" cy="647"/>
              </a:xfrm>
            </p:grpSpPr>
            <p:sp>
              <p:nvSpPr>
                <p:cNvPr id="8202" name="Oval 10"/>
                <p:cNvSpPr>
                  <a:spLocks noChangeArrowheads="1"/>
                </p:cNvSpPr>
                <p:nvPr/>
              </p:nvSpPr>
              <p:spPr bwMode="gray">
                <a:xfrm>
                  <a:off x="1289" y="612"/>
                  <a:ext cx="668" cy="557"/>
                </a:xfrm>
                <a:prstGeom prst="ellipse">
                  <a:avLst/>
                </a:prstGeom>
                <a:solidFill>
                  <a:srgbClr val="333333"/>
                </a:solidFill>
                <a:ln w="38100" algn="ctr">
                  <a:noFill/>
                  <a:round/>
                  <a:headEnd/>
                  <a:tailEnd/>
                </a:ln>
              </p:spPr>
              <p:txBody>
                <a:bodyPr anchor="ctr">
                  <a:spAutoFit/>
                </a:bodyPr>
                <a:lstStyle/>
                <a:p>
                  <a:endParaRPr lang="en-US" sz="1600"/>
                </a:p>
              </p:txBody>
            </p:sp>
            <p:sp>
              <p:nvSpPr>
                <p:cNvPr id="8203" name="Oval 11"/>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sz="1600"/>
                </a:p>
              </p:txBody>
            </p:sp>
            <p:sp>
              <p:nvSpPr>
                <p:cNvPr id="8204" name="Oval 12"/>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sz="1600"/>
                </a:p>
              </p:txBody>
            </p:sp>
            <p:sp>
              <p:nvSpPr>
                <p:cNvPr id="8205" name="Oval 13"/>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sz="1600"/>
                </a:p>
              </p:txBody>
            </p:sp>
            <p:sp>
              <p:nvSpPr>
                <p:cNvPr id="8206" name="Oval 14"/>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sz="1600"/>
                </a:p>
              </p:txBody>
            </p:sp>
          </p:grpSp>
          <p:sp>
            <p:nvSpPr>
              <p:cNvPr id="8201" name="Text Box 15"/>
              <p:cNvSpPr txBox="1">
                <a:spLocks noChangeArrowheads="1"/>
              </p:cNvSpPr>
              <p:nvPr/>
            </p:nvSpPr>
            <p:spPr bwMode="gray">
              <a:xfrm>
                <a:off x="2758" y="227"/>
                <a:ext cx="255" cy="371"/>
              </a:xfrm>
              <a:prstGeom prst="rect">
                <a:avLst/>
              </a:prstGeom>
              <a:noFill/>
              <a:ln w="9525" algn="ctr">
                <a:noFill/>
                <a:miter lim="800000"/>
                <a:headEnd/>
                <a:tailEnd/>
              </a:ln>
            </p:spPr>
            <p:txBody>
              <a:bodyPr wrap="none">
                <a:spAutoFit/>
              </a:bodyPr>
              <a:lstStyle/>
              <a:p>
                <a:pPr algn="ctr"/>
                <a:r>
                  <a:rPr lang="en-US" sz="2800" i="0" u="none">
                    <a:solidFill>
                      <a:srgbClr val="CC0000"/>
                    </a:solidFill>
                  </a:rPr>
                  <a:t>b</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1509"/>
                                        </p:tgtEl>
                                        <p:attrNameLst>
                                          <p:attrName>style.visibility</p:attrName>
                                        </p:attrNameLst>
                                      </p:cBhvr>
                                      <p:to>
                                        <p:strVal val="visible"/>
                                      </p:to>
                                    </p:set>
                                    <p:anim calcmode="lin" valueType="num">
                                      <p:cBhvr>
                                        <p:cTn id="11" dur="500" fill="hold"/>
                                        <p:tgtEl>
                                          <p:spTgt spid="21509"/>
                                        </p:tgtEl>
                                        <p:attrNameLst>
                                          <p:attrName>ppt_w</p:attrName>
                                        </p:attrNameLst>
                                      </p:cBhvr>
                                      <p:tavLst>
                                        <p:tav tm="0">
                                          <p:val>
                                            <p:fltVal val="0"/>
                                          </p:val>
                                        </p:tav>
                                        <p:tav tm="100000">
                                          <p:val>
                                            <p:strVal val="#ppt_w"/>
                                          </p:val>
                                        </p:tav>
                                      </p:tavLst>
                                    </p:anim>
                                    <p:anim calcmode="lin" valueType="num">
                                      <p:cBhvr>
                                        <p:cTn id="12" dur="500" fill="hold"/>
                                        <p:tgtEl>
                                          <p:spTgt spid="21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3733800" y="533400"/>
            <a:ext cx="1600200" cy="461963"/>
          </a:xfrm>
          <a:prstGeom prst="rect">
            <a:avLst/>
          </a:prstGeom>
          <a:noFill/>
          <a:ln w="9525">
            <a:noFill/>
            <a:miter lim="800000"/>
            <a:headEnd/>
            <a:tailEnd/>
          </a:ln>
        </p:spPr>
        <p:txBody>
          <a:bodyPr>
            <a:spAutoFit/>
          </a:bodyPr>
          <a:lstStyle/>
          <a:p>
            <a:pPr>
              <a:spcBef>
                <a:spcPct val="50000"/>
              </a:spcBef>
            </a:pPr>
            <a:r>
              <a:rPr lang="en-US" sz="2400" i="0">
                <a:solidFill>
                  <a:srgbClr val="006600"/>
                </a:solidFill>
              </a:rPr>
              <a:t>Đạo đức</a:t>
            </a:r>
          </a:p>
        </p:txBody>
      </p:sp>
      <p:sp>
        <p:nvSpPr>
          <p:cNvPr id="9219" name="Text Box 4"/>
          <p:cNvSpPr txBox="1">
            <a:spLocks noChangeArrowheads="1"/>
          </p:cNvSpPr>
          <p:nvPr/>
        </p:nvSpPr>
        <p:spPr bwMode="auto">
          <a:xfrm>
            <a:off x="1828800" y="958850"/>
            <a:ext cx="5715000" cy="830263"/>
          </a:xfrm>
          <a:prstGeom prst="rect">
            <a:avLst/>
          </a:prstGeom>
          <a:noFill/>
          <a:ln w="9525">
            <a:noFill/>
            <a:miter lim="800000"/>
            <a:headEnd/>
            <a:tailEnd/>
          </a:ln>
        </p:spPr>
        <p:txBody>
          <a:bodyPr>
            <a:spAutoFit/>
          </a:bodyPr>
          <a:lstStyle/>
          <a:p>
            <a:pPr algn="ctr">
              <a:spcBef>
                <a:spcPct val="50000"/>
              </a:spcBef>
            </a:pPr>
            <a:r>
              <a:rPr lang="en-US" sz="2400" i="0" u="none">
                <a:solidFill>
                  <a:srgbClr val="FF0000"/>
                </a:solidFill>
              </a:rPr>
              <a:t>Quan tâm chăm sóc ông bà, cha mẹ,   anh chị em (T1)</a:t>
            </a:r>
          </a:p>
        </p:txBody>
      </p:sp>
      <p:sp>
        <p:nvSpPr>
          <p:cNvPr id="22533" name="Text Box 5"/>
          <p:cNvSpPr txBox="1">
            <a:spLocks noChangeArrowheads="1"/>
          </p:cNvSpPr>
          <p:nvPr/>
        </p:nvSpPr>
        <p:spPr bwMode="auto">
          <a:xfrm>
            <a:off x="5334000" y="2438400"/>
            <a:ext cx="3581400" cy="2643188"/>
          </a:xfrm>
          <a:prstGeom prst="rect">
            <a:avLst/>
          </a:prstGeom>
          <a:noFill/>
          <a:ln w="28575">
            <a:solidFill>
              <a:schemeClr val="accent2"/>
            </a:solidFill>
            <a:miter lim="800000"/>
            <a:headEnd/>
            <a:tailEnd/>
          </a:ln>
        </p:spPr>
        <p:txBody>
          <a:bodyPr>
            <a:spAutoFit/>
          </a:bodyPr>
          <a:lstStyle/>
          <a:p>
            <a:pPr algn="just">
              <a:lnSpc>
                <a:spcPct val="120000"/>
              </a:lnSpc>
              <a:spcBef>
                <a:spcPct val="50000"/>
              </a:spcBef>
            </a:pPr>
            <a:r>
              <a:rPr lang="en-AU" sz="2000" i="0" u="none">
                <a:solidFill>
                  <a:srgbClr val="CC3300"/>
                </a:solidFill>
              </a:rPr>
              <a:t>c) </a:t>
            </a:r>
            <a:r>
              <a:rPr lang="en-AU" sz="2000" i="0" u="none"/>
              <a:t>Mấy hôm nay, bố Phong bận việc ở cơ quan. Vừa ăn tối xong, bố đã phải ngồi vào bàn làm việc. Thấy vậy, Phong vặn nhỏ ti vi và dỗ dành em bé để em khỏi vào quấy bố.</a:t>
            </a:r>
          </a:p>
        </p:txBody>
      </p:sp>
      <p:grpSp>
        <p:nvGrpSpPr>
          <p:cNvPr id="2" name="Group 6"/>
          <p:cNvGrpSpPr>
            <a:grpSpLocks/>
          </p:cNvGrpSpPr>
          <p:nvPr/>
        </p:nvGrpSpPr>
        <p:grpSpPr bwMode="auto">
          <a:xfrm>
            <a:off x="381000" y="2286000"/>
            <a:ext cx="4724400" cy="3825875"/>
            <a:chOff x="240" y="1440"/>
            <a:chExt cx="2976" cy="2410"/>
          </a:xfrm>
        </p:grpSpPr>
        <p:pic>
          <p:nvPicPr>
            <p:cNvPr id="9222" name="Picture 7"/>
            <p:cNvPicPr>
              <a:picLocks noChangeAspect="1" noChangeArrowheads="1"/>
            </p:cNvPicPr>
            <p:nvPr/>
          </p:nvPicPr>
          <p:blipFill>
            <a:blip r:embed="rId2"/>
            <a:srcRect/>
            <a:stretch>
              <a:fillRect/>
            </a:stretch>
          </p:blipFill>
          <p:spPr bwMode="auto">
            <a:xfrm>
              <a:off x="240" y="1440"/>
              <a:ext cx="2976" cy="2410"/>
            </a:xfrm>
            <a:prstGeom prst="rect">
              <a:avLst/>
            </a:prstGeom>
            <a:noFill/>
            <a:ln w="38100">
              <a:solidFill>
                <a:srgbClr val="800000"/>
              </a:solidFill>
              <a:miter lim="800000"/>
              <a:headEnd/>
              <a:tailEnd/>
            </a:ln>
          </p:spPr>
        </p:pic>
        <p:grpSp>
          <p:nvGrpSpPr>
            <p:cNvPr id="9223" name="Group 8"/>
            <p:cNvGrpSpPr>
              <a:grpSpLocks/>
            </p:cNvGrpSpPr>
            <p:nvPr/>
          </p:nvGrpSpPr>
          <p:grpSpPr bwMode="auto">
            <a:xfrm>
              <a:off x="240" y="1440"/>
              <a:ext cx="405" cy="363"/>
              <a:chOff x="2688" y="227"/>
              <a:chExt cx="405" cy="408"/>
            </a:xfrm>
          </p:grpSpPr>
          <p:grpSp>
            <p:nvGrpSpPr>
              <p:cNvPr id="9224" name="Group 9"/>
              <p:cNvGrpSpPr>
                <a:grpSpLocks/>
              </p:cNvGrpSpPr>
              <p:nvPr/>
            </p:nvGrpSpPr>
            <p:grpSpPr bwMode="auto">
              <a:xfrm>
                <a:off x="2688" y="243"/>
                <a:ext cx="405" cy="392"/>
                <a:chOff x="1289" y="587"/>
                <a:chExt cx="668" cy="647"/>
              </a:xfrm>
            </p:grpSpPr>
            <p:sp>
              <p:nvSpPr>
                <p:cNvPr id="9226" name="Oval 10"/>
                <p:cNvSpPr>
                  <a:spLocks noChangeArrowheads="1"/>
                </p:cNvSpPr>
                <p:nvPr/>
              </p:nvSpPr>
              <p:spPr bwMode="gray">
                <a:xfrm>
                  <a:off x="1289" y="612"/>
                  <a:ext cx="668" cy="557"/>
                </a:xfrm>
                <a:prstGeom prst="ellipse">
                  <a:avLst/>
                </a:prstGeom>
                <a:solidFill>
                  <a:srgbClr val="333333"/>
                </a:solidFill>
                <a:ln w="38100" algn="ctr">
                  <a:noFill/>
                  <a:round/>
                  <a:headEnd/>
                  <a:tailEnd/>
                </a:ln>
              </p:spPr>
              <p:txBody>
                <a:bodyPr anchor="ctr">
                  <a:spAutoFit/>
                </a:bodyPr>
                <a:lstStyle/>
                <a:p>
                  <a:endParaRPr lang="en-US" sz="1600"/>
                </a:p>
              </p:txBody>
            </p:sp>
            <p:sp>
              <p:nvSpPr>
                <p:cNvPr id="9227" name="Oval 11"/>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sz="1600"/>
                </a:p>
              </p:txBody>
            </p:sp>
            <p:sp>
              <p:nvSpPr>
                <p:cNvPr id="9228" name="Oval 12"/>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sz="1600"/>
                </a:p>
              </p:txBody>
            </p:sp>
            <p:sp>
              <p:nvSpPr>
                <p:cNvPr id="9229" name="Oval 13"/>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sz="1600"/>
                </a:p>
              </p:txBody>
            </p:sp>
            <p:sp>
              <p:nvSpPr>
                <p:cNvPr id="9230" name="Oval 14"/>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sz="1600"/>
                </a:p>
              </p:txBody>
            </p:sp>
          </p:grpSp>
          <p:sp>
            <p:nvSpPr>
              <p:cNvPr id="9225" name="Text Box 15"/>
              <p:cNvSpPr txBox="1">
                <a:spLocks noChangeArrowheads="1"/>
              </p:cNvSpPr>
              <p:nvPr/>
            </p:nvSpPr>
            <p:spPr bwMode="gray">
              <a:xfrm>
                <a:off x="2765" y="227"/>
                <a:ext cx="243" cy="371"/>
              </a:xfrm>
              <a:prstGeom prst="rect">
                <a:avLst/>
              </a:prstGeom>
              <a:noFill/>
              <a:ln w="9525" algn="ctr">
                <a:noFill/>
                <a:miter lim="800000"/>
                <a:headEnd/>
                <a:tailEnd/>
              </a:ln>
            </p:spPr>
            <p:txBody>
              <a:bodyPr wrap="none">
                <a:spAutoFit/>
              </a:bodyPr>
              <a:lstStyle/>
              <a:p>
                <a:pPr algn="ctr"/>
                <a:r>
                  <a:rPr lang="en-US" sz="2800" i="0" u="none">
                    <a:solidFill>
                      <a:srgbClr val="CC0000"/>
                    </a:solidFill>
                  </a:rPr>
                  <a:t>c</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2533"/>
                                        </p:tgtEl>
                                        <p:attrNameLst>
                                          <p:attrName>style.visibility</p:attrName>
                                        </p:attrNameLst>
                                      </p:cBhvr>
                                      <p:to>
                                        <p:strVal val="visible"/>
                                      </p:to>
                                    </p:set>
                                    <p:animEffect transition="in" filter="box(in)">
                                      <p:cBhvr>
                                        <p:cTn id="10" dur="5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3733800" y="533400"/>
            <a:ext cx="1600200" cy="461963"/>
          </a:xfrm>
          <a:prstGeom prst="rect">
            <a:avLst/>
          </a:prstGeom>
          <a:noFill/>
          <a:ln w="9525">
            <a:noFill/>
            <a:miter lim="800000"/>
            <a:headEnd/>
            <a:tailEnd/>
          </a:ln>
        </p:spPr>
        <p:txBody>
          <a:bodyPr>
            <a:spAutoFit/>
          </a:bodyPr>
          <a:lstStyle/>
          <a:p>
            <a:pPr>
              <a:spcBef>
                <a:spcPct val="50000"/>
              </a:spcBef>
            </a:pPr>
            <a:r>
              <a:rPr lang="en-US" sz="2400" i="0">
                <a:solidFill>
                  <a:srgbClr val="006600"/>
                </a:solidFill>
              </a:rPr>
              <a:t>Đạo đức</a:t>
            </a:r>
          </a:p>
        </p:txBody>
      </p:sp>
      <p:sp>
        <p:nvSpPr>
          <p:cNvPr id="10243" name="Text Box 4"/>
          <p:cNvSpPr txBox="1">
            <a:spLocks noChangeArrowheads="1"/>
          </p:cNvSpPr>
          <p:nvPr/>
        </p:nvSpPr>
        <p:spPr bwMode="auto">
          <a:xfrm>
            <a:off x="1905000" y="958850"/>
            <a:ext cx="5715000" cy="830263"/>
          </a:xfrm>
          <a:prstGeom prst="rect">
            <a:avLst/>
          </a:prstGeom>
          <a:noFill/>
          <a:ln w="9525">
            <a:noFill/>
            <a:miter lim="800000"/>
            <a:headEnd/>
            <a:tailEnd/>
          </a:ln>
        </p:spPr>
        <p:txBody>
          <a:bodyPr>
            <a:spAutoFit/>
          </a:bodyPr>
          <a:lstStyle/>
          <a:p>
            <a:pPr algn="ctr">
              <a:spcBef>
                <a:spcPct val="50000"/>
              </a:spcBef>
            </a:pPr>
            <a:r>
              <a:rPr lang="en-US" sz="2400" i="0" u="none">
                <a:solidFill>
                  <a:srgbClr val="FF0000"/>
                </a:solidFill>
              </a:rPr>
              <a:t>Quan tâm chăm sóc ông bà, cha mẹ,   anh chị em (T1)</a:t>
            </a:r>
          </a:p>
        </p:txBody>
      </p:sp>
      <p:sp>
        <p:nvSpPr>
          <p:cNvPr id="23557" name="Text Box 5"/>
          <p:cNvSpPr txBox="1">
            <a:spLocks noChangeArrowheads="1"/>
          </p:cNvSpPr>
          <p:nvPr/>
        </p:nvSpPr>
        <p:spPr bwMode="auto">
          <a:xfrm>
            <a:off x="5410200" y="2819400"/>
            <a:ext cx="3505200" cy="1938338"/>
          </a:xfrm>
          <a:prstGeom prst="rect">
            <a:avLst/>
          </a:prstGeom>
          <a:noFill/>
          <a:ln w="28575">
            <a:solidFill>
              <a:schemeClr val="accent2"/>
            </a:solidFill>
            <a:miter lim="800000"/>
            <a:headEnd/>
            <a:tailEnd/>
          </a:ln>
        </p:spPr>
        <p:txBody>
          <a:bodyPr>
            <a:spAutoFit/>
          </a:bodyPr>
          <a:lstStyle/>
          <a:p>
            <a:pPr algn="just">
              <a:lnSpc>
                <a:spcPct val="120000"/>
              </a:lnSpc>
              <a:spcBef>
                <a:spcPct val="50000"/>
              </a:spcBef>
            </a:pPr>
            <a:r>
              <a:rPr lang="en-AU" sz="2000" i="0" u="none">
                <a:solidFill>
                  <a:srgbClr val="CC3300"/>
                </a:solidFill>
              </a:rPr>
              <a:t>d) </a:t>
            </a:r>
            <a:r>
              <a:rPr lang="en-AU" sz="2000" i="0" u="none"/>
              <a:t>Hôm nay bố mẹ đi vắng, chỉ có Linh ở nhà trông em. Linh mải chơi nhảy dây với bạn, để em bé ngã sưng cả trán.</a:t>
            </a:r>
          </a:p>
        </p:txBody>
      </p:sp>
      <p:grpSp>
        <p:nvGrpSpPr>
          <p:cNvPr id="2" name="Group 6"/>
          <p:cNvGrpSpPr>
            <a:grpSpLocks/>
          </p:cNvGrpSpPr>
          <p:nvPr/>
        </p:nvGrpSpPr>
        <p:grpSpPr bwMode="auto">
          <a:xfrm>
            <a:off x="304800" y="2181225"/>
            <a:ext cx="4905375" cy="4024313"/>
            <a:chOff x="192" y="1374"/>
            <a:chExt cx="3090" cy="2535"/>
          </a:xfrm>
        </p:grpSpPr>
        <p:pic>
          <p:nvPicPr>
            <p:cNvPr id="10246" name="Picture 7"/>
            <p:cNvPicPr>
              <a:picLocks noChangeAspect="1" noChangeArrowheads="1"/>
            </p:cNvPicPr>
            <p:nvPr/>
          </p:nvPicPr>
          <p:blipFill>
            <a:blip r:embed="rId2"/>
            <a:srcRect/>
            <a:stretch>
              <a:fillRect/>
            </a:stretch>
          </p:blipFill>
          <p:spPr bwMode="auto">
            <a:xfrm>
              <a:off x="192" y="1392"/>
              <a:ext cx="3090" cy="2517"/>
            </a:xfrm>
            <a:prstGeom prst="rect">
              <a:avLst/>
            </a:prstGeom>
            <a:noFill/>
            <a:ln w="38100">
              <a:solidFill>
                <a:srgbClr val="800000"/>
              </a:solidFill>
              <a:miter lim="800000"/>
              <a:headEnd/>
              <a:tailEnd/>
            </a:ln>
          </p:spPr>
        </p:pic>
        <p:grpSp>
          <p:nvGrpSpPr>
            <p:cNvPr id="10247" name="Group 8"/>
            <p:cNvGrpSpPr>
              <a:grpSpLocks/>
            </p:cNvGrpSpPr>
            <p:nvPr/>
          </p:nvGrpSpPr>
          <p:grpSpPr bwMode="auto">
            <a:xfrm>
              <a:off x="192" y="1374"/>
              <a:ext cx="405" cy="363"/>
              <a:chOff x="2688" y="227"/>
              <a:chExt cx="405" cy="408"/>
            </a:xfrm>
          </p:grpSpPr>
          <p:grpSp>
            <p:nvGrpSpPr>
              <p:cNvPr id="10248" name="Group 9"/>
              <p:cNvGrpSpPr>
                <a:grpSpLocks/>
              </p:cNvGrpSpPr>
              <p:nvPr/>
            </p:nvGrpSpPr>
            <p:grpSpPr bwMode="auto">
              <a:xfrm>
                <a:off x="2688" y="243"/>
                <a:ext cx="405" cy="392"/>
                <a:chOff x="1289" y="587"/>
                <a:chExt cx="668" cy="647"/>
              </a:xfrm>
            </p:grpSpPr>
            <p:sp>
              <p:nvSpPr>
                <p:cNvPr id="10250" name="Oval 10"/>
                <p:cNvSpPr>
                  <a:spLocks noChangeArrowheads="1"/>
                </p:cNvSpPr>
                <p:nvPr/>
              </p:nvSpPr>
              <p:spPr bwMode="gray">
                <a:xfrm>
                  <a:off x="1289" y="612"/>
                  <a:ext cx="668" cy="557"/>
                </a:xfrm>
                <a:prstGeom prst="ellipse">
                  <a:avLst/>
                </a:prstGeom>
                <a:solidFill>
                  <a:srgbClr val="333333"/>
                </a:solidFill>
                <a:ln w="38100" algn="ctr">
                  <a:noFill/>
                  <a:round/>
                  <a:headEnd/>
                  <a:tailEnd/>
                </a:ln>
              </p:spPr>
              <p:txBody>
                <a:bodyPr anchor="ctr">
                  <a:spAutoFit/>
                </a:bodyPr>
                <a:lstStyle/>
                <a:p>
                  <a:endParaRPr lang="en-US" sz="1600"/>
                </a:p>
              </p:txBody>
            </p:sp>
            <p:sp>
              <p:nvSpPr>
                <p:cNvPr id="10251" name="Oval 11"/>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sz="1600"/>
                </a:p>
              </p:txBody>
            </p:sp>
            <p:sp>
              <p:nvSpPr>
                <p:cNvPr id="10252" name="Oval 12"/>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sz="1600"/>
                </a:p>
              </p:txBody>
            </p:sp>
            <p:sp>
              <p:nvSpPr>
                <p:cNvPr id="10253" name="Oval 13"/>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sz="1600"/>
                </a:p>
              </p:txBody>
            </p:sp>
            <p:sp>
              <p:nvSpPr>
                <p:cNvPr id="10254" name="Oval 14"/>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sz="1600"/>
                </a:p>
              </p:txBody>
            </p:sp>
          </p:grpSp>
          <p:sp>
            <p:nvSpPr>
              <p:cNvPr id="10249" name="Text Box 15"/>
              <p:cNvSpPr txBox="1">
                <a:spLocks noChangeArrowheads="1"/>
              </p:cNvSpPr>
              <p:nvPr/>
            </p:nvSpPr>
            <p:spPr bwMode="gray">
              <a:xfrm>
                <a:off x="2758" y="227"/>
                <a:ext cx="255" cy="371"/>
              </a:xfrm>
              <a:prstGeom prst="rect">
                <a:avLst/>
              </a:prstGeom>
              <a:noFill/>
              <a:ln w="9525" algn="ctr">
                <a:noFill/>
                <a:miter lim="800000"/>
                <a:headEnd/>
                <a:tailEnd/>
              </a:ln>
            </p:spPr>
            <p:txBody>
              <a:bodyPr wrap="none">
                <a:spAutoFit/>
              </a:bodyPr>
              <a:lstStyle/>
              <a:p>
                <a:pPr algn="ctr"/>
                <a:r>
                  <a:rPr lang="en-US" sz="2800" i="0" u="none">
                    <a:solidFill>
                      <a:srgbClr val="CC0000"/>
                    </a:solidFill>
                  </a:rPr>
                  <a:t>d</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23557"/>
                                        </p:tgtEl>
                                        <p:attrNameLst>
                                          <p:attrName>style.visibility</p:attrName>
                                        </p:attrNameLst>
                                      </p:cBhvr>
                                      <p:to>
                                        <p:strVal val="visible"/>
                                      </p:to>
                                    </p:set>
                                    <p:anim calcmode="lin" valueType="num">
                                      <p:cBhvr>
                                        <p:cTn id="13" dur="1000" fill="hold"/>
                                        <p:tgtEl>
                                          <p:spTgt spid="23557"/>
                                        </p:tgtEl>
                                        <p:attrNameLst>
                                          <p:attrName>ppt_w</p:attrName>
                                        </p:attrNameLst>
                                      </p:cBhvr>
                                      <p:tavLst>
                                        <p:tav tm="0">
                                          <p:val>
                                            <p:fltVal val="0"/>
                                          </p:val>
                                        </p:tav>
                                        <p:tav tm="100000">
                                          <p:val>
                                            <p:strVal val="#ppt_w"/>
                                          </p:val>
                                        </p:tav>
                                      </p:tavLst>
                                    </p:anim>
                                    <p:anim calcmode="lin" valueType="num">
                                      <p:cBhvr>
                                        <p:cTn id="14" dur="1000" fill="hold"/>
                                        <p:tgtEl>
                                          <p:spTgt spid="23557"/>
                                        </p:tgtEl>
                                        <p:attrNameLst>
                                          <p:attrName>ppt_h</p:attrName>
                                        </p:attrNameLst>
                                      </p:cBhvr>
                                      <p:tavLst>
                                        <p:tav tm="0">
                                          <p:val>
                                            <p:fltVal val="0"/>
                                          </p:val>
                                        </p:tav>
                                        <p:tav tm="100000">
                                          <p:val>
                                            <p:strVal val="#ppt_h"/>
                                          </p:val>
                                        </p:tav>
                                      </p:tavLst>
                                    </p:anim>
                                    <p:anim calcmode="lin" valueType="num">
                                      <p:cBhvr>
                                        <p:cTn id="15" dur="1000" fill="hold"/>
                                        <p:tgtEl>
                                          <p:spTgt spid="23557"/>
                                        </p:tgtEl>
                                        <p:attrNameLst>
                                          <p:attrName>style.rotation</p:attrName>
                                        </p:attrNameLst>
                                      </p:cBhvr>
                                      <p:tavLst>
                                        <p:tav tm="0">
                                          <p:val>
                                            <p:fltVal val="90"/>
                                          </p:val>
                                        </p:tav>
                                        <p:tav tm="100000">
                                          <p:val>
                                            <p:fltVal val="0"/>
                                          </p:val>
                                        </p:tav>
                                      </p:tavLst>
                                    </p:anim>
                                    <p:animEffect transition="in" filter="fade">
                                      <p:cBhvr>
                                        <p:cTn id="16" dur="10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63&quot;/&gt;&lt;/object&gt;&lt;object type=&quot;3&quot; unique_id=&quot;10005&quot;&gt;&lt;property id=&quot;20148&quot; value=&quot;5&quot;/&gt;&lt;property id=&quot;20300&quot; value=&quot;Slide 2&quot;/&gt;&lt;property id=&quot;20307&quot; value=&quot;262&quot;/&gt;&lt;/object&gt;&lt;object type=&quot;3&quot; unique_id=&quot;10006&quot;&gt;&lt;property id=&quot;20148&quot; value=&quot;5&quot;/&gt;&lt;property id=&quot;20300&quot; value=&quot;Slide 3&quot;/&gt;&lt;property id=&quot;20307&quot; value=&quot;256&quot;/&gt;&lt;/object&gt;&lt;object type=&quot;3&quot; unique_id=&quot;10007&quot;&gt;&lt;property id=&quot;20148&quot; value=&quot;5&quot;/&gt;&lt;property id=&quot;20300&quot; value=&quot;Slide 4 - &amp;quot;Bµi tËp 4: Xö lÝ t×nh huèng vµ ®ãng vai&amp;quot;&quot;/&gt;&lt;property id=&quot;20307&quot; value=&quot;257&quot;/&gt;&lt;/object&gt;&lt;object type=&quot;3&quot; unique_id=&quot;10008&quot;&gt;&lt;property id=&quot;20148&quot; value=&quot;5&quot;/&gt;&lt;property id=&quot;20300&quot; value=&quot;Slide 5 - &amp;quot;Bµi tËp 5: Em cã t¸n thµnh c¸c ý kiÕn d­íi ®©y kh«ng? V× sao?&amp;quot;&quot;/&gt;&lt;property id=&quot;20307&quot; value=&quot;258&quot;/&gt;&lt;/object&gt;&lt;object type=&quot;3&quot; unique_id=&quot;10009&quot;&gt;&lt;property id=&quot;20148&quot; value=&quot;5&quot;/&gt;&lt;property id=&quot;20300&quot; value=&quot;Slide 6 - &amp;quot;Bµi tËp 6: H·y vÏ hoÆc kÓ vÒ c¸c mãn quµ em muèn tÆng «ng bµ, cha mÑ, anh chÞ em vµo dÞp sinh nhËt&amp;quot;&quot;/&gt;&lt;property id=&quot;20307&quot; value=&quot;259&quot;/&gt;&lt;/object&gt;&lt;object type=&quot;3&quot; unique_id=&quot;10010&quot;&gt;&lt;property id=&quot;20148&quot; value=&quot;5&quot;/&gt;&lt;property id=&quot;20300&quot; value=&quot;Slide 7 - &amp;quot;Bµi tËp 7:&amp;#x0D;&amp;#x0A;H·y s­u tÇm vµ giíi thiÖu c¸c tranh ¶nh, bµi th¬, bµi h¸t, ca dao, tôc ng÷, c¸c c©u chuyÖn… vÒ t×nh c¶m &quot;/&gt;&lt;property id=&quot;20307&quot; value=&quot;260&quot;/&gt;&lt;/object&gt;&lt;object type=&quot;3&quot; unique_id=&quot;10011&quot;&gt;&lt;property id=&quot;20148&quot; value=&quot;5&quot;/&gt;&lt;property id=&quot;20300&quot; value=&quot;Slide 8&quot;/&gt;&lt;property id=&quot;20307&quot; value=&quot;261&quot;/&gt;&lt;/object&gt;&lt;object type=&quot;3&quot; unique_id=&quot;10012&quot;&gt;&lt;property id=&quot;20148&quot; value=&quot;5&quot;/&gt;&lt;property id=&quot;20300&quot; value=&quot;Slide 9&quot;/&gt;&lt;property id=&quot;20307&quot; value=&quot;264&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Arial"/>
        <a:ea typeface=""/>
        <a:cs typeface=""/>
      </a:majorFont>
      <a:minorFont>
        <a:latin typeface=".Vn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sng"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TotalTime>
  <Words>775</Words>
  <Application>Microsoft Office PowerPoint</Application>
  <PresentationFormat>On-screen Show (4:3)</PresentationFormat>
  <Paragraphs>81</Paragraphs>
  <Slides>14</Slides>
  <Notes>1</Notes>
  <HiddenSlides>0</HiddenSlides>
  <MMClips>2</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0" baseType="lpstr">
      <vt:lpstr>Arial</vt:lpstr>
      <vt:lpstr>.VnArial</vt:lpstr>
      <vt:lpstr>Calibri</vt:lpstr>
      <vt:lpstr>Times New Roman</vt:lpstr>
      <vt:lpstr>Default Design</vt:lpstr>
      <vt:lpstr>CorelDRAW 12.0 Graphic</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Ngoc Anh</dc:creator>
  <cp:lastModifiedBy>CSTeam</cp:lastModifiedBy>
  <cp:revision>138</cp:revision>
  <dcterms:created xsi:type="dcterms:W3CDTF">2007-12-31T16:40:39Z</dcterms:created>
  <dcterms:modified xsi:type="dcterms:W3CDTF">2016-06-29T09:52:57Z</dcterms:modified>
</cp:coreProperties>
</file>