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88" r:id="rId3"/>
    <p:sldId id="258" r:id="rId4"/>
    <p:sldId id="261" r:id="rId5"/>
    <p:sldId id="262" r:id="rId6"/>
    <p:sldId id="263" r:id="rId7"/>
    <p:sldId id="278" r:id="rId8"/>
    <p:sldId id="265" r:id="rId9"/>
    <p:sldId id="267" r:id="rId10"/>
    <p:sldId id="268" r:id="rId11"/>
    <p:sldId id="269" r:id="rId12"/>
    <p:sldId id="279" r:id="rId13"/>
    <p:sldId id="270" r:id="rId14"/>
    <p:sldId id="280" r:id="rId15"/>
    <p:sldId id="272" r:id="rId16"/>
    <p:sldId id="281" r:id="rId17"/>
    <p:sldId id="282" r:id="rId18"/>
    <p:sldId id="274" r:id="rId19"/>
    <p:sldId id="284" r:id="rId20"/>
    <p:sldId id="283" r:id="rId21"/>
    <p:sldId id="275" r:id="rId22"/>
    <p:sldId id="277" r:id="rId23"/>
  </p:sldIdLst>
  <p:sldSz cx="9144000" cy="6858000" type="screen4x3"/>
  <p:notesSz cx="6735763" cy="9869488"/>
  <p:custDataLst>
    <p:tags r:id="rId2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390" autoAdjust="0"/>
  </p:normalViewPr>
  <p:slideViewPr>
    <p:cSldViewPr>
      <p:cViewPr>
        <p:scale>
          <a:sx n="76" d="100"/>
          <a:sy n="76" d="100"/>
        </p:scale>
        <p:origin x="-3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1246C-D870-4267-B8A7-D917D65977AB}" type="slidenum">
              <a:rPr lang="en-US"/>
              <a:pPr/>
              <a:t>‹#›</a:t>
            </a:fld>
            <a:endParaRPr lang="en-US"/>
          </a:p>
        </p:txBody>
      </p:sp>
    </p:spTree>
    <p:extLst>
      <p:ext uri="{BB962C8B-B14F-4D97-AF65-F5344CB8AC3E}">
        <p14:creationId xmlns:p14="http://schemas.microsoft.com/office/powerpoint/2010/main" val="1014753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07B3BA-481C-4379-BC99-ED408272C5AE}" type="slidenum">
              <a:rPr lang="en-US"/>
              <a:pPr eaLnBrk="1" hangingPunct="1"/>
              <a:t>22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vi-VN" smtClean="0">
              <a:latin typeface="Arial" panose="020B0604020202020204" pitchFamily="34" charset="0"/>
            </a:endParaRPr>
          </a:p>
        </p:txBody>
      </p:sp>
    </p:spTree>
    <p:extLst>
      <p:ext uri="{BB962C8B-B14F-4D97-AF65-F5344CB8AC3E}">
        <p14:creationId xmlns:p14="http://schemas.microsoft.com/office/powerpoint/2010/main" val="279970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5137D5-E093-4050-B983-0BF5ADD70428}" type="slidenum">
              <a:rPr lang="en-US"/>
              <a:pPr/>
              <a:t>‹#›</a:t>
            </a:fld>
            <a:endParaRPr lang="en-US"/>
          </a:p>
        </p:txBody>
      </p:sp>
    </p:spTree>
    <p:extLst>
      <p:ext uri="{BB962C8B-B14F-4D97-AF65-F5344CB8AC3E}">
        <p14:creationId xmlns:p14="http://schemas.microsoft.com/office/powerpoint/2010/main" val="360399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729DCC-82BB-4EF6-BC90-E69960B85EA1}" type="slidenum">
              <a:rPr lang="en-US"/>
              <a:pPr/>
              <a:t>‹#›</a:t>
            </a:fld>
            <a:endParaRPr lang="en-US"/>
          </a:p>
        </p:txBody>
      </p:sp>
    </p:spTree>
    <p:extLst>
      <p:ext uri="{BB962C8B-B14F-4D97-AF65-F5344CB8AC3E}">
        <p14:creationId xmlns:p14="http://schemas.microsoft.com/office/powerpoint/2010/main" val="366520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DF012D-B81C-4265-B22E-9F1A2130DED1}" type="slidenum">
              <a:rPr lang="en-US"/>
              <a:pPr/>
              <a:t>‹#›</a:t>
            </a:fld>
            <a:endParaRPr lang="en-US"/>
          </a:p>
        </p:txBody>
      </p:sp>
    </p:spTree>
    <p:extLst>
      <p:ext uri="{BB962C8B-B14F-4D97-AF65-F5344CB8AC3E}">
        <p14:creationId xmlns:p14="http://schemas.microsoft.com/office/powerpoint/2010/main" val="30207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688C21-2F69-47AB-AE5F-CA2258ABBEF7}" type="slidenum">
              <a:rPr lang="en-US"/>
              <a:pPr/>
              <a:t>‹#›</a:t>
            </a:fld>
            <a:endParaRPr lang="en-US"/>
          </a:p>
        </p:txBody>
      </p:sp>
    </p:spTree>
    <p:extLst>
      <p:ext uri="{BB962C8B-B14F-4D97-AF65-F5344CB8AC3E}">
        <p14:creationId xmlns:p14="http://schemas.microsoft.com/office/powerpoint/2010/main" val="170834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1F58C5-A1AB-405C-BC87-E2F51870B5BD}" type="slidenum">
              <a:rPr lang="en-US"/>
              <a:pPr/>
              <a:t>‹#›</a:t>
            </a:fld>
            <a:endParaRPr lang="en-US"/>
          </a:p>
        </p:txBody>
      </p:sp>
    </p:spTree>
    <p:extLst>
      <p:ext uri="{BB962C8B-B14F-4D97-AF65-F5344CB8AC3E}">
        <p14:creationId xmlns:p14="http://schemas.microsoft.com/office/powerpoint/2010/main" val="125808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E0CAEA-0F9A-498C-9FFF-504927595122}" type="slidenum">
              <a:rPr lang="en-US"/>
              <a:pPr/>
              <a:t>‹#›</a:t>
            </a:fld>
            <a:endParaRPr lang="en-US"/>
          </a:p>
        </p:txBody>
      </p:sp>
    </p:spTree>
    <p:extLst>
      <p:ext uri="{BB962C8B-B14F-4D97-AF65-F5344CB8AC3E}">
        <p14:creationId xmlns:p14="http://schemas.microsoft.com/office/powerpoint/2010/main" val="18720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56DD5F-5740-4472-A1B1-20A027E93CBE}" type="slidenum">
              <a:rPr lang="en-US"/>
              <a:pPr/>
              <a:t>‹#›</a:t>
            </a:fld>
            <a:endParaRPr lang="en-US"/>
          </a:p>
        </p:txBody>
      </p:sp>
    </p:spTree>
    <p:extLst>
      <p:ext uri="{BB962C8B-B14F-4D97-AF65-F5344CB8AC3E}">
        <p14:creationId xmlns:p14="http://schemas.microsoft.com/office/powerpoint/2010/main" val="233815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DDB0329-3C7F-4460-AED7-F557DDEDC0B0}" type="slidenum">
              <a:rPr lang="en-US"/>
              <a:pPr/>
              <a:t>‹#›</a:t>
            </a:fld>
            <a:endParaRPr lang="en-US"/>
          </a:p>
        </p:txBody>
      </p:sp>
    </p:spTree>
    <p:extLst>
      <p:ext uri="{BB962C8B-B14F-4D97-AF65-F5344CB8AC3E}">
        <p14:creationId xmlns:p14="http://schemas.microsoft.com/office/powerpoint/2010/main" val="10507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ECF139-3F0D-47AA-957C-FC2C3B2D5682}" type="slidenum">
              <a:rPr lang="en-US"/>
              <a:pPr/>
              <a:t>‹#›</a:t>
            </a:fld>
            <a:endParaRPr lang="en-US"/>
          </a:p>
        </p:txBody>
      </p:sp>
    </p:spTree>
    <p:extLst>
      <p:ext uri="{BB962C8B-B14F-4D97-AF65-F5344CB8AC3E}">
        <p14:creationId xmlns:p14="http://schemas.microsoft.com/office/powerpoint/2010/main" val="22053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4DD8880-700D-4218-A9E0-DE0581E104BB}" type="slidenum">
              <a:rPr lang="en-US"/>
              <a:pPr/>
              <a:t>‹#›</a:t>
            </a:fld>
            <a:endParaRPr lang="en-US"/>
          </a:p>
        </p:txBody>
      </p:sp>
    </p:spTree>
    <p:extLst>
      <p:ext uri="{BB962C8B-B14F-4D97-AF65-F5344CB8AC3E}">
        <p14:creationId xmlns:p14="http://schemas.microsoft.com/office/powerpoint/2010/main" val="235064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F1B4F6-0249-443E-A1BB-E69293B2DA9F}" type="slidenum">
              <a:rPr lang="en-US"/>
              <a:pPr/>
              <a:t>‹#›</a:t>
            </a:fld>
            <a:endParaRPr lang="en-US"/>
          </a:p>
        </p:txBody>
      </p:sp>
    </p:spTree>
    <p:extLst>
      <p:ext uri="{BB962C8B-B14F-4D97-AF65-F5344CB8AC3E}">
        <p14:creationId xmlns:p14="http://schemas.microsoft.com/office/powerpoint/2010/main" val="33417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8FCEB6-5EE8-4FF7-9BB5-62C4A96C1EF5}" type="slidenum">
              <a:rPr lang="en-US"/>
              <a:pPr/>
              <a:t>‹#›</a:t>
            </a:fld>
            <a:endParaRPr lang="en-US"/>
          </a:p>
        </p:txBody>
      </p:sp>
    </p:spTree>
    <p:extLst>
      <p:ext uri="{BB962C8B-B14F-4D97-AF65-F5344CB8AC3E}">
        <p14:creationId xmlns:p14="http://schemas.microsoft.com/office/powerpoint/2010/main" val="22523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910D63-78CE-499C-9B02-84F1A4FEB8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20"/>
          <p:cNvSpPr>
            <a:spLocks noChangeArrowheads="1" noChangeShapeType="1" noTextEdit="1"/>
          </p:cNvSpPr>
          <p:nvPr/>
        </p:nvSpPr>
        <p:spPr bwMode="auto">
          <a:xfrm>
            <a:off x="685271" y="1676400"/>
            <a:ext cx="7810500" cy="838200"/>
          </a:xfrm>
          <a:prstGeom prst="rect">
            <a:avLst/>
          </a:prstGeom>
        </p:spPr>
        <p:txBody>
          <a:bodyPr wrap="none" fromWordArt="1">
            <a:prstTxWarp prst="textPlain">
              <a:avLst>
                <a:gd name="adj" fmla="val 50000"/>
              </a:avLst>
            </a:prstTxWarp>
          </a:bodyPr>
          <a:lstStyle/>
          <a:p>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làm</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văn</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4</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457200" y="3048000"/>
            <a:ext cx="8229600" cy="4419600"/>
          </a:xfrm>
          <a:prstGeom prst="rect">
            <a:avLst/>
          </a:prstGeom>
        </p:spPr>
        <p:txBody>
          <a:bodyPr wrap="none" fromWordArt="1">
            <a:prstTxWarp prst="textPlain">
              <a:avLst>
                <a:gd name="adj" fmla="val 50000"/>
              </a:avLst>
            </a:prstTxWarp>
          </a:bodyPr>
          <a:lstStyle/>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Cấu</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tạo</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văn</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defRPr/>
            </a:pP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miêu</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tả</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cây</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cối</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a:p>
            <a:pPr algn="ctr">
              <a:defRPr/>
            </a:pPr>
            <a:r>
              <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rPr>
              <a:t> </a:t>
            </a:r>
          </a:p>
          <a:p>
            <a:pPr algn="ctr">
              <a:defRPr/>
            </a:pPr>
            <a:endParaRPr lang="en-US" sz="3600" b="1"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0" y="0"/>
            <a:ext cx="9144000" cy="6858000"/>
            <a:chOff x="8" y="0"/>
            <a:chExt cx="5760" cy="4320"/>
          </a:xfrm>
        </p:grpSpPr>
        <p:pic>
          <p:nvPicPr>
            <p:cNvPr id="12295"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12296"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12298"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2299"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2300"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12301"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pic>
        <p:nvPicPr>
          <p:cNvPr id="12294" name="Picture 22" descr="Firewrk8"/>
          <p:cNvPicPr>
            <a:picLocks noChangeAspect="1" noChangeArrowheads="1"/>
          </p:cNvPicPr>
          <p:nvPr/>
        </p:nvPicPr>
        <p:blipFill>
          <a:blip r:embed="rId5">
            <a:lum bright="6000" contrast="30000"/>
          </a:blip>
          <a:srcRect/>
          <a:stretch>
            <a:fillRect/>
          </a:stretch>
        </p:blipFill>
        <p:spPr bwMode="auto">
          <a:xfrm>
            <a:off x="3657866" y="5334000"/>
            <a:ext cx="1752864" cy="1716088"/>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2209800" y="-14288"/>
            <a:ext cx="2590800" cy="0"/>
          </a:xfrm>
          <a:prstGeom prst="line">
            <a:avLst/>
          </a:prstGeom>
          <a:noFill/>
          <a:ln w="19050">
            <a:solidFill>
              <a:srgbClr val="0E66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10"/>
          <p:cNvSpPr txBox="1">
            <a:spLocks noChangeArrowheads="1"/>
          </p:cNvSpPr>
          <p:nvPr/>
        </p:nvSpPr>
        <p:spPr bwMode="auto">
          <a:xfrm>
            <a:off x="4482" y="593724"/>
            <a:ext cx="9144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cao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mét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dáng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tròn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xòe</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rộng</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phần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điểm</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đỉnh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ngọn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bằng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bắp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tay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đều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rắn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Mai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nở</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bốn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mùa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thẫm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xếp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tía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ức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gà</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chọi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suốt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từ</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sang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chín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đậm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những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hạt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cườm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đính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tầng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xuê</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bền</a:t>
            </a:r>
            <a:r>
              <a:rPr lang="en-US" sz="2600" b="1" dirty="0">
                <a:solidFill>
                  <a:srgbClr val="0000FF"/>
                </a:solidFill>
                <a:latin typeface="Times New Roman" panose="02020603050405020304" pitchFamily="18" charset="0"/>
              </a:rPr>
              <a:t>. </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ngắm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xem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ta </a:t>
            </a:r>
            <a:r>
              <a:rPr lang="en-US" sz="2600" b="1" dirty="0" err="1">
                <a:solidFill>
                  <a:srgbClr val="0000FF"/>
                </a:solidFill>
                <a:latin typeface="Times New Roman" panose="02020603050405020304" pitchFamily="18" charset="0"/>
              </a:rPr>
              <a:t>thầm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cảm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phục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nhiệm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của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vật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trong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a:t>
            </a:r>
            <a:r>
              <a:rPr lang="en-US" sz="2600" b="1" dirty="0">
                <a:solidFill>
                  <a:srgbClr val="0000FF"/>
                </a:solidFill>
                <a:latin typeface="Times New Roman" panose="02020603050405020304" pitchFamily="18" charset="0"/>
              </a:rPr>
              <a:t> lo </a:t>
            </a:r>
            <a:r>
              <a:rPr lang="en-US" sz="2600" b="1" dirty="0" err="1">
                <a:solidFill>
                  <a:srgbClr val="0000FF"/>
                </a:solidFill>
                <a:latin typeface="Times New Roman" panose="02020603050405020304" pitchFamily="18" charset="0"/>
              </a:rPr>
              <a:t>xa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đã</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rực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góp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với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muôn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loài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ngày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mẫn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thịnh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vượng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smtClean="0">
                <a:solidFill>
                  <a:srgbClr val="0000FF"/>
                </a:solidFill>
                <a:latin typeface="Times New Roman" panose="02020603050405020304" pitchFamily="18" charset="0"/>
              </a:rPr>
              <a:t>	</a:t>
            </a:r>
            <a:r>
              <a:rPr lang="en-US" sz="2400" b="1" i="1" dirty="0" smtClean="0">
                <a:solidFill>
                  <a:srgbClr val="0000FF"/>
                </a:solidFill>
                <a:latin typeface="Times New Roman" panose="02020603050405020304" pitchFamily="18" charset="0"/>
              </a:rPr>
              <a:t>Theo </a:t>
            </a:r>
            <a:r>
              <a:rPr lang="en-US" sz="2400" b="1" dirty="0">
                <a:solidFill>
                  <a:srgbClr val="0000FF"/>
                </a:solidFill>
                <a:latin typeface="Times New Roman" panose="02020603050405020304" pitchFamily="18" charset="0"/>
              </a:rPr>
              <a:t>NGUYỄN VŨ TIỀM</a:t>
            </a:r>
          </a:p>
        </p:txBody>
      </p:sp>
      <p:sp>
        <p:nvSpPr>
          <p:cNvPr id="10244" name="Text Box 11"/>
          <p:cNvSpPr txBox="1">
            <a:spLocks noChangeArrowheads="1"/>
          </p:cNvSpPr>
          <p:nvPr/>
        </p:nvSpPr>
        <p:spPr bwMode="auto">
          <a:xfrm>
            <a:off x="2590800" y="0"/>
            <a:ext cx="373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anose="02020603050405020304" pitchFamily="18" charset="0"/>
              </a:rPr>
              <a:t>Cây</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mai</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tứ</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quý</a:t>
            </a:r>
            <a:endParaRPr lang="en-US" sz="3200" b="1" dirty="0">
              <a:solidFill>
                <a:srgbClr val="FF3300"/>
              </a:solidFill>
              <a:latin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1267" name="Text Box 6"/>
          <p:cNvSpPr txBox="1">
            <a:spLocks noChangeArrowheads="1"/>
          </p:cNvSpPr>
          <p:nvPr/>
        </p:nvSpPr>
        <p:spPr bwMode="auto">
          <a:xfrm>
            <a:off x="4441825" y="2049463"/>
            <a:ext cx="1501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1268" name="Text Box 8"/>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pic>
        <p:nvPicPr>
          <p:cNvPr id="17418" name="Picture 10" descr="than m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hoa mai doa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3581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3"/>
          <p:cNvSpPr>
            <a:spLocks noChangeArrowheads="1"/>
          </p:cNvSpPr>
          <p:nvPr/>
        </p:nvSpPr>
        <p:spPr bwMode="auto">
          <a:xfrm>
            <a:off x="-38100" y="64201"/>
            <a:ext cx="510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rPr>
              <a:t>   </a:t>
            </a: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1:</a:t>
            </a:r>
            <a:r>
              <a:rPr lang="en-US" sz="2000" b="1" dirty="0">
                <a:solidFill>
                  <a:srgbClr val="0000FF"/>
                </a:solidFill>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cao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mét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dáng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thanh,thân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tròn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xòe</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rộng</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phần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điểm</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đỉnh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ngọn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bắp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tay,cành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đều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rắn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a:t>
            </a:r>
          </a:p>
        </p:txBody>
      </p:sp>
      <p:sp>
        <p:nvSpPr>
          <p:cNvPr id="17422" name="Text Box 14"/>
          <p:cNvSpPr txBox="1">
            <a:spLocks noChangeArrowheads="1"/>
          </p:cNvSpPr>
          <p:nvPr/>
        </p:nvSpPr>
        <p:spPr bwMode="auto">
          <a:xfrm>
            <a:off x="152400" y="2177921"/>
            <a:ext cx="4724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2:</a:t>
            </a:r>
            <a:r>
              <a:rPr lang="en-US" sz="2000" b="1" dirty="0">
                <a:solidFill>
                  <a:srgbClr val="0000FF"/>
                </a:solidFill>
                <a:latin typeface="Times New Roman" panose="02020603050405020304" pitchFamily="18" charset="0"/>
              </a:rPr>
              <a:t> Mai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nở</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bốn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mùa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thẫm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xếp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tía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ức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chọi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suốt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từ</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sang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chín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đậm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những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cườm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tầng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xuê</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bền</a:t>
            </a:r>
            <a:r>
              <a:rPr lang="en-US" sz="2000" b="1" dirty="0">
                <a:solidFill>
                  <a:srgbClr val="0000FF"/>
                </a:solidFill>
                <a:latin typeface="Times New Roman" panose="02020603050405020304" pitchFamily="18" charset="0"/>
              </a:rPr>
              <a:t>. </a:t>
            </a:r>
            <a:endParaRPr lang="en-US" sz="2000" dirty="0">
              <a:solidFill>
                <a:srgbClr val="0000FF"/>
              </a:solidFill>
              <a:latin typeface="Times New Roman" panose="02020603050405020304" pitchFamily="18" charset="0"/>
            </a:endParaRPr>
          </a:p>
        </p:txBody>
      </p:sp>
      <p:sp>
        <p:nvSpPr>
          <p:cNvPr id="17423" name="Text Box 15"/>
          <p:cNvSpPr txBox="1">
            <a:spLocks noChangeArrowheads="1"/>
          </p:cNvSpPr>
          <p:nvPr/>
        </p:nvSpPr>
        <p:spPr bwMode="auto">
          <a:xfrm>
            <a:off x="152400" y="4781748"/>
            <a:ext cx="495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3:</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ngắm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ta </a:t>
            </a:r>
            <a:r>
              <a:rPr lang="en-US" sz="2000" b="1" dirty="0" err="1">
                <a:solidFill>
                  <a:srgbClr val="0000FF"/>
                </a:solidFill>
                <a:latin typeface="Times New Roman" panose="02020603050405020304" pitchFamily="18" charset="0"/>
              </a:rPr>
              <a:t>thầm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cảm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nhiệm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của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vật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trong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a:t>
            </a:r>
            <a:r>
              <a:rPr lang="en-US" sz="2000" b="1" dirty="0">
                <a:solidFill>
                  <a:srgbClr val="0000FF"/>
                </a:solidFill>
                <a:latin typeface="Times New Roman" panose="02020603050405020304" pitchFamily="18" charset="0"/>
              </a:rPr>
              <a:t> lo </a:t>
            </a:r>
            <a:r>
              <a:rPr lang="en-US" sz="2000" b="1" dirty="0" err="1">
                <a:solidFill>
                  <a:srgbClr val="0000FF"/>
                </a:solidFill>
                <a:latin typeface="Times New Roman" panose="02020603050405020304" pitchFamily="18" charset="0"/>
              </a:rPr>
              <a:t>xa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rực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góp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với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muôn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loài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ngày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mẫn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thịnh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vượng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p:txBody>
      </p:sp>
      <p:pic>
        <p:nvPicPr>
          <p:cNvPr id="17424" name="Picture 16" descr="mai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4495800"/>
            <a:ext cx="372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hoam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maituquy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1336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2000"/>
                                        <p:tgtEl>
                                          <p:spTgt spid="174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0"/>
                                        <p:tgtEl>
                                          <p:spTgt spid="17419"/>
                                        </p:tgtEl>
                                      </p:cBhvr>
                                    </p:animEffect>
                                    <p:set>
                                      <p:cBhvr>
                                        <p:cTn id="26" dur="1" fill="hold">
                                          <p:stCondLst>
                                            <p:cond delay="4999"/>
                                          </p:stCondLst>
                                        </p:cTn>
                                        <p:tgtEl>
                                          <p:spTgt spid="17419"/>
                                        </p:tgtEl>
                                        <p:attrNameLst>
                                          <p:attrName>style.visibility</p:attrName>
                                        </p:attrNameLst>
                                      </p:cBhvr>
                                      <p:to>
                                        <p:strVal val="hidden"/>
                                      </p:to>
                                    </p:set>
                                  </p:childTnLst>
                                </p:cTn>
                              </p:par>
                            </p:childTnLst>
                          </p:cTn>
                        </p:par>
                        <p:par>
                          <p:cTn id="27" fill="hold" nodeType="afterGroup">
                            <p:stCondLst>
                              <p:cond delay="5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nodeType="afterGroup">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nodeType="afterGroup">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xit" presetSubtype="16" fill="hold" nodeType="clickEffect">
                                  <p:stCondLst>
                                    <p:cond delay="0"/>
                                  </p:stCondLst>
                                  <p:childTnLst>
                                    <p:animEffect transition="out" filter="diamond(in)">
                                      <p:cBhvr>
                                        <p:cTn id="47" dur="5000"/>
                                        <p:tgtEl>
                                          <p:spTgt spid="17425"/>
                                        </p:tgtEl>
                                      </p:cBhvr>
                                    </p:animEffect>
                                    <p:set>
                                      <p:cBhvr>
                                        <p:cTn id="48" dur="1" fill="hold">
                                          <p:stCondLst>
                                            <p:cond delay="4999"/>
                                          </p:stCondLst>
                                        </p:cTn>
                                        <p:tgtEl>
                                          <p:spTgt spid="17425"/>
                                        </p:tgtEl>
                                        <p:attrNameLst>
                                          <p:attrName>style.visibility</p:attrName>
                                        </p:attrNameLst>
                                      </p:cBhvr>
                                      <p:to>
                                        <p:strVal val="hidden"/>
                                      </p:to>
                                    </p:set>
                                  </p:childTnLst>
                                </p:cTn>
                              </p:par>
                            </p:childTnLst>
                          </p:cTn>
                        </p:par>
                        <p:par>
                          <p:cTn id="49" fill="hold" nodeType="afterGroup">
                            <p:stCondLst>
                              <p:cond delay="5000"/>
                            </p:stCondLst>
                            <p:childTnLst>
                              <p:par>
                                <p:cTn id="50" presetID="5" presetClass="entr" presetSubtype="10" fill="hold" nodeType="after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checkerboard(across)">
                                      <p:cBhvr>
                                        <p:cTn id="52"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2291" name="Text Box 4"/>
          <p:cNvSpPr txBox="1">
            <a:spLocks noChangeArrowheads="1"/>
          </p:cNvSpPr>
          <p:nvPr/>
        </p:nvSpPr>
        <p:spPr bwMode="auto">
          <a:xfrm>
            <a:off x="5715000" y="304800"/>
            <a:ext cx="150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2292" name="Text Box 5"/>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2293" name="Rectangle 8"/>
          <p:cNvSpPr>
            <a:spLocks noChangeArrowheads="1"/>
          </p:cNvSpPr>
          <p:nvPr/>
        </p:nvSpPr>
        <p:spPr bwMode="auto">
          <a:xfrm>
            <a:off x="0" y="304800"/>
            <a:ext cx="510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rPr>
              <a:t>   </a:t>
            </a:r>
            <a:r>
              <a:rPr lang="en-US" b="1" u="sng">
                <a:solidFill>
                  <a:srgbClr val="FF3300"/>
                </a:solidFill>
                <a:latin typeface="Times New Roman" panose="02020603050405020304" pitchFamily="18" charset="0"/>
              </a:rPr>
              <a:t>Đoạn 1:</a:t>
            </a:r>
            <a:r>
              <a:rPr lang="en-US" b="1">
                <a:solidFill>
                  <a:srgbClr val="0000FF"/>
                </a:solidFill>
              </a:rPr>
              <a:t> </a:t>
            </a:r>
            <a:r>
              <a:rPr lang="en-US" b="1">
                <a:solidFill>
                  <a:srgbClr val="0000FF"/>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p>
        </p:txBody>
      </p:sp>
      <p:sp>
        <p:nvSpPr>
          <p:cNvPr id="12294" name="Text Box 9"/>
          <p:cNvSpPr txBox="1">
            <a:spLocks noChangeArrowheads="1"/>
          </p:cNvSpPr>
          <p:nvPr/>
        </p:nvSpPr>
        <p:spPr bwMode="auto">
          <a:xfrm>
            <a:off x="152400" y="2286000"/>
            <a:ext cx="472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solidFill>
                <a:srgbClr val="0000FF"/>
              </a:solidFill>
              <a:latin typeface="Times New Roman" panose="02020603050405020304" pitchFamily="18" charset="0"/>
            </a:endParaRPr>
          </a:p>
        </p:txBody>
      </p:sp>
      <p:sp>
        <p:nvSpPr>
          <p:cNvPr id="12295" name="Text Box 10"/>
          <p:cNvSpPr txBox="1">
            <a:spLocks noChangeArrowheads="1"/>
          </p:cNvSpPr>
          <p:nvPr/>
        </p:nvSpPr>
        <p:spPr bwMode="auto">
          <a:xfrm>
            <a:off x="152400" y="4572000"/>
            <a:ext cx="4953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u="sng">
                <a:solidFill>
                  <a:srgbClr val="0000FF"/>
                </a:solidFill>
                <a:latin typeface="Times New Roman" panose="02020603050405020304" pitchFamily="18" charset="0"/>
              </a:rPr>
              <a:t>:</a:t>
            </a:r>
            <a:r>
              <a:rPr lang="en-US" b="1">
                <a:solidFill>
                  <a:srgbClr val="0000FF"/>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solidFill>
                <a:srgbClr val="0000FF"/>
              </a:solidFill>
              <a:latin typeface="Times New Roman" panose="02020603050405020304" pitchFamily="18" charset="0"/>
            </a:endParaRPr>
          </a:p>
        </p:txBody>
      </p:sp>
      <p:sp>
        <p:nvSpPr>
          <p:cNvPr id="12296" name="Line 15"/>
          <p:cNvSpPr>
            <a:spLocks noChangeShapeType="1"/>
          </p:cNvSpPr>
          <p:nvPr/>
        </p:nvSpPr>
        <p:spPr bwMode="auto">
          <a:xfrm>
            <a:off x="50292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6"/>
          <p:cNvSpPr>
            <a:spLocks noChangeShapeType="1"/>
          </p:cNvSpPr>
          <p:nvPr/>
        </p:nvSpPr>
        <p:spPr bwMode="auto">
          <a:xfrm flipV="1">
            <a:off x="0" y="2057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7"/>
          <p:cNvSpPr>
            <a:spLocks noChangeShapeType="1"/>
          </p:cNvSpPr>
          <p:nvPr/>
        </p:nvSpPr>
        <p:spPr bwMode="auto">
          <a:xfrm flipV="1">
            <a:off x="0" y="4343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18"/>
          <p:cNvSpPr txBox="1">
            <a:spLocks noChangeArrowheads="1"/>
          </p:cNvSpPr>
          <p:nvPr/>
        </p:nvSpPr>
        <p:spPr bwMode="auto">
          <a:xfrm>
            <a:off x="5105400" y="8382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cây mai( chiều cao,dáng, thân, tán, gốc, cành, nhánh).</a:t>
            </a:r>
          </a:p>
        </p:txBody>
      </p:sp>
      <p:sp>
        <p:nvSpPr>
          <p:cNvPr id="28691" name="Text Box 19"/>
          <p:cNvSpPr txBox="1">
            <a:spLocks noChangeArrowheads="1"/>
          </p:cNvSpPr>
          <p:nvPr/>
        </p:nvSpPr>
        <p:spPr bwMode="auto">
          <a:xfrm>
            <a:off x="5486400" y="2895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kĩ về cánh hoa và quả mai.</a:t>
            </a:r>
          </a:p>
        </p:txBody>
      </p:sp>
      <p:sp>
        <p:nvSpPr>
          <p:cNvPr id="28692" name="Text Box 20"/>
          <p:cNvSpPr txBox="1">
            <a:spLocks noChangeArrowheads="1"/>
          </p:cNvSpPr>
          <p:nvPr/>
        </p:nvSpPr>
        <p:spPr bwMode="auto">
          <a:xfrm>
            <a:off x="5257800" y="5181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Cảm nghĩ của người miêu tả.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905000" y="25146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5" name="Text Box 7"/>
          <p:cNvSpPr txBox="1">
            <a:spLocks noChangeArrowheads="1"/>
          </p:cNvSpPr>
          <p:nvPr/>
        </p:nvSpPr>
        <p:spPr bwMode="auto">
          <a:xfrm>
            <a:off x="1143000" y="2057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6" name="Text Box 31"/>
          <p:cNvSpPr txBox="1">
            <a:spLocks noChangeArrowheads="1"/>
          </p:cNvSpPr>
          <p:nvPr/>
        </p:nvSpPr>
        <p:spPr bwMode="auto">
          <a:xfrm>
            <a:off x="5105400" y="545465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8468" name="AutoShape 36"/>
          <p:cNvSpPr>
            <a:spLocks noChangeArrowheads="1"/>
          </p:cNvSpPr>
          <p:nvPr/>
        </p:nvSpPr>
        <p:spPr bwMode="auto">
          <a:xfrm>
            <a:off x="2209800" y="228600"/>
            <a:ext cx="4724400" cy="1295400"/>
          </a:xfrm>
          <a:prstGeom prst="wedgeRoundRectCallout">
            <a:avLst>
              <a:gd name="adj1" fmla="val -38912"/>
              <a:gd name="adj2" fmla="val 81370"/>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Trình tự miêu tả của bài: </a:t>
            </a:r>
            <a:r>
              <a:rPr lang="en-US" sz="2400" b="1" i="1">
                <a:solidFill>
                  <a:srgbClr val="FF0066"/>
                </a:solidFill>
                <a:latin typeface="Times New Roman" panose="02020603050405020304" pitchFamily="18" charset="0"/>
              </a:rPr>
              <a:t>Cây mai tứ quý</a:t>
            </a:r>
            <a:r>
              <a:rPr lang="en-US" sz="2400" b="1">
                <a:latin typeface="Times New Roman" panose="02020603050405020304" pitchFamily="18" charset="0"/>
              </a:rPr>
              <a:t> có gì khác so với bài </a:t>
            </a:r>
            <a:r>
              <a:rPr lang="en-US" sz="2400" b="1" i="1">
                <a:solidFill>
                  <a:srgbClr val="FF0066"/>
                </a:solidFill>
                <a:latin typeface="Times New Roman" panose="02020603050405020304" pitchFamily="18" charset="0"/>
              </a:rPr>
              <a:t>Bãi ngô?</a:t>
            </a:r>
          </a:p>
        </p:txBody>
      </p:sp>
      <p:graphicFrame>
        <p:nvGraphicFramePr>
          <p:cNvPr id="18515" name="Group 83"/>
          <p:cNvGraphicFramePr>
            <a:graphicFrameLocks noGrp="1"/>
          </p:cNvGraphicFramePr>
          <p:nvPr>
            <p:ph sz="half" idx="2"/>
          </p:nvPr>
        </p:nvGraphicFramePr>
        <p:xfrm>
          <a:off x="533400" y="1981200"/>
          <a:ext cx="8001000" cy="3360738"/>
        </p:xfrm>
        <a:graphic>
          <a:graphicData uri="http://schemas.openxmlformats.org/drawingml/2006/table">
            <a:tbl>
              <a:tblPr/>
              <a:tblGrid>
                <a:gridCol w="1293813"/>
                <a:gridCol w="3797300"/>
                <a:gridCol w="2909887"/>
              </a:tblGrid>
              <a:tr h="762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3300"/>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3300"/>
                          </a:solidFill>
                          <a:effectLst/>
                          <a:latin typeface="Times New Roman" pitchFamily="18" charset="0"/>
                        </a:rPr>
                        <a:t>Bãi ngô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rgbClr val="0000FF"/>
                          </a:solidFill>
                          <a:effectLst/>
                          <a:latin typeface="Times New Roman" pitchFamily="18" charset="0"/>
                        </a:rPr>
                        <a:t>(Tả từng thời kì phát triển của cây)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Cây mai tứ quý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rgbClr val="0000FF"/>
                          </a:solidFill>
                          <a:effectLst/>
                          <a:latin typeface="Times New Roman" pitchFamily="18" charset="0"/>
                        </a:rPr>
                        <a:t>(Tả từng bộ phận của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(Mở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Giới thiệu bao quát bãi ngô. Tả cây ngô từ lúc còn non đến khi xanh tốt.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Giới thiệu bao quát về cây mai (chiều cao,dáng, thân, tán, gốc, cành, nhánh).</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1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(Thân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Tả hoa và búp ngô non giai đoạn đơm hoa kết trái.</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Đi sâu tả cánh hoa và trái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Đoạn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Times New Roman" pitchFamily="18" charset="0"/>
                        </a:rPr>
                        <a:t>(Kết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Tả hoa, lá và bắp ngô giai đoạn thu hoạch được.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0000FF"/>
                          </a:solidFill>
                          <a:effectLst/>
                          <a:latin typeface="Times New Roman" pitchFamily="18" charset="0"/>
                        </a:rPr>
                        <a:t>Nêu cảm nghĩ của người miêu tả.</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512" name="Text Box 80"/>
          <p:cNvSpPr txBox="1">
            <a:spLocks noChangeArrowheads="1"/>
          </p:cNvSpPr>
          <p:nvPr/>
        </p:nvSpPr>
        <p:spPr bwMode="auto">
          <a:xfrm>
            <a:off x="533400" y="5638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i="1">
                <a:solidFill>
                  <a:srgbClr val="FF3300"/>
                </a:solidFill>
                <a:latin typeface="Times New Roman" panose="02020603050405020304" pitchFamily="18" charset="0"/>
              </a:rPr>
              <a:t>Từ cấu tạo của hai bài văn trên, rút ra nhận xét về cấu tạo của một bài văn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nodeType="afterEffect">
                                  <p:stCondLst>
                                    <p:cond delay="0"/>
                                  </p:stCondLst>
                                  <p:childTnLst>
                                    <p:set>
                                      <p:cBhvr>
                                        <p:cTn id="9" dur="1" fill="hold">
                                          <p:stCondLst>
                                            <p:cond delay="0"/>
                                          </p:stCondLst>
                                        </p:cTn>
                                        <p:tgtEl>
                                          <p:spTgt spid="18515"/>
                                        </p:tgtEl>
                                        <p:attrNameLst>
                                          <p:attrName>style.visibility</p:attrName>
                                        </p:attrNameLst>
                                      </p:cBhvr>
                                      <p:to>
                                        <p:strVal val="visible"/>
                                      </p:to>
                                    </p:set>
                                    <p:animEffect transition="in" filter="checkerboard(across)">
                                      <p:cBhvr>
                                        <p:cTn id="10" dur="500"/>
                                        <p:tgtEl>
                                          <p:spTgt spid="185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autoUpdateAnimBg="0"/>
      <p:bldP spid="185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3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434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4341" name="Text Box 7"/>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30738" name="Text Box 18"/>
          <p:cNvSpPr txBox="1">
            <a:spLocks noChangeArrowheads="1"/>
          </p:cNvSpPr>
          <p:nvPr/>
        </p:nvSpPr>
        <p:spPr bwMode="auto">
          <a:xfrm>
            <a:off x="495300" y="1447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 Ghi nhớ:</a:t>
            </a:r>
          </a:p>
        </p:txBody>
      </p:sp>
      <p:sp>
        <p:nvSpPr>
          <p:cNvPr id="30740" name="Text Box 20"/>
          <p:cNvSpPr txBox="1">
            <a:spLocks noChangeArrowheads="1"/>
          </p:cNvSpPr>
          <p:nvPr/>
        </p:nvSpPr>
        <p:spPr bwMode="auto">
          <a:xfrm>
            <a:off x="609600" y="-15875"/>
            <a:ext cx="7924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sz="3200" b="1" dirty="0" smtClean="0">
              <a:solidFill>
                <a:srgbClr val="FF3300"/>
              </a:solidFill>
              <a:latin typeface="Times New Roman" panose="02020603050405020304" pitchFamily="18" charset="0"/>
            </a:endParaRPr>
          </a:p>
          <a:p>
            <a:pPr algn="ctr" eaLnBrk="1" hangingPunct="1">
              <a:spcBef>
                <a:spcPct val="50000"/>
              </a:spcBef>
            </a:pPr>
            <a:r>
              <a:rPr lang="en-US" sz="3200" b="1" dirty="0" smtClean="0">
                <a:solidFill>
                  <a:srgbClr val="FF3300"/>
                </a:solidFill>
                <a:latin typeface="Times New Roman" panose="02020603050405020304" pitchFamily="18" charset="0"/>
              </a:rPr>
              <a:t>CẤU </a:t>
            </a:r>
            <a:r>
              <a:rPr lang="en-US" sz="3200" b="1" dirty="0">
                <a:solidFill>
                  <a:srgbClr val="FF3300"/>
                </a:solidFill>
                <a:latin typeface="Times New Roman" panose="02020603050405020304" pitchFamily="18" charset="0"/>
              </a:rPr>
              <a:t>TẠO BÀI VĂN MIÊU TẢ CÂY CỐI</a:t>
            </a:r>
          </a:p>
        </p:txBody>
      </p:sp>
      <p:sp>
        <p:nvSpPr>
          <p:cNvPr id="14348" name="Text Box 21"/>
          <p:cNvSpPr txBox="1">
            <a:spLocks noChangeArrowheads="1"/>
          </p:cNvSpPr>
          <p:nvPr/>
        </p:nvSpPr>
        <p:spPr bwMode="auto">
          <a:xfrm>
            <a:off x="242996" y="2139299"/>
            <a:ext cx="89312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b="1" dirty="0" err="1">
                <a:solidFill>
                  <a:srgbClr val="0000FF"/>
                </a:solidFill>
              </a:rPr>
              <a:t>Bài</a:t>
            </a:r>
            <a:r>
              <a:rPr lang="en-US" sz="2200" b="1" dirty="0">
                <a:solidFill>
                  <a:srgbClr val="0000FF"/>
                </a:solidFill>
              </a:rPr>
              <a:t> </a:t>
            </a:r>
            <a:r>
              <a:rPr lang="en-US" sz="2200" b="1" dirty="0" err="1">
                <a:solidFill>
                  <a:srgbClr val="0000FF"/>
                </a:solidFill>
              </a:rPr>
              <a:t>văn</a:t>
            </a:r>
            <a:r>
              <a:rPr lang="en-US" sz="2200" b="1" dirty="0">
                <a:solidFill>
                  <a:srgbClr val="0000FF"/>
                </a:solidFill>
              </a:rPr>
              <a:t> </a:t>
            </a:r>
            <a:r>
              <a:rPr lang="en-US" sz="2200" b="1" dirty="0" err="1">
                <a:solidFill>
                  <a:srgbClr val="0000FF"/>
                </a:solidFill>
              </a:rPr>
              <a:t>miêu</a:t>
            </a:r>
            <a:r>
              <a:rPr lang="en-US" sz="2200" b="1" dirty="0">
                <a:solidFill>
                  <a:srgbClr val="0000FF"/>
                </a:solidFill>
              </a:rPr>
              <a:t> </a:t>
            </a:r>
            <a:r>
              <a:rPr lang="en-US" sz="2200" b="1" dirty="0" err="1">
                <a:solidFill>
                  <a:srgbClr val="0000FF"/>
                </a:solidFill>
              </a:rPr>
              <a:t>tả</a:t>
            </a:r>
            <a:r>
              <a:rPr lang="en-US" sz="2200" b="1" dirty="0">
                <a:solidFill>
                  <a:srgbClr val="0000FF"/>
                </a:solidFill>
              </a:rPr>
              <a:t> </a:t>
            </a:r>
            <a:r>
              <a:rPr lang="en-US" sz="2200" b="1" dirty="0" err="1">
                <a:solidFill>
                  <a:srgbClr val="0000FF"/>
                </a:solidFill>
              </a:rPr>
              <a:t>cây</a:t>
            </a:r>
            <a:r>
              <a:rPr lang="en-US" sz="2200" b="1" dirty="0">
                <a:solidFill>
                  <a:srgbClr val="0000FF"/>
                </a:solidFill>
              </a:rPr>
              <a:t> </a:t>
            </a:r>
            <a:r>
              <a:rPr lang="en-US" sz="2200" b="1" dirty="0" err="1">
                <a:solidFill>
                  <a:srgbClr val="0000FF"/>
                </a:solidFill>
              </a:rPr>
              <a:t>cối</a:t>
            </a:r>
            <a:r>
              <a:rPr lang="en-US" sz="2200" b="1" dirty="0">
                <a:solidFill>
                  <a:srgbClr val="0000FF"/>
                </a:solidFill>
              </a:rPr>
              <a:t> </a:t>
            </a:r>
            <a:r>
              <a:rPr lang="en-US" sz="2200" b="1" dirty="0" err="1">
                <a:solidFill>
                  <a:srgbClr val="0000FF"/>
                </a:solidFill>
              </a:rPr>
              <a:t>thường</a:t>
            </a:r>
            <a:r>
              <a:rPr lang="en-US" sz="2200" b="1" dirty="0">
                <a:solidFill>
                  <a:srgbClr val="0000FF"/>
                </a:solidFill>
              </a:rPr>
              <a:t> </a:t>
            </a:r>
            <a:r>
              <a:rPr lang="en-US" sz="2200" b="1" dirty="0" err="1">
                <a:solidFill>
                  <a:srgbClr val="0000FF"/>
                </a:solidFill>
              </a:rPr>
              <a:t>gồm</a:t>
            </a:r>
            <a:r>
              <a:rPr lang="en-US" sz="2200" b="1" dirty="0">
                <a:solidFill>
                  <a:srgbClr val="0000FF"/>
                </a:solidFill>
              </a:rPr>
              <a:t> </a:t>
            </a:r>
            <a:r>
              <a:rPr lang="en-US" sz="2200" b="1" dirty="0" err="1">
                <a:solidFill>
                  <a:srgbClr val="0000FF"/>
                </a:solidFill>
              </a:rPr>
              <a:t>có</a:t>
            </a:r>
            <a:r>
              <a:rPr lang="en-US" sz="2200" b="1" dirty="0">
                <a:solidFill>
                  <a:srgbClr val="0000FF"/>
                </a:solidFill>
              </a:rPr>
              <a:t> </a:t>
            </a:r>
            <a:r>
              <a:rPr lang="en-US" sz="2200" b="1" dirty="0" err="1">
                <a:solidFill>
                  <a:srgbClr val="C00000"/>
                </a:solidFill>
              </a:rPr>
              <a:t>ba</a:t>
            </a:r>
            <a:r>
              <a:rPr lang="en-US" sz="2200" b="1" dirty="0">
                <a:solidFill>
                  <a:srgbClr val="0000FF"/>
                </a:solidFill>
              </a:rPr>
              <a:t> </a:t>
            </a:r>
            <a:r>
              <a:rPr lang="en-US" sz="2200" b="1" dirty="0" err="1">
                <a:solidFill>
                  <a:srgbClr val="0000FF"/>
                </a:solidFill>
              </a:rPr>
              <a:t>phần</a:t>
            </a:r>
            <a:r>
              <a:rPr lang="en-US" sz="2200" b="1" dirty="0">
                <a:solidFill>
                  <a:srgbClr val="FF3300"/>
                </a:solidFill>
              </a:rPr>
              <a:t>:</a:t>
            </a:r>
          </a:p>
          <a:p>
            <a:pPr eaLnBrk="1" hangingPunct="1"/>
            <a:r>
              <a:rPr lang="en-US" sz="2200" b="1" u="sng" dirty="0">
                <a:solidFill>
                  <a:srgbClr val="FF3300"/>
                </a:solidFill>
              </a:rPr>
              <a:t>1. </a:t>
            </a:r>
            <a:r>
              <a:rPr lang="en-US" sz="2200" b="1" u="sng" dirty="0" err="1">
                <a:solidFill>
                  <a:srgbClr val="FF3300"/>
                </a:solidFill>
              </a:rPr>
              <a:t>Mở</a:t>
            </a:r>
            <a:r>
              <a:rPr lang="en-US" sz="2200" b="1" u="sng" dirty="0">
                <a:solidFill>
                  <a:srgbClr val="FF3300"/>
                </a:solidFill>
              </a:rPr>
              <a:t> </a:t>
            </a:r>
            <a:r>
              <a:rPr lang="en-US" sz="2200" b="1" u="sng" dirty="0" err="1">
                <a:solidFill>
                  <a:srgbClr val="FF3300"/>
                </a:solidFill>
              </a:rPr>
              <a:t>bài</a:t>
            </a:r>
            <a:r>
              <a:rPr lang="en-US" sz="2200" b="1" u="sng" dirty="0">
                <a:solidFill>
                  <a:srgbClr val="FF3300"/>
                </a:solidFill>
              </a:rPr>
              <a:t>:</a:t>
            </a:r>
            <a:r>
              <a:rPr lang="en-US" sz="2200" b="1" dirty="0"/>
              <a:t>    </a:t>
            </a:r>
            <a:r>
              <a:rPr lang="en-US" sz="2200" b="1" dirty="0" err="1">
                <a:solidFill>
                  <a:srgbClr val="0000FF"/>
                </a:solidFill>
              </a:rPr>
              <a:t>Tả</a:t>
            </a:r>
            <a:r>
              <a:rPr lang="en-US" sz="2200" b="1" dirty="0">
                <a:solidFill>
                  <a:srgbClr val="0000FF"/>
                </a:solidFill>
              </a:rPr>
              <a:t> </a:t>
            </a:r>
            <a:r>
              <a:rPr lang="en-US" sz="2200" b="1" dirty="0" err="1">
                <a:solidFill>
                  <a:srgbClr val="0000FF"/>
                </a:solidFill>
              </a:rPr>
              <a:t>hoặc</a:t>
            </a:r>
            <a:r>
              <a:rPr lang="en-US" sz="2200" b="1" dirty="0">
                <a:solidFill>
                  <a:srgbClr val="0000FF"/>
                </a:solidFill>
              </a:rPr>
              <a:t> </a:t>
            </a:r>
            <a:r>
              <a:rPr lang="en-US" sz="2200" b="1" dirty="0" err="1">
                <a:solidFill>
                  <a:srgbClr val="0000FF"/>
                </a:solidFill>
              </a:rPr>
              <a:t>giới</a:t>
            </a:r>
            <a:r>
              <a:rPr lang="en-US" sz="2200" b="1" dirty="0">
                <a:solidFill>
                  <a:srgbClr val="0000FF"/>
                </a:solidFill>
              </a:rPr>
              <a:t> </a:t>
            </a:r>
            <a:r>
              <a:rPr lang="en-US" sz="2200" b="1" dirty="0" err="1">
                <a:solidFill>
                  <a:srgbClr val="0000FF"/>
                </a:solidFill>
              </a:rPr>
              <a:t>thiệu</a:t>
            </a:r>
            <a:r>
              <a:rPr lang="en-US" sz="2200" b="1" dirty="0">
                <a:solidFill>
                  <a:srgbClr val="0000FF"/>
                </a:solidFill>
              </a:rPr>
              <a:t> </a:t>
            </a:r>
            <a:r>
              <a:rPr lang="en-US" sz="2200" b="1" dirty="0" err="1">
                <a:solidFill>
                  <a:srgbClr val="0000FF"/>
                </a:solidFill>
              </a:rPr>
              <a:t>bao</a:t>
            </a:r>
            <a:r>
              <a:rPr lang="en-US" sz="2200" b="1" dirty="0">
                <a:solidFill>
                  <a:srgbClr val="0000FF"/>
                </a:solidFill>
              </a:rPr>
              <a:t> </a:t>
            </a:r>
            <a:r>
              <a:rPr lang="en-US" sz="2200" b="1" dirty="0" err="1">
                <a:solidFill>
                  <a:srgbClr val="0000FF"/>
                </a:solidFill>
              </a:rPr>
              <a:t>quát</a:t>
            </a:r>
            <a:r>
              <a:rPr lang="en-US" sz="2200" b="1" dirty="0">
                <a:solidFill>
                  <a:srgbClr val="0000FF"/>
                </a:solidFill>
              </a:rPr>
              <a:t> </a:t>
            </a:r>
            <a:r>
              <a:rPr lang="en-US" sz="2200" b="1" dirty="0" err="1">
                <a:solidFill>
                  <a:srgbClr val="0000FF"/>
                </a:solidFill>
              </a:rPr>
              <a:t>về</a:t>
            </a:r>
            <a:r>
              <a:rPr lang="en-US" sz="2200" b="1" dirty="0">
                <a:solidFill>
                  <a:srgbClr val="0000FF"/>
                </a:solidFill>
              </a:rPr>
              <a:t> </a:t>
            </a:r>
            <a:r>
              <a:rPr lang="en-US" sz="2200" b="1" dirty="0" err="1">
                <a:solidFill>
                  <a:srgbClr val="0000FF"/>
                </a:solidFill>
              </a:rPr>
              <a:t>cây</a:t>
            </a:r>
            <a:r>
              <a:rPr lang="en-US" sz="2200" b="1" dirty="0">
                <a:solidFill>
                  <a:srgbClr val="0000FF"/>
                </a:solidFill>
              </a:rPr>
              <a:t>.</a:t>
            </a:r>
          </a:p>
          <a:p>
            <a:pPr eaLnBrk="1" hangingPunct="1"/>
            <a:r>
              <a:rPr lang="en-US" sz="2200" b="1" u="sng" dirty="0">
                <a:solidFill>
                  <a:srgbClr val="FF3300"/>
                </a:solidFill>
              </a:rPr>
              <a:t>2. </a:t>
            </a:r>
            <a:r>
              <a:rPr lang="en-US" sz="2200" b="1" u="sng" dirty="0" err="1">
                <a:solidFill>
                  <a:srgbClr val="FF3300"/>
                </a:solidFill>
              </a:rPr>
              <a:t>Thân</a:t>
            </a:r>
            <a:r>
              <a:rPr lang="en-US" sz="2200" b="1" u="sng" dirty="0">
                <a:solidFill>
                  <a:srgbClr val="FF3300"/>
                </a:solidFill>
              </a:rPr>
              <a:t> </a:t>
            </a:r>
            <a:r>
              <a:rPr lang="en-US" sz="2200" b="1" u="sng" dirty="0" err="1">
                <a:solidFill>
                  <a:srgbClr val="FF3300"/>
                </a:solidFill>
              </a:rPr>
              <a:t>bài</a:t>
            </a:r>
            <a:r>
              <a:rPr lang="en-US" sz="2200" b="1" u="sng" dirty="0">
                <a:solidFill>
                  <a:srgbClr val="FF3300"/>
                </a:solidFill>
              </a:rPr>
              <a:t>:</a:t>
            </a:r>
            <a:r>
              <a:rPr lang="en-US" sz="2200" b="1" dirty="0"/>
              <a:t> </a:t>
            </a:r>
            <a:r>
              <a:rPr lang="en-US" sz="2200" b="1" dirty="0" err="1">
                <a:solidFill>
                  <a:srgbClr val="0000FF"/>
                </a:solidFill>
              </a:rPr>
              <a:t>Tả</a:t>
            </a:r>
            <a:r>
              <a:rPr lang="en-US" sz="2200" b="1" dirty="0">
                <a:solidFill>
                  <a:srgbClr val="0000FF"/>
                </a:solidFill>
              </a:rPr>
              <a:t> </a:t>
            </a:r>
            <a:r>
              <a:rPr lang="en-US" sz="2200" b="1" dirty="0" err="1">
                <a:solidFill>
                  <a:srgbClr val="0000FF"/>
                </a:solidFill>
              </a:rPr>
              <a:t>từng</a:t>
            </a:r>
            <a:r>
              <a:rPr lang="en-US" sz="2200" b="1" dirty="0">
                <a:solidFill>
                  <a:srgbClr val="0000FF"/>
                </a:solidFill>
              </a:rPr>
              <a:t> </a:t>
            </a:r>
            <a:r>
              <a:rPr lang="en-US" sz="2200" b="1" dirty="0" err="1">
                <a:solidFill>
                  <a:srgbClr val="0000FF"/>
                </a:solidFill>
              </a:rPr>
              <a:t>bộ</a:t>
            </a:r>
            <a:r>
              <a:rPr lang="en-US" sz="2200" b="1" dirty="0">
                <a:solidFill>
                  <a:srgbClr val="0000FF"/>
                </a:solidFill>
              </a:rPr>
              <a:t> </a:t>
            </a:r>
            <a:r>
              <a:rPr lang="en-US" sz="2200" b="1" dirty="0" err="1">
                <a:solidFill>
                  <a:srgbClr val="0000FF"/>
                </a:solidFill>
              </a:rPr>
              <a:t>phận</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dirty="0" err="1">
                <a:solidFill>
                  <a:srgbClr val="0000FF"/>
                </a:solidFill>
              </a:rPr>
              <a:t>cây</a:t>
            </a:r>
            <a:r>
              <a:rPr lang="en-US" sz="2200" b="1" dirty="0">
                <a:solidFill>
                  <a:srgbClr val="0000FF"/>
                </a:solidFill>
              </a:rPr>
              <a:t> </a:t>
            </a:r>
            <a:r>
              <a:rPr lang="en-US" sz="2200" b="1" dirty="0" err="1">
                <a:solidFill>
                  <a:srgbClr val="0000FF"/>
                </a:solidFill>
              </a:rPr>
              <a:t>hoặc</a:t>
            </a:r>
            <a:r>
              <a:rPr lang="en-US" sz="2200" b="1" dirty="0">
                <a:solidFill>
                  <a:srgbClr val="0000FF"/>
                </a:solidFill>
              </a:rPr>
              <a:t> </a:t>
            </a:r>
            <a:r>
              <a:rPr lang="en-US" sz="2200" b="1" dirty="0" err="1">
                <a:solidFill>
                  <a:srgbClr val="0000FF"/>
                </a:solidFill>
              </a:rPr>
              <a:t>tả</a:t>
            </a:r>
            <a:r>
              <a:rPr lang="en-US" sz="2200" b="1" dirty="0">
                <a:solidFill>
                  <a:srgbClr val="0000FF"/>
                </a:solidFill>
              </a:rPr>
              <a:t> </a:t>
            </a:r>
            <a:r>
              <a:rPr lang="en-US" sz="2200" b="1" dirty="0" err="1">
                <a:solidFill>
                  <a:srgbClr val="0000FF"/>
                </a:solidFill>
              </a:rPr>
              <a:t>từng</a:t>
            </a:r>
            <a:r>
              <a:rPr lang="en-US" sz="2200" b="1" dirty="0">
                <a:solidFill>
                  <a:srgbClr val="0000FF"/>
                </a:solidFill>
              </a:rPr>
              <a:t> </a:t>
            </a:r>
            <a:r>
              <a:rPr lang="en-US" sz="2200" b="1" dirty="0" err="1">
                <a:solidFill>
                  <a:srgbClr val="0000FF"/>
                </a:solidFill>
              </a:rPr>
              <a:t>thời</a:t>
            </a:r>
            <a:r>
              <a:rPr lang="en-US" sz="2200" b="1" dirty="0">
                <a:solidFill>
                  <a:srgbClr val="0000FF"/>
                </a:solidFill>
              </a:rPr>
              <a:t> </a:t>
            </a:r>
            <a:r>
              <a:rPr lang="en-US" sz="2200" b="1" dirty="0" err="1">
                <a:solidFill>
                  <a:srgbClr val="0000FF"/>
                </a:solidFill>
              </a:rPr>
              <a:t>kì</a:t>
            </a:r>
            <a:r>
              <a:rPr lang="en-US" sz="2200" b="1" dirty="0">
                <a:solidFill>
                  <a:srgbClr val="0000FF"/>
                </a:solidFill>
              </a:rPr>
              <a:t> </a:t>
            </a:r>
            <a:r>
              <a:rPr lang="en-US" sz="2200" b="1" dirty="0" err="1">
                <a:solidFill>
                  <a:srgbClr val="0000FF"/>
                </a:solidFill>
              </a:rPr>
              <a:t>phát</a:t>
            </a:r>
            <a:r>
              <a:rPr lang="en-US" sz="2200" b="1" dirty="0">
                <a:solidFill>
                  <a:srgbClr val="0000FF"/>
                </a:solidFill>
              </a:rPr>
              <a:t> </a:t>
            </a:r>
            <a:r>
              <a:rPr lang="en-US" sz="2200" b="1" dirty="0" err="1">
                <a:solidFill>
                  <a:srgbClr val="0000FF"/>
                </a:solidFill>
              </a:rPr>
              <a:t>triển</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dirty="0" err="1">
                <a:solidFill>
                  <a:srgbClr val="0000FF"/>
                </a:solidFill>
              </a:rPr>
              <a:t>cây</a:t>
            </a:r>
            <a:r>
              <a:rPr lang="en-US" sz="2200" b="1" dirty="0"/>
              <a:t>.</a:t>
            </a:r>
          </a:p>
          <a:p>
            <a:pPr eaLnBrk="1" hangingPunct="1"/>
            <a:r>
              <a:rPr lang="en-US" sz="2200" b="1" u="sng" dirty="0">
                <a:solidFill>
                  <a:srgbClr val="FF3300"/>
                </a:solidFill>
              </a:rPr>
              <a:t>3. </a:t>
            </a:r>
            <a:r>
              <a:rPr lang="en-US" sz="2200" b="1" u="sng" dirty="0" err="1">
                <a:solidFill>
                  <a:srgbClr val="FF3300"/>
                </a:solidFill>
              </a:rPr>
              <a:t>Kết</a:t>
            </a:r>
            <a:r>
              <a:rPr lang="en-US" sz="2200" b="1" u="sng" dirty="0">
                <a:solidFill>
                  <a:srgbClr val="FF3300"/>
                </a:solidFill>
              </a:rPr>
              <a:t> </a:t>
            </a:r>
            <a:r>
              <a:rPr lang="en-US" sz="2200" b="1" u="sng" dirty="0" err="1">
                <a:solidFill>
                  <a:srgbClr val="FF3300"/>
                </a:solidFill>
              </a:rPr>
              <a:t>bài</a:t>
            </a:r>
            <a:r>
              <a:rPr lang="en-US" sz="2200" b="1" u="sng" dirty="0">
                <a:solidFill>
                  <a:srgbClr val="FF3300"/>
                </a:solidFill>
              </a:rPr>
              <a:t>:</a:t>
            </a:r>
            <a:r>
              <a:rPr lang="en-US" sz="2200" b="1" dirty="0"/>
              <a:t>    </a:t>
            </a:r>
            <a:r>
              <a:rPr lang="en-US" sz="2200" b="1" dirty="0" err="1">
                <a:solidFill>
                  <a:srgbClr val="0000FF"/>
                </a:solidFill>
              </a:rPr>
              <a:t>Có</a:t>
            </a:r>
            <a:r>
              <a:rPr lang="en-US" sz="2200" b="1" dirty="0">
                <a:solidFill>
                  <a:srgbClr val="0000FF"/>
                </a:solidFill>
              </a:rPr>
              <a:t> </a:t>
            </a:r>
            <a:r>
              <a:rPr lang="en-US" sz="2200" b="1" dirty="0" err="1">
                <a:solidFill>
                  <a:srgbClr val="0000FF"/>
                </a:solidFill>
              </a:rPr>
              <a:t>thể</a:t>
            </a:r>
            <a:r>
              <a:rPr lang="en-US" sz="2200" b="1" dirty="0">
                <a:solidFill>
                  <a:srgbClr val="0000FF"/>
                </a:solidFill>
              </a:rPr>
              <a:t> </a:t>
            </a:r>
            <a:r>
              <a:rPr lang="en-US" sz="2200" b="1" dirty="0" err="1">
                <a:solidFill>
                  <a:srgbClr val="0000FF"/>
                </a:solidFill>
              </a:rPr>
              <a:t>nêu</a:t>
            </a:r>
            <a:r>
              <a:rPr lang="en-US" sz="2200" b="1" dirty="0">
                <a:solidFill>
                  <a:srgbClr val="0000FF"/>
                </a:solidFill>
              </a:rPr>
              <a:t> </a:t>
            </a:r>
            <a:r>
              <a:rPr lang="en-US" sz="2200" b="1" dirty="0" err="1">
                <a:solidFill>
                  <a:srgbClr val="0000FF"/>
                </a:solidFill>
              </a:rPr>
              <a:t>lợi</a:t>
            </a:r>
            <a:r>
              <a:rPr lang="en-US" sz="2200" b="1" dirty="0">
                <a:solidFill>
                  <a:srgbClr val="0000FF"/>
                </a:solidFill>
              </a:rPr>
              <a:t> </a:t>
            </a:r>
            <a:r>
              <a:rPr lang="en-US" sz="2200" b="1" dirty="0" err="1">
                <a:solidFill>
                  <a:srgbClr val="0000FF"/>
                </a:solidFill>
              </a:rPr>
              <a:t>ích</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dirty="0" err="1">
                <a:solidFill>
                  <a:srgbClr val="0000FF"/>
                </a:solidFill>
              </a:rPr>
              <a:t>cây</a:t>
            </a:r>
            <a:r>
              <a:rPr lang="en-US" sz="2200" b="1" dirty="0">
                <a:solidFill>
                  <a:srgbClr val="0000FF"/>
                </a:solidFill>
              </a:rPr>
              <a:t>, </a:t>
            </a:r>
            <a:r>
              <a:rPr lang="en-US" sz="2200" b="1" dirty="0" err="1">
                <a:solidFill>
                  <a:srgbClr val="0000FF"/>
                </a:solidFill>
              </a:rPr>
              <a:t>ấn</a:t>
            </a:r>
            <a:r>
              <a:rPr lang="en-US" sz="2200" b="1" dirty="0">
                <a:solidFill>
                  <a:srgbClr val="0000FF"/>
                </a:solidFill>
              </a:rPr>
              <a:t> </a:t>
            </a:r>
            <a:r>
              <a:rPr lang="en-US" sz="2200" b="1" dirty="0" err="1">
                <a:solidFill>
                  <a:srgbClr val="0000FF"/>
                </a:solidFill>
              </a:rPr>
              <a:t>tượng</a:t>
            </a:r>
            <a:r>
              <a:rPr lang="en-US" sz="2200" b="1" dirty="0">
                <a:solidFill>
                  <a:srgbClr val="0000FF"/>
                </a:solidFill>
              </a:rPr>
              <a:t> </a:t>
            </a:r>
            <a:r>
              <a:rPr lang="en-US" sz="2200" b="1" dirty="0" err="1">
                <a:solidFill>
                  <a:srgbClr val="0000FF"/>
                </a:solidFill>
              </a:rPr>
              <a:t>đặc</a:t>
            </a:r>
            <a:r>
              <a:rPr lang="en-US" sz="2200" b="1" dirty="0">
                <a:solidFill>
                  <a:srgbClr val="0000FF"/>
                </a:solidFill>
              </a:rPr>
              <a:t> </a:t>
            </a:r>
            <a:r>
              <a:rPr lang="en-US" sz="2200" b="1" dirty="0" err="1">
                <a:solidFill>
                  <a:srgbClr val="0000FF"/>
                </a:solidFill>
              </a:rPr>
              <a:t>biêt</a:t>
            </a:r>
            <a:r>
              <a:rPr lang="en-US" sz="2200" b="1" dirty="0">
                <a:solidFill>
                  <a:srgbClr val="0000FF"/>
                </a:solidFill>
              </a:rPr>
              <a:t> </a:t>
            </a:r>
            <a:r>
              <a:rPr lang="en-US" sz="2200" b="1" dirty="0" err="1">
                <a:solidFill>
                  <a:srgbClr val="0000FF"/>
                </a:solidFill>
              </a:rPr>
              <a:t>hoặc</a:t>
            </a:r>
            <a:r>
              <a:rPr lang="en-US" sz="2200" b="1" dirty="0">
                <a:solidFill>
                  <a:srgbClr val="0000FF"/>
                </a:solidFill>
              </a:rPr>
              <a:t> </a:t>
            </a:r>
            <a:r>
              <a:rPr lang="en-US" sz="2200" b="1" dirty="0" err="1">
                <a:solidFill>
                  <a:srgbClr val="0000FF"/>
                </a:solidFill>
              </a:rPr>
              <a:t>tình</a:t>
            </a:r>
            <a:r>
              <a:rPr lang="en-US" sz="2200" b="1" dirty="0">
                <a:solidFill>
                  <a:srgbClr val="0000FF"/>
                </a:solidFill>
              </a:rPr>
              <a:t> </a:t>
            </a:r>
            <a:r>
              <a:rPr lang="en-US" sz="2200" b="1" dirty="0" err="1">
                <a:solidFill>
                  <a:srgbClr val="0000FF"/>
                </a:solidFill>
              </a:rPr>
              <a:t>cảm</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dirty="0" err="1">
                <a:solidFill>
                  <a:srgbClr val="0000FF"/>
                </a:solidFill>
              </a:rPr>
              <a:t>người</a:t>
            </a:r>
            <a:r>
              <a:rPr lang="en-US" sz="2200" b="1" dirty="0">
                <a:solidFill>
                  <a:srgbClr val="0000FF"/>
                </a:solidFill>
              </a:rPr>
              <a:t> </a:t>
            </a:r>
            <a:r>
              <a:rPr lang="en-US" sz="2200" b="1" dirty="0" err="1">
                <a:solidFill>
                  <a:srgbClr val="0000FF"/>
                </a:solidFill>
              </a:rPr>
              <a:t>tả</a:t>
            </a:r>
            <a:r>
              <a:rPr lang="en-US" sz="2200" b="1" dirty="0">
                <a:solidFill>
                  <a:srgbClr val="0000FF"/>
                </a:solidFill>
              </a:rPr>
              <a:t> </a:t>
            </a:r>
            <a:r>
              <a:rPr lang="en-US" sz="2200" b="1" dirty="0" err="1">
                <a:solidFill>
                  <a:srgbClr val="0000FF"/>
                </a:solidFill>
              </a:rPr>
              <a:t>với</a:t>
            </a:r>
            <a:r>
              <a:rPr lang="en-US" sz="2200" b="1" dirty="0">
                <a:solidFill>
                  <a:srgbClr val="0000FF"/>
                </a:solidFill>
              </a:rPr>
              <a:t> </a:t>
            </a:r>
            <a:r>
              <a:rPr lang="en-US" sz="2200" b="1" dirty="0" err="1">
                <a:solidFill>
                  <a:srgbClr val="0000FF"/>
                </a:solidFill>
              </a:rPr>
              <a:t>cây</a:t>
            </a:r>
            <a:r>
              <a:rPr lang="en-US" sz="2200" b="1" dirty="0">
                <a:solidFill>
                  <a:srgbClr val="0000FF"/>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5363" name="Text Box 13"/>
          <p:cNvSpPr txBox="1">
            <a:spLocks noChangeArrowheads="1"/>
          </p:cNvSpPr>
          <p:nvPr/>
        </p:nvSpPr>
        <p:spPr bwMode="auto">
          <a:xfrm>
            <a:off x="381000" y="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III. Luyện tập</a:t>
            </a:r>
          </a:p>
        </p:txBody>
      </p:sp>
      <p:sp>
        <p:nvSpPr>
          <p:cNvPr id="15364" name="Text Box 14"/>
          <p:cNvSpPr txBox="1">
            <a:spLocks noChangeArrowheads="1"/>
          </p:cNvSpPr>
          <p:nvPr/>
        </p:nvSpPr>
        <p:spPr bwMode="auto">
          <a:xfrm>
            <a:off x="304800" y="3968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i="1" u="sng">
                <a:solidFill>
                  <a:srgbClr val="FF3300"/>
                </a:solidFill>
                <a:latin typeface="Times New Roman" panose="02020603050405020304" pitchFamily="18" charset="0"/>
              </a:rPr>
              <a:t>Bài 1</a:t>
            </a:r>
            <a:r>
              <a:rPr lang="en-US" sz="2400" b="1" i="1">
                <a:solidFill>
                  <a:srgbClr val="FF3300"/>
                </a:solidFill>
                <a:latin typeface="Times New Roman" panose="02020603050405020304" pitchFamily="18" charset="0"/>
              </a:rPr>
              <a:t>: Đọc bài văn sau và cho biết cây gạo được miêu tả theo trình tự nào?</a:t>
            </a:r>
          </a:p>
        </p:txBody>
      </p:sp>
      <p:sp>
        <p:nvSpPr>
          <p:cNvPr id="15365" name="Text Box 15"/>
          <p:cNvSpPr txBox="1">
            <a:spLocks noChangeArrowheads="1"/>
          </p:cNvSpPr>
          <p:nvPr/>
        </p:nvSpPr>
        <p:spPr bwMode="auto">
          <a:xfrm>
            <a:off x="0" y="1098550"/>
            <a:ext cx="9144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200" b="1" i="1">
                <a:solidFill>
                  <a:srgbClr val="FF3300"/>
                </a:solidFill>
                <a:latin typeface="Times New Roman" panose="02020603050405020304" pitchFamily="18" charset="0"/>
              </a:rPr>
              <a:t>Cây gạo</a:t>
            </a:r>
          </a:p>
          <a:p>
            <a:pPr eaLnBrk="1" hangingPunct="1">
              <a:spcBef>
                <a:spcPct val="50000"/>
              </a:spcBef>
            </a:pPr>
            <a:r>
              <a:rPr lang="en-US" sz="2200">
                <a:latin typeface="Times New Roman" panose="02020603050405020304" pitchFamily="18" charset="0"/>
              </a:rPr>
              <a:t>    </a:t>
            </a:r>
            <a:r>
              <a:rPr lang="en-US" sz="2200">
                <a:solidFill>
                  <a:srgbClr val="0000FF"/>
                </a:solidFill>
                <a:latin typeface="Times New Roman" panose="02020603050405020304" pitchFamily="18" charset="0"/>
              </a:rPr>
              <a:t>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p>
          <a:p>
            <a:pPr eaLnBrk="1" hangingPunct="1">
              <a:spcBef>
                <a:spcPct val="50000"/>
              </a:spcBef>
            </a:pPr>
            <a:r>
              <a:rPr lang="en-US" sz="2200">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eaLnBrk="1" hangingPunct="1">
              <a:spcBef>
                <a:spcPct val="50000"/>
              </a:spcBef>
            </a:pPr>
            <a:r>
              <a:rPr lang="en-US" sz="2200">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p>
          <a:p>
            <a:pPr eaLnBrk="1" hangingPunct="1">
              <a:spcBef>
                <a:spcPct val="50000"/>
              </a:spcBef>
            </a:pPr>
            <a:r>
              <a:rPr lang="en-US" sz="2200">
                <a:solidFill>
                  <a:srgbClr val="0000FF"/>
                </a:solidFill>
                <a:latin typeface="Times New Roman" panose="02020603050405020304" pitchFamily="18" charset="0"/>
              </a:rPr>
              <a:t>					</a:t>
            </a:r>
            <a:r>
              <a:rPr lang="en-US" sz="2200" i="1">
                <a:latin typeface="Times New Roman" panose="02020603050405020304" pitchFamily="18" charset="0"/>
              </a:rPr>
              <a:t>Theo</a:t>
            </a:r>
            <a:r>
              <a:rPr lang="en-US" sz="2200">
                <a:latin typeface="Times New Roman" panose="02020603050405020304" pitchFamily="18" charset="0"/>
              </a:rPr>
              <a:t>  VŨ TÚ NAM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ay 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oa_g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ay gao 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10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16"/>
          <p:cNvGrpSpPr>
            <a:grpSpLocks/>
          </p:cNvGrpSpPr>
          <p:nvPr/>
        </p:nvGrpSpPr>
        <p:grpSpPr bwMode="auto">
          <a:xfrm>
            <a:off x="5334000" y="2438400"/>
            <a:ext cx="3810000" cy="2438400"/>
            <a:chOff x="3360" y="1680"/>
            <a:chExt cx="2400" cy="1584"/>
          </a:xfrm>
        </p:grpSpPr>
        <p:pic>
          <p:nvPicPr>
            <p:cNvPr id="16395" name="Picture 13" descr="vietnam-paintings-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1680"/>
              <a:ext cx="10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van-mieu-mao-dien-bieu-tuong-tinh-than-hieu-hoc-xu-dong-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1680"/>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83" name="Picture 15" descr="hoagao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76200" y="152400"/>
            <a:ext cx="4953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32786" name="Text Box 18"/>
          <p:cNvSpPr txBox="1">
            <a:spLocks noChangeArrowheads="1"/>
          </p:cNvSpPr>
          <p:nvPr/>
        </p:nvSpPr>
        <p:spPr bwMode="auto">
          <a:xfrm>
            <a:off x="0" y="25908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32787" name="Text Box 19"/>
          <p:cNvSpPr txBox="1">
            <a:spLocks noChangeArrowheads="1"/>
          </p:cNvSpPr>
          <p:nvPr/>
        </p:nvSpPr>
        <p:spPr bwMode="auto">
          <a:xfrm>
            <a:off x="0" y="4419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pic>
        <p:nvPicPr>
          <p:cNvPr id="32788" name="Picture 20"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8768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5000"/>
                                        <p:tgtEl>
                                          <p:spTgt spid="32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5000"/>
                                        <p:tgtEl>
                                          <p:spTgt spid="32780"/>
                                        </p:tgtEl>
                                      </p:cBhvr>
                                    </p:animEffect>
                                    <p:set>
                                      <p:cBhvr>
                                        <p:cTn id="19" dur="1" fill="hold">
                                          <p:stCondLst>
                                            <p:cond delay="4999"/>
                                          </p:stCondLst>
                                        </p:cTn>
                                        <p:tgtEl>
                                          <p:spTgt spid="32780"/>
                                        </p:tgtEl>
                                        <p:attrNameLst>
                                          <p:attrName>style.visibility</p:attrName>
                                        </p:attrNameLst>
                                      </p:cBhvr>
                                      <p:to>
                                        <p:strVal val="hidden"/>
                                      </p:to>
                                    </p:set>
                                  </p:childTnLst>
                                </p:cTn>
                              </p:par>
                            </p:childTnLst>
                          </p:cTn>
                        </p:par>
                        <p:par>
                          <p:cTn id="20" fill="hold" nodeType="afterGroup">
                            <p:stCondLst>
                              <p:cond delay="5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nodeType="clickEffect">
                                  <p:stCondLst>
                                    <p:cond delay="0"/>
                                  </p:stCondLst>
                                  <p:childTnLst>
                                    <p:animEffect transition="out" filter="diamond(in)">
                                      <p:cBhvr>
                                        <p:cTn id="27" dur="5000"/>
                                        <p:tgtEl>
                                          <p:spTgt spid="32774"/>
                                        </p:tgtEl>
                                      </p:cBhvr>
                                    </p:animEffect>
                                    <p:set>
                                      <p:cBhvr>
                                        <p:cTn id="28" dur="1" fill="hold">
                                          <p:stCondLst>
                                            <p:cond delay="4999"/>
                                          </p:stCondLst>
                                        </p:cTn>
                                        <p:tgtEl>
                                          <p:spTgt spid="32774"/>
                                        </p:tgtEl>
                                        <p:attrNameLst>
                                          <p:attrName>style.visibility</p:attrName>
                                        </p:attrNameLst>
                                      </p:cBhvr>
                                      <p:to>
                                        <p:strVal val="hidden"/>
                                      </p:to>
                                    </p:set>
                                  </p:childTnLst>
                                </p:cTn>
                              </p:par>
                            </p:childTnLst>
                          </p:cTn>
                        </p:par>
                        <p:par>
                          <p:cTn id="29" fill="hold" nodeType="afterGroup">
                            <p:stCondLst>
                              <p:cond delay="5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2000"/>
                                        <p:tgtEl>
                                          <p:spTgt spid="327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0"/>
                                        <p:tgtEl>
                                          <p:spTgt spid="32772"/>
                                        </p:tgtEl>
                                      </p:cBhvr>
                                    </p:animEffect>
                                    <p:set>
                                      <p:cBhvr>
                                        <p:cTn id="37" dur="1" fill="hold">
                                          <p:stCondLst>
                                            <p:cond delay="4999"/>
                                          </p:stCondLst>
                                        </p:cTn>
                                        <p:tgtEl>
                                          <p:spTgt spid="32772"/>
                                        </p:tgtEl>
                                        <p:attrNameLst>
                                          <p:attrName>style.visibility</p:attrName>
                                        </p:attrNameLst>
                                      </p:cBhvr>
                                      <p:to>
                                        <p:strVal val="hidden"/>
                                      </p:to>
                                    </p:set>
                                  </p:childTnLst>
                                </p:cTn>
                              </p:par>
                            </p:childTnLst>
                          </p:cTn>
                        </p:par>
                        <p:par>
                          <p:cTn id="38" fill="hold" nodeType="afterGroup">
                            <p:stCondLst>
                              <p:cond delay="5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5000"/>
                                        <p:tgtEl>
                                          <p:spTgt spid="3278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nodeType="afterGroup">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5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228600" y="152400"/>
            <a:ext cx="4724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17411" name="Text Box 10"/>
          <p:cNvSpPr txBox="1">
            <a:spLocks noChangeArrowheads="1"/>
          </p:cNvSpPr>
          <p:nvPr/>
        </p:nvSpPr>
        <p:spPr bwMode="auto">
          <a:xfrm>
            <a:off x="152400" y="24384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17412" name="Text Box 11"/>
          <p:cNvSpPr txBox="1">
            <a:spLocks noChangeArrowheads="1"/>
          </p:cNvSpPr>
          <p:nvPr/>
        </p:nvSpPr>
        <p:spPr bwMode="auto">
          <a:xfrm>
            <a:off x="152400" y="43434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sp>
        <p:nvSpPr>
          <p:cNvPr id="17413" name="Line 13"/>
          <p:cNvSpPr>
            <a:spLocks noChangeShapeType="1"/>
          </p:cNvSpPr>
          <p:nvPr/>
        </p:nvSpPr>
        <p:spPr bwMode="auto">
          <a:xfrm>
            <a:off x="51054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14"/>
          <p:cNvSpPr>
            <a:spLocks noChangeShapeType="1"/>
          </p:cNvSpPr>
          <p:nvPr/>
        </p:nvSpPr>
        <p:spPr bwMode="auto">
          <a:xfrm>
            <a:off x="0" y="2286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5"/>
          <p:cNvSpPr>
            <a:spLocks noChangeShapeType="1"/>
          </p:cNvSpPr>
          <p:nvPr/>
        </p:nvSpPr>
        <p:spPr bwMode="auto">
          <a:xfrm>
            <a:off x="0" y="4191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Text Box 16"/>
          <p:cNvSpPr txBox="1">
            <a:spLocks noChangeArrowheads="1"/>
          </p:cNvSpPr>
          <p:nvPr/>
        </p:nvSpPr>
        <p:spPr bwMode="auto">
          <a:xfrm>
            <a:off x="5257800" y="3810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Mở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bao quát cây gạo già mỗi khi bước vào mùa hoa.</a:t>
            </a:r>
          </a:p>
        </p:txBody>
      </p:sp>
      <p:sp>
        <p:nvSpPr>
          <p:cNvPr id="33809" name="Text Box 17"/>
          <p:cNvSpPr txBox="1">
            <a:spLocks noChangeArrowheads="1"/>
          </p:cNvSpPr>
          <p:nvPr/>
        </p:nvSpPr>
        <p:spPr bwMode="auto">
          <a:xfrm>
            <a:off x="5257800" y="27432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Thân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già sau mùa hoa.</a:t>
            </a:r>
          </a:p>
        </p:txBody>
      </p:sp>
      <p:sp>
        <p:nvSpPr>
          <p:cNvPr id="33811" name="Text Box 19"/>
          <p:cNvSpPr txBox="1">
            <a:spLocks noChangeArrowheads="1"/>
          </p:cNvSpPr>
          <p:nvPr/>
        </p:nvSpPr>
        <p:spPr bwMode="auto">
          <a:xfrm>
            <a:off x="5410200" y="4953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Kết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khi tạo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500" decel="50000" fill="hold">
                                          <p:stCondLst>
                                            <p:cond delay="0"/>
                                          </p:stCondLst>
                                        </p:cTn>
                                        <p:tgtEl>
                                          <p:spTgt spid="338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8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808"/>
                                        </p:tgtEl>
                                        <p:attrNameLst>
                                          <p:attrName>ppt_w</p:attrName>
                                        </p:attrNameLst>
                                      </p:cBhvr>
                                      <p:tavLst>
                                        <p:tav tm="0">
                                          <p:val>
                                            <p:strVal val="#ppt_w*.05"/>
                                          </p:val>
                                        </p:tav>
                                        <p:tav tm="100000">
                                          <p:val>
                                            <p:strVal val="#ppt_w"/>
                                          </p:val>
                                        </p:tav>
                                      </p:tavLst>
                                    </p:anim>
                                    <p:anim calcmode="lin" valueType="num">
                                      <p:cBhvr>
                                        <p:cTn id="10" dur="1000" fill="hold"/>
                                        <p:tgtEl>
                                          <p:spTgt spid="338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8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8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8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8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3809"/>
                                        </p:tgtEl>
                                        <p:attrNameLst>
                                          <p:attrName>style.visibility</p:attrName>
                                        </p:attrNameLst>
                                      </p:cBhvr>
                                      <p:to>
                                        <p:strVal val="visible"/>
                                      </p:to>
                                    </p:set>
                                    <p:anim calcmode="lin" valueType="num">
                                      <p:cBhvr>
                                        <p:cTn id="19" dur="500" fill="hold"/>
                                        <p:tgtEl>
                                          <p:spTgt spid="33809"/>
                                        </p:tgtEl>
                                        <p:attrNameLst>
                                          <p:attrName>ppt_w</p:attrName>
                                        </p:attrNameLst>
                                      </p:cBhvr>
                                      <p:tavLst>
                                        <p:tav tm="0">
                                          <p:val>
                                            <p:fltVal val="0"/>
                                          </p:val>
                                        </p:tav>
                                        <p:tav tm="100000">
                                          <p:val>
                                            <p:strVal val="#ppt_w"/>
                                          </p:val>
                                        </p:tav>
                                      </p:tavLst>
                                    </p:anim>
                                    <p:anim calcmode="lin" valueType="num">
                                      <p:cBhvr>
                                        <p:cTn id="20" dur="500" fill="hold"/>
                                        <p:tgtEl>
                                          <p:spTgt spid="33809"/>
                                        </p:tgtEl>
                                        <p:attrNameLst>
                                          <p:attrName>ppt_h</p:attrName>
                                        </p:attrNameLst>
                                      </p:cBhvr>
                                      <p:tavLst>
                                        <p:tav tm="0">
                                          <p:val>
                                            <p:fltVal val="0"/>
                                          </p:val>
                                        </p:tav>
                                        <p:tav tm="100000">
                                          <p:val>
                                            <p:strVal val="#ppt_h"/>
                                          </p:val>
                                        </p:tav>
                                      </p:tavLst>
                                    </p:anim>
                                    <p:animEffect transition="in" filter="fade">
                                      <p:cBhvr>
                                        <p:cTn id="21" dur="500"/>
                                        <p:tgtEl>
                                          <p:spTgt spid="338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3811"/>
                                        </p:tgtEl>
                                        <p:attrNameLst>
                                          <p:attrName>style.visibility</p:attrName>
                                        </p:attrNameLst>
                                      </p:cBhvr>
                                      <p:to>
                                        <p:strVal val="visible"/>
                                      </p:to>
                                    </p:set>
                                    <p:anim calcmode="lin" valueType="num">
                                      <p:cBhvr>
                                        <p:cTn id="26"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29" dur="1000" fill="hold"/>
                                        <p:tgtEl>
                                          <p:spTgt spid="338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5800" y="3886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cs typeface="Arial" panose="020B0604020202020204" pitchFamily="34" charset="0"/>
            </a:endParaRPr>
          </a:p>
        </p:txBody>
      </p:sp>
      <p:sp>
        <p:nvSpPr>
          <p:cNvPr id="22541" name="Text Box 13"/>
          <p:cNvSpPr txBox="1">
            <a:spLocks noChangeArrowheads="1"/>
          </p:cNvSpPr>
          <p:nvPr/>
        </p:nvSpPr>
        <p:spPr bwMode="auto">
          <a:xfrm>
            <a:off x="457200" y="866775"/>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a:solidFill>
                  <a:srgbClr val="0000FF"/>
                </a:solidFill>
                <a:latin typeface="Times New Roman" panose="02020603050405020304" pitchFamily="18" charset="0"/>
              </a:rPr>
              <a:t>Tả theo từng thời kì phát triển trong một năm: từ lúc ra hoa đến lúc kết quả</a:t>
            </a:r>
          </a:p>
        </p:txBody>
      </p:sp>
      <p:sp>
        <p:nvSpPr>
          <p:cNvPr id="22542" name="Text Box 14"/>
          <p:cNvSpPr txBox="1">
            <a:spLocks noChangeArrowheads="1"/>
          </p:cNvSpPr>
          <p:nvPr/>
        </p:nvSpPr>
        <p:spPr bwMode="auto">
          <a:xfrm>
            <a:off x="457200" y="1752600"/>
            <a:ext cx="8153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b="1" u="sng">
                <a:solidFill>
                  <a:srgbClr val="FF3300"/>
                </a:solidFill>
                <a:latin typeface="Times New Roman" panose="02020603050405020304" pitchFamily="18" charset="0"/>
              </a:rPr>
              <a:t>Bài 2:</a:t>
            </a:r>
            <a:r>
              <a:rPr lang="en-US" sz="2600" b="1">
                <a:solidFill>
                  <a:srgbClr val="FF3300"/>
                </a:solidFill>
                <a:latin typeface="Times New Roman" panose="02020603050405020304" pitchFamily="18" charset="0"/>
              </a:rPr>
              <a:t> </a:t>
            </a:r>
            <a:r>
              <a:rPr lang="en-US" sz="2600" b="1" i="1">
                <a:solidFill>
                  <a:srgbClr val="FF3300"/>
                </a:solidFill>
                <a:latin typeface="Times New Roman" panose="02020603050405020304" pitchFamily="18" charset="0"/>
              </a:rPr>
              <a:t>Lập dàn ý miêu tả một cây ăn quả quen thuộc theo một trong hai cách đã học:</a:t>
            </a: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bộ  phận của cây.</a:t>
            </a: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thời kì phát triển của cây.</a:t>
            </a:r>
          </a:p>
        </p:txBody>
      </p:sp>
      <p:sp>
        <p:nvSpPr>
          <p:cNvPr id="22550" name="AutoShape 22"/>
          <p:cNvSpPr>
            <a:spLocks noChangeArrowheads="1"/>
          </p:cNvSpPr>
          <p:nvPr/>
        </p:nvSpPr>
        <p:spPr bwMode="auto">
          <a:xfrm>
            <a:off x="1524000" y="4038600"/>
            <a:ext cx="5105400" cy="2057400"/>
          </a:xfrm>
          <a:prstGeom prst="cloudCallout">
            <a:avLst>
              <a:gd name="adj1" fmla="val 29602"/>
              <a:gd name="adj2" fmla="val 59338"/>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600" b="1">
                <a:solidFill>
                  <a:srgbClr val="FF3300"/>
                </a:solidFill>
              </a:rPr>
              <a:t>Kể tên một số cây ăn quả mà em biết?</a:t>
            </a:r>
          </a:p>
        </p:txBody>
      </p:sp>
      <p:sp>
        <p:nvSpPr>
          <p:cNvPr id="18438" name="Rectangle 23"/>
          <p:cNvSpPr>
            <a:spLocks noChangeArrowheads="1"/>
          </p:cNvSpPr>
          <p:nvPr/>
        </p:nvSpPr>
        <p:spPr bwMode="auto">
          <a:xfrm>
            <a:off x="533400" y="357188"/>
            <a:ext cx="5802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i="1">
                <a:solidFill>
                  <a:srgbClr val="FF3300"/>
                </a:solidFill>
              </a:rPr>
              <a:t>Bài cây gạo miêu tả theo trình tự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2000" fill="hold"/>
                                        <p:tgtEl>
                                          <p:spTgt spid="22541"/>
                                        </p:tgtEl>
                                        <p:attrNameLst>
                                          <p:attrName>ppt_x</p:attrName>
                                        </p:attrNameLst>
                                      </p:cBhvr>
                                      <p:tavLst>
                                        <p:tav tm="0">
                                          <p:val>
                                            <p:strVal val="#ppt_x-.2"/>
                                          </p:val>
                                        </p:tav>
                                        <p:tav tm="100000">
                                          <p:val>
                                            <p:strVal val="#ppt_x"/>
                                          </p:val>
                                        </p:tav>
                                      </p:tavLst>
                                    </p:anim>
                                    <p:anim calcmode="lin" valueType="num">
                                      <p:cBhvr>
                                        <p:cTn id="8"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5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42"/>
                                        </p:tgtEl>
                                        <p:attrNameLst>
                                          <p:attrName>style.visibility</p:attrName>
                                        </p:attrNameLst>
                                      </p:cBhvr>
                                      <p:to>
                                        <p:strVal val="visible"/>
                                      </p:to>
                                    </p:set>
                                    <p:anim calcmode="lin" valueType="num">
                                      <p:cBhvr>
                                        <p:cTn id="14" dur="1000" fill="hold"/>
                                        <p:tgtEl>
                                          <p:spTgt spid="22542"/>
                                        </p:tgtEl>
                                        <p:attrNameLst>
                                          <p:attrName>ppt_x</p:attrName>
                                        </p:attrNameLst>
                                      </p:cBhvr>
                                      <p:tavLst>
                                        <p:tav tm="0">
                                          <p:val>
                                            <p:strVal val="#ppt_x-.2"/>
                                          </p:val>
                                        </p:tav>
                                        <p:tav tm="100000">
                                          <p:val>
                                            <p:strVal val="#ppt_x"/>
                                          </p:val>
                                        </p:tav>
                                      </p:tavLst>
                                    </p:anim>
                                    <p:anim calcmode="lin" valueType="num">
                                      <p:cBhvr>
                                        <p:cTn id="15"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2550"/>
                                        </p:tgtEl>
                                        <p:attrNameLst>
                                          <p:attrName>style.visibility</p:attrName>
                                        </p:attrNameLst>
                                      </p:cBhvr>
                                      <p:to>
                                        <p:strVal val="visible"/>
                                      </p:to>
                                    </p:set>
                                    <p:animEffect transition="in" filter="wedge">
                                      <p:cBhvr>
                                        <p:cTn id="21"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2" name="Group 12"/>
          <p:cNvGrpSpPr>
            <a:grpSpLocks/>
          </p:cNvGrpSpPr>
          <p:nvPr/>
        </p:nvGrpSpPr>
        <p:grpSpPr bwMode="auto">
          <a:xfrm>
            <a:off x="0" y="0"/>
            <a:ext cx="9144000" cy="6858000"/>
            <a:chOff x="0" y="0"/>
            <a:chExt cx="5760" cy="4320"/>
          </a:xfrm>
        </p:grpSpPr>
        <p:pic>
          <p:nvPicPr>
            <p:cNvPr id="19459" name="Picture 4" descr="cay đu đ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4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Dua-Nhao-Th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0"/>
              <a:ext cx="312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ay m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8"/>
              <a:ext cx="264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cay b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2160"/>
              <a:ext cx="31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864" y="2016"/>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đu đủ</a:t>
              </a:r>
            </a:p>
          </p:txBody>
        </p:sp>
        <p:sp>
          <p:nvSpPr>
            <p:cNvPr id="19464" name="Rectangle 9"/>
            <p:cNvSpPr>
              <a:spLocks noChangeArrowheads="1"/>
            </p:cNvSpPr>
            <p:nvPr/>
          </p:nvSpPr>
          <p:spPr bwMode="auto">
            <a:xfrm>
              <a:off x="816" y="4128"/>
              <a:ext cx="1056"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mít</a:t>
              </a:r>
            </a:p>
          </p:txBody>
        </p:sp>
        <p:sp>
          <p:nvSpPr>
            <p:cNvPr id="19465" name="Rectangle 10"/>
            <p:cNvSpPr>
              <a:spLocks noChangeArrowheads="1"/>
            </p:cNvSpPr>
            <p:nvPr/>
          </p:nvSpPr>
          <p:spPr bwMode="auto">
            <a:xfrm>
              <a:off x="3696" y="4128"/>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bưởi</a:t>
              </a:r>
            </a:p>
          </p:txBody>
        </p:sp>
        <p:sp>
          <p:nvSpPr>
            <p:cNvPr id="19466" name="Rectangle 11"/>
            <p:cNvSpPr>
              <a:spLocks noChangeArrowheads="1"/>
            </p:cNvSpPr>
            <p:nvPr/>
          </p:nvSpPr>
          <p:spPr bwMode="auto">
            <a:xfrm>
              <a:off x="3648" y="1968"/>
              <a:ext cx="1008"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dừa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457200" y="1219200"/>
            <a:ext cx="8115300" cy="4138613"/>
            <a:chOff x="912" y="864"/>
            <a:chExt cx="3312" cy="1008"/>
          </a:xfrm>
        </p:grpSpPr>
        <p:pic>
          <p:nvPicPr>
            <p:cNvPr id="3075" name="Picture 64" descr="2b"/>
            <p:cNvPicPr>
              <a:picLocks noChangeAspect="1" noChangeArrowheads="1" noCrop="1"/>
            </p:cNvPicPr>
            <p:nvPr/>
          </p:nvPicPr>
          <p:blipFill>
            <a:blip r:embed="rId2"/>
            <a:srcRect/>
            <a:stretch>
              <a:fillRect/>
            </a:stretch>
          </p:blipFill>
          <p:spPr bwMode="auto">
            <a:xfrm>
              <a:off x="912" y="864"/>
              <a:ext cx="981" cy="1008"/>
            </a:xfrm>
            <a:prstGeom prst="rect">
              <a:avLst/>
            </a:prstGeom>
            <a:noFill/>
            <a:ln w="9525">
              <a:noFill/>
              <a:miter lim="800000"/>
              <a:headEnd/>
              <a:tailEnd/>
            </a:ln>
          </p:spPr>
        </p:pic>
        <p:pic>
          <p:nvPicPr>
            <p:cNvPr id="3076" name="Picture 65" descr="KTBC"/>
            <p:cNvPicPr>
              <a:picLocks noChangeAspect="1" noChangeArrowheads="1" noCrop="1"/>
            </p:cNvPicPr>
            <p:nvPr/>
          </p:nvPicPr>
          <p:blipFill>
            <a:blip r:embed="rId3"/>
            <a:srcRect/>
            <a:stretch>
              <a:fillRect/>
            </a:stretch>
          </p:blipFill>
          <p:spPr bwMode="auto">
            <a:xfrm>
              <a:off x="1872" y="960"/>
              <a:ext cx="2352" cy="43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8" name="Group 12"/>
          <p:cNvGrpSpPr>
            <a:grpSpLocks/>
          </p:cNvGrpSpPr>
          <p:nvPr/>
        </p:nvGrpSpPr>
        <p:grpSpPr bwMode="auto">
          <a:xfrm>
            <a:off x="0" y="0"/>
            <a:ext cx="9144000" cy="6858000"/>
            <a:chOff x="0" y="0"/>
            <a:chExt cx="5760" cy="4320"/>
          </a:xfrm>
        </p:grpSpPr>
        <p:pic>
          <p:nvPicPr>
            <p:cNvPr id="20484" name="Picture 4" descr="Lemon_tree_Berkeley_closeup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ay xoài"/>
            <p:cNvPicPr>
              <a:picLocks noChangeAspect="1" noChangeArrowheads="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2832" y="0"/>
              <a:ext cx="292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huoi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2304"/>
              <a:ext cx="292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y nh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56"/>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1200" y="2016"/>
              <a:ext cx="1296" cy="192"/>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cam</a:t>
              </a:r>
            </a:p>
          </p:txBody>
        </p:sp>
        <p:sp>
          <p:nvSpPr>
            <p:cNvPr id="20489" name="Rectangle 9"/>
            <p:cNvSpPr>
              <a:spLocks noChangeArrowheads="1"/>
            </p:cNvSpPr>
            <p:nvPr/>
          </p:nvSpPr>
          <p:spPr bwMode="auto">
            <a:xfrm>
              <a:off x="3504" y="2064"/>
              <a:ext cx="1152"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xoài</a:t>
              </a:r>
            </a:p>
          </p:txBody>
        </p:sp>
        <p:sp>
          <p:nvSpPr>
            <p:cNvPr id="20490" name="Rectangle 10"/>
            <p:cNvSpPr>
              <a:spLocks noChangeArrowheads="1"/>
            </p:cNvSpPr>
            <p:nvPr/>
          </p:nvSpPr>
          <p:spPr bwMode="auto">
            <a:xfrm>
              <a:off x="960" y="4080"/>
              <a:ext cx="120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nhãn</a:t>
              </a:r>
            </a:p>
          </p:txBody>
        </p:sp>
        <p:sp>
          <p:nvSpPr>
            <p:cNvPr id="20491" name="Rectangle 11"/>
            <p:cNvSpPr>
              <a:spLocks noChangeArrowheads="1"/>
            </p:cNvSpPr>
            <p:nvPr/>
          </p:nvSpPr>
          <p:spPr bwMode="auto">
            <a:xfrm>
              <a:off x="3936" y="4080"/>
              <a:ext cx="96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chuối</a:t>
              </a:r>
            </a:p>
          </p:txBody>
        </p:sp>
      </p:grpSp>
      <p:sp>
        <p:nvSpPr>
          <p:cNvPr id="20483" name="AutoShape 13">
            <a:hlinkClick r:id="rId6" action="ppaction://hlinksldjump" highlightClick="1"/>
          </p:cNvPr>
          <p:cNvSpPr>
            <a:spLocks noChangeArrowheads="1"/>
          </p:cNvSpPr>
          <p:nvPr/>
        </p:nvSpPr>
        <p:spPr bwMode="auto">
          <a:xfrm>
            <a:off x="8458200" y="6553200"/>
            <a:ext cx="5334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21507" name="Text Box 7"/>
          <p:cNvSpPr txBox="1">
            <a:spLocks noChangeArrowheads="1"/>
          </p:cNvSpPr>
          <p:nvPr/>
        </p:nvSpPr>
        <p:spPr bwMode="auto">
          <a:xfrm>
            <a:off x="2819400" y="152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8" name="Text Box 8"/>
          <p:cNvSpPr txBox="1">
            <a:spLocks noChangeArrowheads="1"/>
          </p:cNvSpPr>
          <p:nvPr/>
        </p:nvSpPr>
        <p:spPr bwMode="auto">
          <a:xfrm>
            <a:off x="2689225" y="1211263"/>
            <a:ext cx="4016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9" name="Text Box 10"/>
          <p:cNvSpPr txBox="1">
            <a:spLocks noChangeArrowheads="1"/>
          </p:cNvSpPr>
          <p:nvPr/>
        </p:nvSpPr>
        <p:spPr bwMode="auto">
          <a:xfrm>
            <a:off x="152400" y="76200"/>
            <a:ext cx="8686800" cy="65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Dàn</a:t>
            </a:r>
            <a:r>
              <a:rPr lang="en-US" sz="2400" b="1" dirty="0">
                <a:solidFill>
                  <a:srgbClr val="00B050"/>
                </a:solidFill>
                <a:latin typeface="Times New Roman" panose="02020603050405020304" pitchFamily="18" charset="0"/>
              </a:rPr>
              <a:t> ý </a:t>
            </a:r>
            <a:r>
              <a:rPr lang="en-US" sz="2400" b="1" dirty="0" err="1">
                <a:solidFill>
                  <a:srgbClr val="00B050"/>
                </a:solidFill>
                <a:latin typeface="Times New Roman" panose="02020603050405020304" pitchFamily="18" charset="0"/>
              </a:rPr>
              <a:t>tả</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cây</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chuối</a:t>
            </a:r>
            <a:r>
              <a:rPr lang="en-US" sz="2400" b="1" dirty="0">
                <a:solidFill>
                  <a:srgbClr val="00B050"/>
                </a:solidFill>
                <a:latin typeface="Times New Roman" panose="02020603050405020304" pitchFamily="18" charset="0"/>
              </a:rPr>
              <a:t> </a:t>
            </a:r>
            <a:r>
              <a:rPr lang="en-US" sz="2400" b="1" i="1" dirty="0">
                <a:solidFill>
                  <a:srgbClr val="00B050"/>
                </a:solidFill>
                <a:latin typeface="Times New Roman" panose="02020603050405020304" pitchFamily="18" charset="0"/>
              </a:rPr>
              <a:t>(</a:t>
            </a:r>
            <a:r>
              <a:rPr lang="en-US" sz="2400" b="1" i="1" dirty="0" err="1">
                <a:solidFill>
                  <a:srgbClr val="00B050"/>
                </a:solidFill>
                <a:latin typeface="Times New Roman" panose="02020603050405020304" pitchFamily="18" charset="0"/>
              </a:rPr>
              <a:t>theo</a:t>
            </a:r>
            <a:r>
              <a:rPr lang="en-US" sz="2400" b="1" i="1" dirty="0">
                <a:solidFill>
                  <a:srgbClr val="00B050"/>
                </a:solidFill>
                <a:latin typeface="Times New Roman" panose="02020603050405020304" pitchFamily="18" charset="0"/>
              </a:rPr>
              <a:t> </a:t>
            </a:r>
            <a:r>
              <a:rPr lang="en-US" sz="2400" b="1" i="1" dirty="0" err="1">
                <a:solidFill>
                  <a:srgbClr val="00B050"/>
                </a:solidFill>
                <a:latin typeface="Times New Roman" panose="02020603050405020304" pitchFamily="18" charset="0"/>
              </a:rPr>
              <a:t>từng</a:t>
            </a:r>
            <a:r>
              <a:rPr lang="en-US" sz="2400" b="1" i="1" dirty="0">
                <a:solidFill>
                  <a:srgbClr val="00B050"/>
                </a:solidFill>
                <a:latin typeface="Times New Roman" panose="02020603050405020304" pitchFamily="18" charset="0"/>
              </a:rPr>
              <a:t> </a:t>
            </a:r>
            <a:r>
              <a:rPr lang="en-US" sz="2400" b="1" i="1" dirty="0" err="1">
                <a:solidFill>
                  <a:srgbClr val="00B050"/>
                </a:solidFill>
                <a:latin typeface="Times New Roman" panose="02020603050405020304" pitchFamily="18" charset="0"/>
              </a:rPr>
              <a:t>thời</a:t>
            </a:r>
            <a:r>
              <a:rPr lang="en-US" sz="2400" b="1" i="1" dirty="0">
                <a:solidFill>
                  <a:srgbClr val="00B050"/>
                </a:solidFill>
                <a:latin typeface="Times New Roman" panose="02020603050405020304" pitchFamily="18" charset="0"/>
              </a:rPr>
              <a:t> </a:t>
            </a:r>
            <a:r>
              <a:rPr lang="en-US" sz="2400" b="1" i="1" dirty="0" err="1">
                <a:solidFill>
                  <a:srgbClr val="00B050"/>
                </a:solidFill>
                <a:latin typeface="Times New Roman" panose="02020603050405020304" pitchFamily="18" charset="0"/>
              </a:rPr>
              <a:t>kì</a:t>
            </a:r>
            <a:r>
              <a:rPr lang="en-US" sz="2400" b="1" i="1" dirty="0">
                <a:solidFill>
                  <a:srgbClr val="00B050"/>
                </a:solidFill>
                <a:latin typeface="Times New Roman" panose="02020603050405020304" pitchFamily="18" charset="0"/>
              </a:rPr>
              <a:t> </a:t>
            </a:r>
            <a:r>
              <a:rPr lang="en-US" sz="2400" b="1" i="1" dirty="0" err="1">
                <a:solidFill>
                  <a:srgbClr val="00B050"/>
                </a:solidFill>
                <a:latin typeface="Times New Roman" panose="02020603050405020304" pitchFamily="18" charset="0"/>
              </a:rPr>
              <a:t>phát</a:t>
            </a:r>
            <a:r>
              <a:rPr lang="en-US" sz="2400" b="1" i="1" dirty="0">
                <a:solidFill>
                  <a:srgbClr val="00B050"/>
                </a:solidFill>
                <a:latin typeface="Times New Roman" panose="02020603050405020304" pitchFamily="18" charset="0"/>
              </a:rPr>
              <a:t> </a:t>
            </a:r>
            <a:r>
              <a:rPr lang="en-US" sz="2400" b="1" i="1" dirty="0" err="1">
                <a:solidFill>
                  <a:srgbClr val="00B050"/>
                </a:solidFill>
                <a:latin typeface="Times New Roman" panose="02020603050405020304" pitchFamily="18" charset="0"/>
              </a:rPr>
              <a:t>triển</a:t>
            </a:r>
            <a:r>
              <a:rPr lang="en-US" sz="2400" b="1" i="1" dirty="0">
                <a:solidFill>
                  <a:srgbClr val="00B050"/>
                </a:solidFill>
                <a:latin typeface="Times New Roman" panose="02020603050405020304" pitchFamily="18" charset="0"/>
              </a:rPr>
              <a:t> </a:t>
            </a:r>
            <a:r>
              <a:rPr lang="en-US" sz="2400" b="1" i="1" dirty="0" err="1">
                <a:solidFill>
                  <a:srgbClr val="00B050"/>
                </a:solidFill>
                <a:latin typeface="Times New Roman" panose="02020603050405020304" pitchFamily="18" charset="0"/>
              </a:rPr>
              <a:t>của</a:t>
            </a:r>
            <a:r>
              <a:rPr lang="en-US" sz="2400" b="1" i="1" dirty="0">
                <a:solidFill>
                  <a:srgbClr val="00B050"/>
                </a:solidFill>
                <a:latin typeface="Times New Roman" panose="02020603050405020304" pitchFamily="18" charset="0"/>
              </a:rPr>
              <a:t> </a:t>
            </a:r>
            <a:r>
              <a:rPr lang="en-US" sz="2400" b="1" i="1" dirty="0" err="1">
                <a:solidFill>
                  <a:srgbClr val="00B050"/>
                </a:solidFill>
                <a:latin typeface="Times New Roman" panose="02020603050405020304" pitchFamily="18" charset="0"/>
              </a:rPr>
              <a:t>cây</a:t>
            </a:r>
            <a:r>
              <a:rPr lang="en-US" b="1" i="1" dirty="0">
                <a:solidFill>
                  <a:srgbClr val="00B050"/>
                </a:solidFill>
                <a:latin typeface="Times New Roman" panose="02020603050405020304" pitchFamily="18" charset="0"/>
              </a:rPr>
              <a:t>)</a:t>
            </a:r>
          </a:p>
          <a:p>
            <a:pPr eaLnBrk="1" hangingPunct="1">
              <a:spcBef>
                <a:spcPct val="50000"/>
              </a:spcBef>
              <a:buFontTx/>
              <a:buChar char="-"/>
            </a:pPr>
            <a:r>
              <a:rPr lang="en-US" b="1" dirty="0" err="1">
                <a:solidFill>
                  <a:srgbClr val="C00000"/>
                </a:solidFill>
                <a:latin typeface="Times New Roman" panose="02020603050405020304" pitchFamily="18" charset="0"/>
              </a:rPr>
              <a:t>Mở</a:t>
            </a:r>
            <a:r>
              <a:rPr lang="en-US" b="1" dirty="0">
                <a:solidFill>
                  <a:srgbClr val="C00000"/>
                </a:solidFill>
                <a:latin typeface="Times New Roman" panose="02020603050405020304" pitchFamily="18" charset="0"/>
              </a:rPr>
              <a:t> </a:t>
            </a:r>
            <a:r>
              <a:rPr lang="en-US" b="1" dirty="0" err="1">
                <a:solidFill>
                  <a:srgbClr val="C00000"/>
                </a:solidFill>
                <a:latin typeface="Times New Roman" panose="02020603050405020304" pitchFamily="18" charset="0"/>
              </a:rPr>
              <a:t>bài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Cây</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chuối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tiêu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trồng</a:t>
            </a:r>
            <a:r>
              <a:rPr lang="en-US" b="1" dirty="0">
                <a:solidFill>
                  <a:srgbClr val="0000FF"/>
                </a:solidFill>
                <a:latin typeface="Times New Roman" panose="02020603050405020304" pitchFamily="18" charset="0"/>
              </a:rPr>
              <a:t> ở </a:t>
            </a:r>
            <a:r>
              <a:rPr lang="en-US" b="1" dirty="0" err="1">
                <a:solidFill>
                  <a:srgbClr val="0000FF"/>
                </a:solidFill>
                <a:latin typeface="Times New Roman" panose="02020603050405020304" pitchFamily="18" charset="0"/>
              </a:rPr>
              <a:t>góc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vườn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ngoại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em</a:t>
            </a:r>
            <a:r>
              <a:rPr lang="en-US" b="1" dirty="0">
                <a:solidFill>
                  <a:srgbClr val="0000FF"/>
                </a:solidFill>
                <a:latin typeface="Times New Roman" panose="02020603050405020304" pitchFamily="18" charset="0"/>
              </a:rPr>
              <a:t>.</a:t>
            </a:r>
          </a:p>
          <a:p>
            <a:pPr eaLnBrk="1" hangingPunct="1">
              <a:spcBef>
                <a:spcPct val="50000"/>
              </a:spcBef>
              <a:buFontTx/>
              <a:buChar char="-"/>
            </a:pPr>
            <a:r>
              <a:rPr lang="en-US" b="1" dirty="0" err="1">
                <a:solidFill>
                  <a:srgbClr val="C00000"/>
                </a:solidFill>
                <a:latin typeface="Times New Roman" panose="02020603050405020304" pitchFamily="18" charset="0"/>
              </a:rPr>
              <a:t>Thân</a:t>
            </a:r>
            <a:r>
              <a:rPr lang="en-US" b="1" dirty="0">
                <a:solidFill>
                  <a:srgbClr val="C00000"/>
                </a:solidFill>
                <a:latin typeface="Times New Roman" panose="02020603050405020304" pitchFamily="18" charset="0"/>
              </a:rPr>
              <a:t> </a:t>
            </a:r>
            <a:r>
              <a:rPr lang="en-US" b="1" dirty="0" err="1">
                <a:solidFill>
                  <a:srgbClr val="C00000"/>
                </a:solidFill>
                <a:latin typeface="Times New Roman" panose="02020603050405020304" pitchFamily="18" charset="0"/>
              </a:rPr>
              <a:t>bài</a:t>
            </a:r>
            <a:r>
              <a:rPr lang="en-US" b="1" dirty="0">
                <a:solidFill>
                  <a:srgbClr val="0000FF"/>
                </a:solidFill>
                <a:latin typeface="Times New Roman" panose="02020603050405020304" pitchFamily="18" charset="0"/>
              </a:rPr>
              <a:t>:</a:t>
            </a:r>
            <a:r>
              <a:rPr lang="en-US" b="1" dirty="0">
                <a:latin typeface="Times New Roman" panose="02020603050405020304" pitchFamily="18" charset="0"/>
              </a:rPr>
              <a:t> </a:t>
            </a:r>
          </a:p>
          <a:p>
            <a:pPr eaLnBrk="1" hangingPunct="1">
              <a:spcBef>
                <a:spcPct val="50000"/>
              </a:spcBef>
              <a:buFontTx/>
              <a:buAutoNum type="alphaLcParenR"/>
            </a:pPr>
            <a:r>
              <a:rPr lang="en-US" b="1" dirty="0" err="1">
                <a:solidFill>
                  <a:srgbClr val="FF6600"/>
                </a:solidFill>
                <a:latin typeface="Times New Roman" panose="02020603050405020304" pitchFamily="18" charset="0"/>
              </a:rPr>
              <a:t>Tả</a:t>
            </a:r>
            <a:r>
              <a:rPr lang="en-US" b="1" dirty="0">
                <a:solidFill>
                  <a:srgbClr val="FF6600"/>
                </a:solidFill>
                <a:latin typeface="Times New Roman" panose="02020603050405020304" pitchFamily="18" charset="0"/>
              </a:rPr>
              <a:t> </a:t>
            </a:r>
            <a:r>
              <a:rPr lang="en-US" b="1" dirty="0" err="1">
                <a:solidFill>
                  <a:srgbClr val="FF6600"/>
                </a:solidFill>
                <a:latin typeface="Times New Roman" panose="02020603050405020304" pitchFamily="18" charset="0"/>
              </a:rPr>
              <a:t>bao</a:t>
            </a:r>
            <a:r>
              <a:rPr lang="en-US" b="1" dirty="0">
                <a:solidFill>
                  <a:srgbClr val="FF6600"/>
                </a:solidFill>
                <a:latin typeface="Times New Roman" panose="02020603050405020304" pitchFamily="18" charset="0"/>
              </a:rPr>
              <a:t> </a:t>
            </a:r>
            <a:r>
              <a:rPr lang="en-US" b="1" dirty="0" err="1">
                <a:solidFill>
                  <a:srgbClr val="FF6600"/>
                </a:solidFill>
                <a:latin typeface="Times New Roman" panose="02020603050405020304" pitchFamily="18" charset="0"/>
              </a:rPr>
              <a:t>quát</a:t>
            </a:r>
            <a:r>
              <a:rPr lang="en-US" b="1" dirty="0">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 </a:t>
            </a:r>
            <a:r>
              <a:rPr lang="en-US" b="1" dirty="0" err="1">
                <a:solidFill>
                  <a:srgbClr val="0000FF"/>
                </a:solidFill>
                <a:latin typeface="Times New Roman" panose="02020603050405020304" pitchFamily="18" charset="0"/>
              </a:rPr>
              <a:t>Cây</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chuối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cao</a:t>
            </a:r>
            <a:r>
              <a:rPr lang="en-US" b="1" dirty="0">
                <a:solidFill>
                  <a:srgbClr val="0000FF"/>
                </a:solidFill>
                <a:latin typeface="Times New Roman" panose="02020603050405020304" pitchFamily="18" charset="0"/>
              </a:rPr>
              <a:t>, to.  </a:t>
            </a:r>
            <a:r>
              <a:rPr lang="en-US" b="1" dirty="0" err="1">
                <a:solidFill>
                  <a:srgbClr val="0000FF"/>
                </a:solidFill>
                <a:latin typeface="Times New Roman" panose="02020603050405020304" pitchFamily="18" charset="0"/>
              </a:rPr>
              <a:t>Mọc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cùng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cả</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một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bụi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chuối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xanh</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tốt</a:t>
            </a:r>
            <a:r>
              <a:rPr lang="en-US" b="1" dirty="0">
                <a:latin typeface="Times New Roman" panose="02020603050405020304" pitchFamily="18" charset="0"/>
              </a:rPr>
              <a:t>.</a:t>
            </a:r>
          </a:p>
          <a:p>
            <a:pPr eaLnBrk="1" hangingPunct="1">
              <a:spcBef>
                <a:spcPct val="50000"/>
              </a:spcBef>
            </a:pPr>
            <a:r>
              <a:rPr lang="en-US" b="1" dirty="0">
                <a:solidFill>
                  <a:srgbClr val="FF6600"/>
                </a:solidFill>
                <a:latin typeface="Times New Roman" panose="02020603050405020304" pitchFamily="18" charset="0"/>
              </a:rPr>
              <a:t>b)</a:t>
            </a:r>
            <a:r>
              <a:rPr lang="en-US" b="1" dirty="0" err="1">
                <a:solidFill>
                  <a:srgbClr val="FF6600"/>
                </a:solidFill>
                <a:latin typeface="Times New Roman" panose="02020603050405020304" pitchFamily="18" charset="0"/>
              </a:rPr>
              <a:t>Tả</a:t>
            </a:r>
            <a:r>
              <a:rPr lang="en-US" b="1" dirty="0">
                <a:solidFill>
                  <a:srgbClr val="FF6600"/>
                </a:solidFill>
                <a:latin typeface="Times New Roman" panose="02020603050405020304" pitchFamily="18" charset="0"/>
              </a:rPr>
              <a:t> </a:t>
            </a:r>
            <a:r>
              <a:rPr lang="en-US" b="1" dirty="0" err="1">
                <a:solidFill>
                  <a:srgbClr val="FF6600"/>
                </a:solidFill>
                <a:latin typeface="Times New Roman" panose="02020603050405020304" pitchFamily="18" charset="0"/>
              </a:rPr>
              <a:t>từng</a:t>
            </a:r>
            <a:r>
              <a:rPr lang="en-US" b="1" dirty="0">
                <a:solidFill>
                  <a:srgbClr val="FF6600"/>
                </a:solidFill>
                <a:latin typeface="Times New Roman" panose="02020603050405020304" pitchFamily="18" charset="0"/>
              </a:rPr>
              <a:t> </a:t>
            </a:r>
            <a:r>
              <a:rPr lang="en-US" b="1" dirty="0" err="1">
                <a:solidFill>
                  <a:srgbClr val="FF6600"/>
                </a:solidFill>
                <a:latin typeface="Times New Roman" panose="02020603050405020304" pitchFamily="18" charset="0"/>
              </a:rPr>
              <a:t>bộ</a:t>
            </a:r>
            <a:r>
              <a:rPr lang="en-US" b="1" dirty="0">
                <a:solidFill>
                  <a:srgbClr val="FF6600"/>
                </a:solidFill>
                <a:latin typeface="Times New Roman" panose="02020603050405020304" pitchFamily="18" charset="0"/>
              </a:rPr>
              <a:t> </a:t>
            </a:r>
            <a:r>
              <a:rPr lang="en-US" b="1" dirty="0" err="1">
                <a:solidFill>
                  <a:srgbClr val="FF6600"/>
                </a:solidFill>
                <a:latin typeface="Times New Roman" panose="02020603050405020304" pitchFamily="18" charset="0"/>
              </a:rPr>
              <a:t>phận</a:t>
            </a:r>
            <a:r>
              <a:rPr lang="en-US" b="1" dirty="0">
                <a:solidFill>
                  <a:srgbClr val="FF6600"/>
                </a:solidFill>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Rễ</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bám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sâu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tỏa</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rộng</a:t>
            </a:r>
            <a:r>
              <a:rPr lang="en-US" b="1" dirty="0">
                <a:solidFill>
                  <a:srgbClr val="0000FF"/>
                </a:solidFill>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Gốc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hơi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phình</a:t>
            </a:r>
            <a:r>
              <a:rPr lang="en-US" b="1" dirty="0">
                <a:solidFill>
                  <a:srgbClr val="0000FF"/>
                </a:solidFill>
                <a:latin typeface="Times New Roman" panose="02020603050405020304" pitchFamily="18" charset="0"/>
              </a:rPr>
              <a:t>, to </a:t>
            </a:r>
            <a:r>
              <a:rPr lang="en-US" b="1" dirty="0" err="1">
                <a:solidFill>
                  <a:srgbClr val="0000FF"/>
                </a:solidFill>
                <a:latin typeface="Times New Roman" panose="02020603050405020304" pitchFamily="18" charset="0"/>
              </a:rPr>
              <a:t>hơn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phần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thân</a:t>
            </a:r>
            <a:r>
              <a:rPr lang="en-US" b="1" dirty="0">
                <a:solidFill>
                  <a:srgbClr val="0000FF"/>
                </a:solidFill>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Thân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xốp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nhẵn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bóng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màu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đỏ</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tía</a:t>
            </a:r>
            <a:r>
              <a:rPr lang="en-US" b="1" dirty="0">
                <a:solidFill>
                  <a:srgbClr val="0000FF"/>
                </a:solidFill>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Lá</a:t>
            </a:r>
            <a:r>
              <a:rPr lang="en-US" b="1" dirty="0">
                <a:solidFill>
                  <a:srgbClr val="0000FF"/>
                </a:solidFill>
                <a:latin typeface="Times New Roman" panose="02020603050405020304" pitchFamily="18" charset="0"/>
              </a:rPr>
              <a:t> to </a:t>
            </a:r>
            <a:r>
              <a:rPr lang="en-US" b="1" dirty="0" err="1">
                <a:solidFill>
                  <a:srgbClr val="0000FF"/>
                </a:solidFill>
                <a:latin typeface="Times New Roman" panose="02020603050405020304" pitchFamily="18" charset="0"/>
              </a:rPr>
              <a:t>và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dài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như</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cái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quạt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ba</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tiêu</a:t>
            </a:r>
            <a:r>
              <a:rPr lang="en-US" b="1" dirty="0">
                <a:solidFill>
                  <a:srgbClr val="0000FF"/>
                </a:solidFill>
                <a:latin typeface="Times New Roman" panose="02020603050405020304" pitchFamily="18" charset="0"/>
              </a:rPr>
              <a:t>. </a:t>
            </a:r>
          </a:p>
          <a:p>
            <a:pPr eaLnBrk="1" hangingPunct="1">
              <a:spcBef>
                <a:spcPct val="50000"/>
              </a:spcBef>
            </a:pP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Buồng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chuối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dài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em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đếm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được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hơn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chục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nải</a:t>
            </a:r>
            <a:r>
              <a:rPr lang="en-US" b="1" dirty="0">
                <a:solidFill>
                  <a:srgbClr val="0000FF"/>
                </a:solidFill>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Các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nải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chuối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úp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sát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nhau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quả</a:t>
            </a:r>
            <a:r>
              <a:rPr lang="en-US" b="1" dirty="0">
                <a:solidFill>
                  <a:srgbClr val="0000FF"/>
                </a:solidFill>
                <a:latin typeface="Times New Roman" panose="02020603050405020304" pitchFamily="18" charset="0"/>
              </a:rPr>
              <a:t> to </a:t>
            </a:r>
            <a:r>
              <a:rPr lang="en-US" b="1" dirty="0" err="1">
                <a:solidFill>
                  <a:srgbClr val="0000FF"/>
                </a:solidFill>
                <a:latin typeface="Times New Roman" panose="02020603050405020304" pitchFamily="18" charset="0"/>
              </a:rPr>
              <a:t>làm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cho</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cây</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nghiêng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mình</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trĩu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xuống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Có</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quả</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đã</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ngả</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vàng</a:t>
            </a:r>
            <a:r>
              <a:rPr lang="en-US" b="1" dirty="0">
                <a:solidFill>
                  <a:srgbClr val="0000FF"/>
                </a:solidFill>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Chuối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chín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hương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thơm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phảng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phất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vị</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ngọt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đậm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đà</a:t>
            </a:r>
            <a:r>
              <a:rPr lang="en-US" b="1" dirty="0">
                <a:solidFill>
                  <a:srgbClr val="0000FF"/>
                </a:solidFill>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Chuối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dễ</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trồng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ăn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ngon</a:t>
            </a:r>
            <a:r>
              <a:rPr lang="en-US" b="1" dirty="0">
                <a:solidFill>
                  <a:srgbClr val="0000FF"/>
                </a:solidFill>
                <a:latin typeface="Times New Roman" panose="02020603050405020304" pitchFamily="18" charset="0"/>
              </a:rPr>
              <a:t>.</a:t>
            </a:r>
          </a:p>
          <a:p>
            <a:pPr eaLnBrk="1" hangingPunct="1">
              <a:spcBef>
                <a:spcPct val="50000"/>
              </a:spcBef>
            </a:pPr>
            <a:r>
              <a:rPr lang="en-US" b="1" dirty="0">
                <a:solidFill>
                  <a:srgbClr val="0000FF"/>
                </a:solidFill>
                <a:latin typeface="Times New Roman" panose="02020603050405020304" pitchFamily="18" charset="0"/>
              </a:rPr>
              <a:t> - </a:t>
            </a:r>
            <a:r>
              <a:rPr lang="en-US" b="1" dirty="0" err="1">
                <a:solidFill>
                  <a:srgbClr val="C00000"/>
                </a:solidFill>
                <a:latin typeface="Times New Roman" panose="02020603050405020304" pitchFamily="18" charset="0"/>
              </a:rPr>
              <a:t>Kết</a:t>
            </a:r>
            <a:r>
              <a:rPr lang="en-US" b="1" dirty="0">
                <a:solidFill>
                  <a:srgbClr val="C00000"/>
                </a:solidFill>
                <a:latin typeface="Times New Roman" panose="02020603050405020304" pitchFamily="18" charset="0"/>
              </a:rPr>
              <a:t> </a:t>
            </a:r>
            <a:r>
              <a:rPr lang="en-US" b="1" dirty="0" err="1">
                <a:solidFill>
                  <a:srgbClr val="C00000"/>
                </a:solidFill>
                <a:latin typeface="Times New Roman" panose="02020603050405020304" pitchFamily="18" charset="0"/>
              </a:rPr>
              <a:t>bài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Em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thường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giúp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chăm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sóc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khóm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chuối</a:t>
            </a:r>
            <a:r>
              <a:rPr lang="en-US" b="1" dirty="0">
                <a:latin typeface="Times New Roman" panose="02020603050405020304" pitchFamily="18" charset="0"/>
              </a:rPr>
              <a:t> .</a:t>
            </a:r>
            <a:endParaRPr lang="en-US" dirty="0"/>
          </a:p>
        </p:txBody>
      </p:sp>
      <p:sp>
        <p:nvSpPr>
          <p:cNvPr id="21510" name="AutoShape 14">
            <a:hlinkClick r:id="rId2" action="ppaction://hlinksldjump" highlightClick="1"/>
          </p:cNvPr>
          <p:cNvSpPr>
            <a:spLocks noChangeArrowheads="1"/>
          </p:cNvSpPr>
          <p:nvPr/>
        </p:nvSpPr>
        <p:spPr bwMode="auto">
          <a:xfrm>
            <a:off x="7162800" y="6553200"/>
            <a:ext cx="5334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4724400" y="46482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sz="2800"/>
              <a:t>        </a:t>
            </a:r>
          </a:p>
        </p:txBody>
      </p:sp>
      <p:pic>
        <p:nvPicPr>
          <p:cNvPr id="22531" name="Picture 2" descr="H:\HINHNEN\Khung hinh mau\1 (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67988" y="1752600"/>
            <a:ext cx="6909211" cy="3139321"/>
          </a:xfrm>
          <a:prstGeom prst="rect">
            <a:avLst/>
          </a:prstGeom>
          <a:noFill/>
        </p:spPr>
        <p:txBody>
          <a:bodyPr wrap="square">
            <a:spAutoFit/>
          </a:bodyPr>
          <a:lstStyle/>
          <a:p>
            <a:pPr algn="ctr">
              <a:defRPr/>
            </a:pP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Chúc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các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em</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defRPr/>
            </a:pP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chăm</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ngoan</a:t>
            </a:r>
            <a:endPar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a:p>
            <a:pPr algn="ctr">
              <a:defRPr/>
            </a:pP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học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tập</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tốt</a:t>
            </a:r>
            <a:r>
              <a:rPr lang="en-US" sz="66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a:t>
            </a:r>
            <a:endPar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533400" y="9144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err="1">
                <a:solidFill>
                  <a:srgbClr val="FF3300"/>
                </a:solidFill>
              </a:rPr>
              <a:t>Nêu</a:t>
            </a:r>
            <a:r>
              <a:rPr lang="en-US" sz="2800" i="1" dirty="0">
                <a:solidFill>
                  <a:srgbClr val="FF3300"/>
                </a:solidFill>
              </a:rPr>
              <a:t> </a:t>
            </a:r>
            <a:r>
              <a:rPr lang="en-US" sz="2800" i="1" dirty="0" err="1">
                <a:solidFill>
                  <a:srgbClr val="FF3300"/>
                </a:solidFill>
              </a:rPr>
              <a:t>cấu</a:t>
            </a:r>
            <a:r>
              <a:rPr lang="en-US" sz="2800" i="1" dirty="0">
                <a:solidFill>
                  <a:srgbClr val="FF3300"/>
                </a:solidFill>
              </a:rPr>
              <a:t> </a:t>
            </a:r>
            <a:r>
              <a:rPr lang="en-US" sz="2800" i="1" dirty="0" err="1">
                <a:solidFill>
                  <a:srgbClr val="FF3300"/>
                </a:solidFill>
              </a:rPr>
              <a:t>tạo</a:t>
            </a:r>
            <a:r>
              <a:rPr lang="en-US" sz="2800" i="1" dirty="0">
                <a:solidFill>
                  <a:srgbClr val="FF3300"/>
                </a:solidFill>
              </a:rPr>
              <a:t> </a:t>
            </a:r>
            <a:r>
              <a:rPr lang="en-US" sz="2800" i="1" dirty="0" err="1">
                <a:solidFill>
                  <a:srgbClr val="FF3300"/>
                </a:solidFill>
              </a:rPr>
              <a:t>của</a:t>
            </a:r>
            <a:r>
              <a:rPr lang="en-US" sz="2800" i="1" dirty="0">
                <a:solidFill>
                  <a:srgbClr val="FF3300"/>
                </a:solidFill>
              </a:rPr>
              <a:t> </a:t>
            </a:r>
            <a:r>
              <a:rPr lang="en-US" sz="2800" i="1" dirty="0" err="1">
                <a:solidFill>
                  <a:srgbClr val="FF3300"/>
                </a:solidFill>
              </a:rPr>
              <a:t>bài</a:t>
            </a:r>
            <a:r>
              <a:rPr lang="en-US" sz="2800" i="1" dirty="0">
                <a:solidFill>
                  <a:srgbClr val="FF3300"/>
                </a:solidFill>
              </a:rPr>
              <a:t> </a:t>
            </a:r>
            <a:r>
              <a:rPr lang="en-US" sz="2800" i="1" dirty="0" err="1">
                <a:solidFill>
                  <a:srgbClr val="FF3300"/>
                </a:solidFill>
              </a:rPr>
              <a:t>văn</a:t>
            </a:r>
            <a:r>
              <a:rPr lang="en-US" sz="2800" i="1" dirty="0">
                <a:solidFill>
                  <a:srgbClr val="FF3300"/>
                </a:solidFill>
              </a:rPr>
              <a:t> </a:t>
            </a:r>
            <a:r>
              <a:rPr lang="en-US" sz="2800" i="1" dirty="0" err="1">
                <a:solidFill>
                  <a:srgbClr val="FF3300"/>
                </a:solidFill>
              </a:rPr>
              <a:t>miêu</a:t>
            </a:r>
            <a:r>
              <a:rPr lang="en-US" sz="2800" i="1" dirty="0">
                <a:solidFill>
                  <a:srgbClr val="FF3300"/>
                </a:solidFill>
              </a:rPr>
              <a:t> </a:t>
            </a:r>
            <a:r>
              <a:rPr lang="en-US" sz="2800" i="1" dirty="0" err="1">
                <a:solidFill>
                  <a:srgbClr val="FF3300"/>
                </a:solidFill>
              </a:rPr>
              <a:t>tả</a:t>
            </a:r>
            <a:r>
              <a:rPr lang="en-US" sz="2800" i="1" dirty="0">
                <a:solidFill>
                  <a:srgbClr val="FF3300"/>
                </a:solidFill>
              </a:rPr>
              <a:t> </a:t>
            </a:r>
            <a:r>
              <a:rPr lang="en-US" sz="2800" i="1" dirty="0" err="1">
                <a:solidFill>
                  <a:srgbClr val="FF3300"/>
                </a:solidFill>
              </a:rPr>
              <a:t>đồ</a:t>
            </a:r>
            <a:r>
              <a:rPr lang="en-US" sz="2800" i="1" dirty="0">
                <a:solidFill>
                  <a:srgbClr val="FF3300"/>
                </a:solidFill>
              </a:rPr>
              <a:t> </a:t>
            </a:r>
            <a:r>
              <a:rPr lang="en-US" sz="2800" i="1" dirty="0" err="1">
                <a:solidFill>
                  <a:srgbClr val="FF3300"/>
                </a:solidFill>
              </a:rPr>
              <a:t>vật</a:t>
            </a:r>
            <a:r>
              <a:rPr lang="en-US" sz="2800" i="1" dirty="0">
                <a:solidFill>
                  <a:srgbClr val="FF3300"/>
                </a:solidFill>
              </a:rPr>
              <a:t>?</a:t>
            </a:r>
          </a:p>
        </p:txBody>
      </p:sp>
      <p:sp>
        <p:nvSpPr>
          <p:cNvPr id="3076" name="Rectangle 14"/>
          <p:cNvSpPr>
            <a:spLocks noChangeArrowheads="1"/>
          </p:cNvSpPr>
          <p:nvPr/>
        </p:nvSpPr>
        <p:spPr bwMode="auto">
          <a:xfrm>
            <a:off x="533400" y="1517650"/>
            <a:ext cx="7772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i="1" dirty="0" err="1">
                <a:solidFill>
                  <a:srgbClr val="FF3300"/>
                </a:solidFill>
              </a:rPr>
              <a:t>Một</a:t>
            </a:r>
            <a:r>
              <a:rPr lang="en-US" sz="2600" b="1" i="1" dirty="0">
                <a:solidFill>
                  <a:srgbClr val="FF3300"/>
                </a:solidFill>
              </a:rPr>
              <a:t> </a:t>
            </a:r>
            <a:r>
              <a:rPr lang="en-US" sz="2600" b="1" i="1" dirty="0" err="1">
                <a:solidFill>
                  <a:srgbClr val="FF3300"/>
                </a:solidFill>
              </a:rPr>
              <a:t>bài</a:t>
            </a:r>
            <a:r>
              <a:rPr lang="en-US" sz="2600" b="1" i="1" dirty="0">
                <a:solidFill>
                  <a:srgbClr val="FF3300"/>
                </a:solidFill>
              </a:rPr>
              <a:t> </a:t>
            </a:r>
            <a:r>
              <a:rPr lang="en-US" sz="2600" b="1" i="1" dirty="0" err="1">
                <a:solidFill>
                  <a:srgbClr val="FF3300"/>
                </a:solidFill>
              </a:rPr>
              <a:t>văn</a:t>
            </a:r>
            <a:r>
              <a:rPr lang="en-US" sz="2600" b="1" i="1" dirty="0">
                <a:solidFill>
                  <a:srgbClr val="FF3300"/>
                </a:solidFill>
              </a:rPr>
              <a:t> </a:t>
            </a:r>
            <a:r>
              <a:rPr lang="en-US" sz="2600" b="1" i="1" dirty="0" err="1">
                <a:solidFill>
                  <a:srgbClr val="FF3300"/>
                </a:solidFill>
              </a:rPr>
              <a:t>miêu</a:t>
            </a:r>
            <a:r>
              <a:rPr lang="en-US" sz="2600" b="1" i="1" dirty="0">
                <a:solidFill>
                  <a:srgbClr val="FF3300"/>
                </a:solidFill>
              </a:rPr>
              <a:t> </a:t>
            </a:r>
            <a:r>
              <a:rPr lang="en-US" sz="2600" b="1" i="1" dirty="0" err="1">
                <a:solidFill>
                  <a:srgbClr val="FF3300"/>
                </a:solidFill>
              </a:rPr>
              <a:t>tả</a:t>
            </a:r>
            <a:r>
              <a:rPr lang="en-US" sz="2600" b="1" i="1" dirty="0">
                <a:solidFill>
                  <a:srgbClr val="FF3300"/>
                </a:solidFill>
              </a:rPr>
              <a:t> </a:t>
            </a:r>
            <a:r>
              <a:rPr lang="en-US" sz="2600" b="1" i="1" dirty="0" err="1">
                <a:solidFill>
                  <a:srgbClr val="FF3300"/>
                </a:solidFill>
              </a:rPr>
              <a:t>đồ</a:t>
            </a:r>
            <a:r>
              <a:rPr lang="en-US" sz="2600" b="1" i="1" dirty="0">
                <a:solidFill>
                  <a:srgbClr val="FF3300"/>
                </a:solidFill>
              </a:rPr>
              <a:t> </a:t>
            </a:r>
            <a:r>
              <a:rPr lang="en-US" sz="2600" b="1" i="1" dirty="0" err="1">
                <a:solidFill>
                  <a:srgbClr val="FF3300"/>
                </a:solidFill>
              </a:rPr>
              <a:t>vật</a:t>
            </a:r>
            <a:r>
              <a:rPr lang="en-US" sz="2600" b="1" i="1" dirty="0">
                <a:solidFill>
                  <a:srgbClr val="FF3300"/>
                </a:solidFill>
              </a:rPr>
              <a:t> </a:t>
            </a:r>
            <a:r>
              <a:rPr lang="en-US" sz="2600" b="1" i="1" dirty="0" err="1">
                <a:solidFill>
                  <a:srgbClr val="FF3300"/>
                </a:solidFill>
              </a:rPr>
              <a:t>gồm</a:t>
            </a:r>
            <a:r>
              <a:rPr lang="en-US" sz="2600" b="1" i="1" dirty="0">
                <a:solidFill>
                  <a:srgbClr val="FF3300"/>
                </a:solidFill>
              </a:rPr>
              <a:t> 3 </a:t>
            </a:r>
            <a:r>
              <a:rPr lang="en-US" sz="2600" b="1" i="1" dirty="0" err="1">
                <a:solidFill>
                  <a:srgbClr val="FF3300"/>
                </a:solidFill>
              </a:rPr>
              <a:t>phần</a:t>
            </a:r>
            <a:r>
              <a:rPr lang="en-US" sz="2600" b="1" i="1" dirty="0">
                <a:solidFill>
                  <a:srgbClr val="FF3300"/>
                </a:solidFill>
              </a:rPr>
              <a:t>:</a:t>
            </a:r>
          </a:p>
          <a:p>
            <a:pPr eaLnBrk="1" hangingPunct="1"/>
            <a:endParaRPr lang="en-US" sz="2600" b="1" i="1" dirty="0">
              <a:solidFill>
                <a:srgbClr val="FF3300"/>
              </a:solidFill>
            </a:endParaRPr>
          </a:p>
          <a:p>
            <a:pPr eaLnBrk="1" hangingPunct="1"/>
            <a:r>
              <a:rPr lang="en-US" sz="2600" b="1" dirty="0" err="1">
                <a:solidFill>
                  <a:srgbClr val="FF0066"/>
                </a:solidFill>
              </a:rPr>
              <a:t>Mở</a:t>
            </a:r>
            <a:r>
              <a:rPr lang="en-US" sz="2600" b="1" dirty="0">
                <a:solidFill>
                  <a:srgbClr val="FF0066"/>
                </a:solidFill>
              </a:rPr>
              <a:t> </a:t>
            </a:r>
            <a:r>
              <a:rPr lang="en-US" sz="2600" b="1" dirty="0" err="1">
                <a:solidFill>
                  <a:srgbClr val="FF0066"/>
                </a:solidFill>
              </a:rPr>
              <a:t>bài</a:t>
            </a:r>
            <a:r>
              <a:rPr lang="en-US" sz="2600" dirty="0"/>
              <a:t>  </a:t>
            </a:r>
            <a:r>
              <a:rPr lang="en-US" sz="2600" dirty="0">
                <a:solidFill>
                  <a:srgbClr val="0000FF"/>
                </a:solidFill>
              </a:rPr>
              <a:t>:   </a:t>
            </a:r>
            <a:r>
              <a:rPr lang="en-US" sz="2600" dirty="0" err="1">
                <a:solidFill>
                  <a:srgbClr val="0000FF"/>
                </a:solidFill>
              </a:rPr>
              <a:t>giới</a:t>
            </a:r>
            <a:r>
              <a:rPr lang="en-US" sz="2600" dirty="0">
                <a:solidFill>
                  <a:srgbClr val="0000FF"/>
                </a:solidFill>
              </a:rPr>
              <a:t> </a:t>
            </a:r>
            <a:r>
              <a:rPr lang="en-US" sz="2600" dirty="0" err="1">
                <a:solidFill>
                  <a:srgbClr val="0000FF"/>
                </a:solidFill>
              </a:rPr>
              <a:t>thiệu</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định</a:t>
            </a:r>
            <a:r>
              <a:rPr lang="en-US" sz="2600" dirty="0">
                <a:solidFill>
                  <a:srgbClr val="0000FF"/>
                </a:solidFill>
              </a:rPr>
              <a:t> </a:t>
            </a:r>
            <a:r>
              <a:rPr lang="en-US" sz="2600" dirty="0" err="1">
                <a:solidFill>
                  <a:srgbClr val="0000FF"/>
                </a:solidFill>
              </a:rPr>
              <a:t>tả</a:t>
            </a:r>
            <a:endParaRPr lang="en-US" sz="2600" dirty="0">
              <a:solidFill>
                <a:srgbClr val="0000FF"/>
              </a:solidFill>
            </a:endParaRPr>
          </a:p>
          <a:p>
            <a:pPr eaLnBrk="1" hangingPunct="1"/>
            <a:endParaRPr lang="en-US" sz="2600" dirty="0">
              <a:solidFill>
                <a:srgbClr val="0000FF"/>
              </a:solidFill>
            </a:endParaRPr>
          </a:p>
          <a:p>
            <a:pPr eaLnBrk="1" hangingPunct="1"/>
            <a:r>
              <a:rPr lang="en-US" sz="2600" b="1" dirty="0" err="1">
                <a:solidFill>
                  <a:srgbClr val="FF3300"/>
                </a:solidFill>
              </a:rPr>
              <a:t>Thân</a:t>
            </a:r>
            <a:r>
              <a:rPr lang="en-US" sz="2600" b="1" dirty="0">
                <a:solidFill>
                  <a:srgbClr val="FF3300"/>
                </a:solidFill>
              </a:rPr>
              <a:t> </a:t>
            </a:r>
            <a:r>
              <a:rPr lang="en-US" sz="2600" b="1" dirty="0" err="1">
                <a:solidFill>
                  <a:srgbClr val="FF3300"/>
                </a:solidFill>
              </a:rPr>
              <a:t>bài</a:t>
            </a:r>
            <a:r>
              <a:rPr lang="en-US" sz="2600" dirty="0">
                <a:solidFill>
                  <a:srgbClr val="0000FF"/>
                </a:solidFill>
              </a:rPr>
              <a:t>: - </a:t>
            </a:r>
            <a:r>
              <a:rPr lang="en-US" sz="2600" dirty="0" err="1">
                <a:solidFill>
                  <a:srgbClr val="0000FF"/>
                </a:solidFill>
              </a:rPr>
              <a:t>tả</a:t>
            </a:r>
            <a:r>
              <a:rPr lang="en-US" sz="2600" dirty="0">
                <a:solidFill>
                  <a:srgbClr val="0000FF"/>
                </a:solidFill>
              </a:rPr>
              <a:t> </a:t>
            </a:r>
            <a:r>
              <a:rPr lang="en-US" sz="2600" dirty="0" err="1">
                <a:solidFill>
                  <a:srgbClr val="0000FF"/>
                </a:solidFill>
              </a:rPr>
              <a:t>bao</a:t>
            </a:r>
            <a:r>
              <a:rPr lang="en-US" sz="2600" dirty="0"/>
              <a:t> </a:t>
            </a:r>
            <a:r>
              <a:rPr lang="en-US" sz="2600" dirty="0" err="1">
                <a:solidFill>
                  <a:srgbClr val="0000FF"/>
                </a:solidFill>
              </a:rPr>
              <a:t>quát</a:t>
            </a:r>
            <a:endParaRPr lang="en-US" sz="2600" dirty="0">
              <a:solidFill>
                <a:srgbClr val="0000FF"/>
              </a:solidFill>
            </a:endParaRPr>
          </a:p>
          <a:p>
            <a:pPr eaLnBrk="1" hangingPunct="1"/>
            <a:r>
              <a:rPr lang="en-US" sz="2600" dirty="0">
                <a:solidFill>
                  <a:srgbClr val="0000FF"/>
                </a:solidFill>
              </a:rPr>
              <a:t>                 - </a:t>
            </a:r>
            <a:r>
              <a:rPr lang="en-US" sz="2600" dirty="0" err="1">
                <a:solidFill>
                  <a:srgbClr val="0000FF"/>
                </a:solidFill>
              </a:rPr>
              <a:t>tả</a:t>
            </a:r>
            <a:r>
              <a:rPr lang="en-US" sz="2600" dirty="0">
                <a:solidFill>
                  <a:srgbClr val="0000FF"/>
                </a:solidFill>
              </a:rPr>
              <a:t> chi </a:t>
            </a:r>
            <a:r>
              <a:rPr lang="en-US" sz="2600" dirty="0" err="1">
                <a:solidFill>
                  <a:srgbClr val="0000FF"/>
                </a:solidFill>
              </a:rPr>
              <a:t>tiết</a:t>
            </a:r>
            <a:r>
              <a:rPr lang="en-US" sz="2600" dirty="0">
                <a:solidFill>
                  <a:srgbClr val="0000FF"/>
                </a:solidFill>
              </a:rPr>
              <a:t> (</a:t>
            </a:r>
            <a:r>
              <a:rPr lang="en-US" sz="2600" dirty="0" err="1">
                <a:solidFill>
                  <a:srgbClr val="0000FF"/>
                </a:solidFill>
              </a:rPr>
              <a:t>theo</a:t>
            </a:r>
            <a:r>
              <a:rPr lang="en-US" sz="2600" dirty="0">
                <a:solidFill>
                  <a:srgbClr val="0000FF"/>
                </a:solidFill>
              </a:rPr>
              <a:t> </a:t>
            </a:r>
            <a:r>
              <a:rPr lang="en-US" sz="2600" dirty="0" err="1">
                <a:solidFill>
                  <a:srgbClr val="0000FF"/>
                </a:solidFill>
              </a:rPr>
              <a:t>trình</a:t>
            </a:r>
            <a:r>
              <a:rPr lang="en-US" sz="2600" dirty="0">
                <a:solidFill>
                  <a:srgbClr val="0000FF"/>
                </a:solidFill>
              </a:rPr>
              <a:t> </a:t>
            </a:r>
            <a:r>
              <a:rPr lang="en-US" sz="2600" dirty="0" err="1">
                <a:solidFill>
                  <a:srgbClr val="0000FF"/>
                </a:solidFill>
              </a:rPr>
              <a:t>tự</a:t>
            </a:r>
            <a:r>
              <a:rPr lang="en-US" sz="2600" dirty="0">
                <a:solidFill>
                  <a:srgbClr val="0000FF"/>
                </a:solidFill>
              </a:rPr>
              <a:t> </a:t>
            </a:r>
            <a:r>
              <a:rPr lang="en-US" sz="2600" dirty="0" err="1">
                <a:solidFill>
                  <a:srgbClr val="0000FF"/>
                </a:solidFill>
              </a:rPr>
              <a:t>nhất</a:t>
            </a:r>
            <a:r>
              <a:rPr lang="en-US" sz="2600" dirty="0">
                <a:solidFill>
                  <a:srgbClr val="0000FF"/>
                </a:solidFill>
              </a:rPr>
              <a:t> </a:t>
            </a:r>
            <a:r>
              <a:rPr lang="en-US" sz="2600" dirty="0" err="1">
                <a:solidFill>
                  <a:srgbClr val="0000FF"/>
                </a:solidFill>
              </a:rPr>
              <a:t>định</a:t>
            </a:r>
            <a:r>
              <a:rPr lang="en-US" sz="2600" dirty="0">
                <a:solidFill>
                  <a:srgbClr val="0000FF"/>
                </a:solidFill>
              </a:rPr>
              <a:t>)</a:t>
            </a:r>
          </a:p>
          <a:p>
            <a:pPr eaLnBrk="1" hangingPunct="1"/>
            <a:endParaRPr lang="en-US" sz="2600" dirty="0">
              <a:solidFill>
                <a:srgbClr val="0000FF"/>
              </a:solidFill>
            </a:endParaRPr>
          </a:p>
          <a:p>
            <a:pPr eaLnBrk="1" hangingPunct="1"/>
            <a:r>
              <a:rPr lang="en-US" sz="2600" b="1" dirty="0" err="1">
                <a:solidFill>
                  <a:srgbClr val="FF0066"/>
                </a:solidFill>
              </a:rPr>
              <a:t>Kết</a:t>
            </a:r>
            <a:r>
              <a:rPr lang="en-US" sz="2600" b="1" dirty="0">
                <a:solidFill>
                  <a:srgbClr val="FF0066"/>
                </a:solidFill>
              </a:rPr>
              <a:t> </a:t>
            </a:r>
            <a:r>
              <a:rPr lang="en-US" sz="2600" b="1" dirty="0" err="1">
                <a:solidFill>
                  <a:srgbClr val="FF0066"/>
                </a:solidFill>
              </a:rPr>
              <a:t>bài</a:t>
            </a:r>
            <a:r>
              <a:rPr lang="en-US" sz="2600" dirty="0">
                <a:solidFill>
                  <a:srgbClr val="FF0066"/>
                </a:solidFill>
              </a:rPr>
              <a:t>:</a:t>
            </a:r>
            <a:r>
              <a:rPr lang="en-US" sz="2600" dirty="0"/>
              <a:t>     </a:t>
            </a:r>
            <a:r>
              <a:rPr lang="en-US" sz="2600" dirty="0" err="1">
                <a:solidFill>
                  <a:srgbClr val="0000FF"/>
                </a:solidFill>
              </a:rPr>
              <a:t>Nêu</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nghĩ</a:t>
            </a:r>
            <a:r>
              <a:rPr lang="en-US" sz="2600" dirty="0">
                <a:solidFill>
                  <a:srgbClr val="0000FF"/>
                </a:solidFill>
              </a:rPr>
              <a:t> </a:t>
            </a:r>
            <a:r>
              <a:rPr lang="en-US" sz="2600" dirty="0" err="1">
                <a:solidFill>
                  <a:srgbClr val="0000FF"/>
                </a:solidFill>
              </a:rPr>
              <a:t>hoặc</a:t>
            </a:r>
            <a:r>
              <a:rPr lang="en-US" sz="2600" dirty="0">
                <a:solidFill>
                  <a:srgbClr val="0000FF"/>
                </a:solidFill>
              </a:rPr>
              <a:t> </a:t>
            </a:r>
            <a:r>
              <a:rPr lang="en-US" sz="2600" dirty="0" err="1">
                <a:solidFill>
                  <a:srgbClr val="0000FF"/>
                </a:solidFill>
              </a:rPr>
              <a:t>tình</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của</a:t>
            </a:r>
            <a:r>
              <a:rPr lang="en-US" sz="2600" dirty="0">
                <a:solidFill>
                  <a:srgbClr val="0000FF"/>
                </a:solidFill>
              </a:rPr>
              <a:t> </a:t>
            </a:r>
            <a:r>
              <a:rPr lang="en-US" sz="2600" dirty="0" err="1">
                <a:solidFill>
                  <a:srgbClr val="0000FF"/>
                </a:solidFill>
              </a:rPr>
              <a:t>người</a:t>
            </a:r>
            <a:r>
              <a:rPr lang="en-US" sz="2600" dirty="0">
                <a:solidFill>
                  <a:srgbClr val="0000FF"/>
                </a:solidFill>
              </a:rPr>
              <a:t> </a:t>
            </a:r>
            <a:r>
              <a:rPr lang="en-US" sz="2600" dirty="0" err="1">
                <a:solidFill>
                  <a:srgbClr val="0000FF"/>
                </a:solidFill>
              </a:rPr>
              <a:t>tả</a:t>
            </a:r>
            <a:r>
              <a:rPr lang="en-US" sz="2600" dirty="0">
                <a:solidFill>
                  <a:srgbClr val="0000FF"/>
                </a:solidFill>
              </a:rPr>
              <a:t> </a:t>
            </a:r>
            <a:r>
              <a:rPr lang="en-US" sz="2600" dirty="0" err="1">
                <a:solidFill>
                  <a:srgbClr val="0000FF"/>
                </a:solidFill>
              </a:rPr>
              <a:t>đối</a:t>
            </a:r>
            <a:r>
              <a:rPr lang="en-US" sz="2600" dirty="0">
                <a:solidFill>
                  <a:srgbClr val="0000FF"/>
                </a:solidFill>
              </a:rPr>
              <a:t> </a:t>
            </a:r>
            <a:r>
              <a:rPr lang="en-US" sz="2600" dirty="0" err="1">
                <a:solidFill>
                  <a:srgbClr val="0000FF"/>
                </a:solidFill>
              </a:rPr>
              <a:t>với</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đó</a:t>
            </a:r>
            <a:r>
              <a:rPr lang="en-US" sz="26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animEffect transition="in" filter="fade">
                                      <p:cBhvr>
                                        <p:cTn id="9" dur="500"/>
                                        <p:tgtEl>
                                          <p:spTgt spid="4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 calcmode="lin" valueType="num">
                                      <p:cBhvr additive="base">
                                        <p:cTn id="14"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xEl>
                                              <p:pRg st="2" end="2"/>
                                            </p:txEl>
                                          </p:spTgt>
                                        </p:tgtEl>
                                        <p:attrNameLst>
                                          <p:attrName>style.visibility</p:attrName>
                                        </p:attrNameLst>
                                      </p:cBhvr>
                                      <p:to>
                                        <p:strVal val="visible"/>
                                      </p:to>
                                    </p:set>
                                    <p:animEffect transition="in" filter="fade">
                                      <p:cBhvr>
                                        <p:cTn id="20" dur="500"/>
                                        <p:tgtEl>
                                          <p:spTgt spid="30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ircle(in)">
                                      <p:cBhvr>
                                        <p:cTn id="25" dur="2000"/>
                                        <p:tgtEl>
                                          <p:spTgt spid="3076">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ircle(in)">
                                      <p:cBhvr>
                                        <p:cTn id="28" dur="2000"/>
                                        <p:tgtEl>
                                          <p:spTgt spid="307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xEl>
                                              <p:pRg st="7" end="7"/>
                                            </p:txEl>
                                          </p:spTgt>
                                        </p:tgtEl>
                                        <p:attrNameLst>
                                          <p:attrName>style.visibility</p:attrName>
                                        </p:attrNameLst>
                                      </p:cBhvr>
                                      <p:to>
                                        <p:strVal val="visible"/>
                                      </p:to>
                                    </p:set>
                                    <p:anim calcmode="lin" valueType="num">
                                      <p:cBhvr additive="base">
                                        <p:cTn id="33"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09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3" name="Text Box 7"/>
          <p:cNvSpPr txBox="1">
            <a:spLocks noChangeArrowheads="1"/>
          </p:cNvSpPr>
          <p:nvPr/>
        </p:nvSpPr>
        <p:spPr bwMode="auto">
          <a:xfrm>
            <a:off x="457200" y="1538288"/>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a:solidFill>
                  <a:srgbClr val="FF3300"/>
                </a:solidFill>
                <a:latin typeface=".VnArial" panose="020B7200000000000000" pitchFamily="34" charset="0"/>
                <a:cs typeface="Arial" panose="020B0604020202020204" pitchFamily="34" charset="0"/>
              </a:rPr>
              <a:t>I. NhËn xÐt</a:t>
            </a:r>
          </a:p>
        </p:txBody>
      </p:sp>
      <p:sp>
        <p:nvSpPr>
          <p:cNvPr id="9224" name="Text Box 8"/>
          <p:cNvSpPr txBox="1">
            <a:spLocks noChangeArrowheads="1"/>
          </p:cNvSpPr>
          <p:nvPr/>
        </p:nvSpPr>
        <p:spPr bwMode="auto">
          <a:xfrm>
            <a:off x="381000" y="20574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a:solidFill>
                  <a:srgbClr val="0000FF"/>
                </a:solidFill>
                <a:latin typeface=".VnArial" panose="020B7200000000000000" pitchFamily="34" charset="0"/>
                <a:cs typeface="Arial" panose="020B0604020202020204" pitchFamily="34" charset="0"/>
              </a:rPr>
              <a:t> </a:t>
            </a:r>
            <a:r>
              <a:rPr lang="en-US" sz="2800" i="1" u="sng" smtClean="0">
                <a:solidFill>
                  <a:srgbClr val="0000FF"/>
                </a:solidFill>
                <a:latin typeface="Ti me"/>
                <a:cs typeface="Arial" panose="020B0604020202020204" pitchFamily="34" charset="0"/>
              </a:rPr>
              <a:t>Bài</a:t>
            </a:r>
            <a:r>
              <a:rPr lang="en-US" sz="2800" i="1" u="sng" smtClean="0">
                <a:solidFill>
                  <a:srgbClr val="0000FF"/>
                </a:solidFill>
                <a:latin typeface=".VnArial" panose="020B7200000000000000" pitchFamily="34" charset="0"/>
                <a:cs typeface="Arial" panose="020B0604020202020204" pitchFamily="34" charset="0"/>
              </a:rPr>
              <a:t> 1</a:t>
            </a:r>
            <a:r>
              <a:rPr lang="en-US" sz="2800" i="1">
                <a:solidFill>
                  <a:srgbClr val="0000FF"/>
                </a:solidFill>
                <a:latin typeface=".VnArial" panose="020B7200000000000000" pitchFamily="34" charset="0"/>
                <a:cs typeface="Arial" panose="020B0604020202020204" pitchFamily="34" charset="0"/>
              </a:rPr>
              <a:t>:  Đäc bµi sau ®©y. X¸c ®Þnh c¸c ®o¹n văn vµ néi dung cña tõng ®o¹n.</a:t>
            </a:r>
            <a:endParaRPr lang="en-US" sz="2800" i="1" u="sng">
              <a:solidFill>
                <a:srgbClr val="0000FF"/>
              </a:solidFill>
              <a:latin typeface=".VnArial" panose="020B7200000000000000" pitchFamily="34" charset="0"/>
              <a:cs typeface="Arial" panose="020B0604020202020204" pitchFamily="34" charset="0"/>
            </a:endParaRPr>
          </a:p>
        </p:txBody>
      </p:sp>
      <p:sp>
        <p:nvSpPr>
          <p:cNvPr id="4103" name="Text Box 12"/>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4" name="Text Box 14"/>
          <p:cNvSpPr txBox="1">
            <a:spLocks noChangeArrowheads="1"/>
          </p:cNvSpPr>
          <p:nvPr/>
        </p:nvSpPr>
        <p:spPr bwMode="auto">
          <a:xfrm>
            <a:off x="5029200" y="35814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5" name="Text Box 16"/>
          <p:cNvSpPr txBox="1">
            <a:spLocks noChangeArrowheads="1"/>
          </p:cNvSpPr>
          <p:nvPr/>
        </p:nvSpPr>
        <p:spPr bwMode="auto">
          <a:xfrm>
            <a:off x="990600" y="5334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6" name="Text Box 17"/>
          <p:cNvSpPr txBox="1">
            <a:spLocks noChangeArrowheads="1"/>
          </p:cNvSpPr>
          <p:nvPr/>
        </p:nvSpPr>
        <p:spPr bwMode="auto">
          <a:xfrm>
            <a:off x="1143000" y="6858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0" y="519112"/>
            <a:ext cx="912607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solidFill>
                  <a:srgbClr val="0000FF"/>
                </a:solidFill>
              </a:rPr>
              <a:t>      </a:t>
            </a:r>
            <a:r>
              <a:rPr lang="en-US" sz="2800" b="1" dirty="0" err="1">
                <a:solidFill>
                  <a:srgbClr val="0000FF"/>
                </a:solidFill>
                <a:latin typeface="Times New Roman" panose="02020603050405020304" pitchFamily="18" charset="0"/>
              </a:rPr>
              <a:t>Bãi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quê</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em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ngày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tốt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Thế</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ít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sau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thành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rung </a:t>
            </a:r>
            <a:r>
              <a:rPr lang="en-US" sz="2800" b="1" dirty="0" err="1">
                <a:solidFill>
                  <a:srgbClr val="0000FF"/>
                </a:solidFill>
                <a:latin typeface="Times New Roman" panose="02020603050405020304" pitchFamily="18" charset="0"/>
              </a:rPr>
              <a:t>rung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trước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gió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rộng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dài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trổ</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mẽ</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nõn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ngọn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một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thứ</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kết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bằng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phấn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vươn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trắng,bướm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thoáng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đỗ</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rồi</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nhú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lớn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Mình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nhiều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khía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tơ</a:t>
            </a:r>
            <a:r>
              <a:rPr lang="en-US" sz="2800" b="1" dirty="0">
                <a:solidFill>
                  <a:srgbClr val="0000FF"/>
                </a:solidFill>
                <a:latin typeface="Times New Roman" panose="02020603050405020304" pitchFamily="18" charset="0"/>
              </a:rPr>
              <a:t> hung </a:t>
            </a:r>
            <a:r>
              <a:rPr lang="en-US" sz="2800" b="1" dirty="0" err="1">
                <a:solidFill>
                  <a:srgbClr val="0000FF"/>
                </a:solidFill>
                <a:latin typeface="Times New Roman" panose="02020603050405020304" pitchFamily="18" charset="0"/>
              </a:rPr>
              <a:t>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bọc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mỏng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óng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tiếng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a:t>
            </a:r>
            <a:r>
              <a:rPr lang="en-US" sz="2800" b="1" dirty="0">
                <a:solidFill>
                  <a:srgbClr val="0000FF"/>
                </a:solidFill>
                <a:latin typeface="Times New Roman" panose="02020603050405020304" pitchFamily="18" charset="0"/>
              </a:rPr>
              <a:t> ran </a:t>
            </a:r>
            <a:r>
              <a:rPr lang="en-US" sz="2800" b="1" dirty="0" err="1">
                <a:solidFill>
                  <a:srgbClr val="0000FF"/>
                </a:solidFill>
                <a:latin typeface="Times New Roman" panose="02020603050405020304" pitchFamily="18" charset="0"/>
              </a:rPr>
              <a:t>ran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Hoa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xác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cỏ</a:t>
            </a:r>
            <a:r>
              <a:rPr lang="en-US" sz="2800" b="1" dirty="0">
                <a:solidFill>
                  <a:srgbClr val="0000FF"/>
                </a:solidFill>
                <a:latin typeface="Times New Roman" panose="02020603050405020304" pitchFamily="18" charset="0"/>
              </a:rPr>
              <a:t> may.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quắt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lại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rủ</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bắp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mập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chắc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chờ</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tay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người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bẻ</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về</a:t>
            </a:r>
            <a:r>
              <a:rPr lang="en-US" sz="2800" b="1" dirty="0">
                <a:solidFill>
                  <a:srgbClr val="0000FF"/>
                </a:solidFill>
                <a:latin typeface="Times New Roman" panose="02020603050405020304" pitchFamily="18" charset="0"/>
              </a:rPr>
              <a:t>. </a:t>
            </a:r>
            <a:r>
              <a:rPr lang="en-US" sz="2800" b="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Nguyên</a:t>
            </a:r>
            <a:r>
              <a:rPr lang="en-US" sz="2800" b="1" i="1" dirty="0" smtClean="0">
                <a:solidFill>
                  <a:srgbClr val="0000FF"/>
                </a:solidFill>
                <a:latin typeface="Times New Roman" panose="02020603050405020304" pitchFamily="18" charset="0"/>
              </a:rPr>
              <a:t> </a:t>
            </a:r>
            <a:r>
              <a:rPr lang="en-US" sz="2800" b="1" i="1" dirty="0" err="1" smtClean="0">
                <a:solidFill>
                  <a:srgbClr val="0000FF"/>
                </a:solidFill>
                <a:latin typeface="Times New Roman" panose="02020603050405020304" pitchFamily="18" charset="0"/>
              </a:rPr>
              <a:t>Hồng</a:t>
            </a:r>
            <a:endParaRPr lang="en-US" sz="2800" b="1" i="1" dirty="0">
              <a:solidFill>
                <a:srgbClr val="0000FF"/>
              </a:solidFill>
              <a:latin typeface="Times New Roman" panose="02020603050405020304" pitchFamily="18" charset="0"/>
            </a:endParaRPr>
          </a:p>
        </p:txBody>
      </p:sp>
      <p:sp>
        <p:nvSpPr>
          <p:cNvPr id="5124" name="Text Box 9"/>
          <p:cNvSpPr txBox="1">
            <a:spLocks noChangeArrowheads="1"/>
          </p:cNvSpPr>
          <p:nvPr/>
        </p:nvSpPr>
        <p:spPr bwMode="auto">
          <a:xfrm>
            <a:off x="3200400" y="0"/>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err="1">
                <a:solidFill>
                  <a:srgbClr val="FF3300"/>
                </a:solidFill>
              </a:rPr>
              <a:t>Bãi</a:t>
            </a:r>
            <a:r>
              <a:rPr lang="en-US" sz="2800" b="1" dirty="0">
                <a:solidFill>
                  <a:srgbClr val="FF3300"/>
                </a:solidFill>
              </a:rPr>
              <a:t> </a:t>
            </a:r>
            <a:r>
              <a:rPr lang="en-US" sz="2800" b="1" dirty="0" err="1">
                <a:solidFill>
                  <a:srgbClr val="FF3300"/>
                </a:solidFill>
              </a:rPr>
              <a:t>ngô</a:t>
            </a:r>
            <a:endParaRPr lang="en-US" sz="2800" b="1" dirty="0">
              <a:solidFill>
                <a:srgbClr val="FF33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pic>
        <p:nvPicPr>
          <p:cNvPr id="11270" name="Picture 6" descr="doan 1 bai ngo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13"/>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11278" name="Text Box 14"/>
          <p:cNvSpPr txBox="1">
            <a:spLocks noChangeArrowheads="1"/>
          </p:cNvSpPr>
          <p:nvPr/>
        </p:nvSpPr>
        <p:spPr bwMode="auto">
          <a:xfrm>
            <a:off x="1524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11279" name="Text Box 15"/>
          <p:cNvSpPr txBox="1">
            <a:spLocks noChangeArrowheads="1"/>
          </p:cNvSpPr>
          <p:nvPr/>
        </p:nvSpPr>
        <p:spPr bwMode="auto">
          <a:xfrm>
            <a:off x="15240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pic>
        <p:nvPicPr>
          <p:cNvPr id="11280" name="Picture 16" descr="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4648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corn_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Cay N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812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Ngo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1" name="Group 27"/>
          <p:cNvGrpSpPr>
            <a:grpSpLocks/>
          </p:cNvGrpSpPr>
          <p:nvPr/>
        </p:nvGrpSpPr>
        <p:grpSpPr bwMode="auto">
          <a:xfrm>
            <a:off x="0" y="0"/>
            <a:ext cx="9144000" cy="6705600"/>
            <a:chOff x="0" y="0"/>
            <a:chExt cx="5760" cy="4224"/>
          </a:xfrm>
        </p:grpSpPr>
        <p:sp>
          <p:nvSpPr>
            <p:cNvPr id="6156" name="Line 23"/>
            <p:cNvSpPr>
              <a:spLocks noChangeShapeType="1"/>
            </p:cNvSpPr>
            <p:nvPr/>
          </p:nvSpPr>
          <p:spPr bwMode="auto">
            <a:xfrm>
              <a:off x="2634" y="0"/>
              <a:ext cx="0" cy="42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24"/>
            <p:cNvSpPr>
              <a:spLocks noChangeShapeType="1"/>
            </p:cNvSpPr>
            <p:nvPr/>
          </p:nvSpPr>
          <p:spPr bwMode="auto">
            <a:xfrm flipV="1">
              <a:off x="0" y="120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25"/>
            <p:cNvSpPr>
              <a:spLocks noChangeShapeType="1"/>
            </p:cNvSpPr>
            <p:nvPr/>
          </p:nvSpPr>
          <p:spPr bwMode="auto">
            <a:xfrm flipV="1">
              <a:off x="0" y="288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ox(in)">
                                      <p:cBhvr>
                                        <p:cTn id="7" dur="500"/>
                                        <p:tgtEl>
                                          <p:spTgt spid="1127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box(in)">
                                      <p:cBhvr>
                                        <p:cTn id="15" dur="500"/>
                                        <p:tgtEl>
                                          <p:spTgt spid="11291"/>
                                        </p:tgtEl>
                                      </p:cBhvr>
                                    </p:animEffect>
                                  </p:childTnLst>
                                </p:cTn>
                              </p:par>
                            </p:childTnLst>
                          </p:cTn>
                        </p:par>
                        <p:par>
                          <p:cTn id="16" fill="hold" nodeType="afterGroup">
                            <p:stCondLst>
                              <p:cond delay="1500"/>
                            </p:stCondLst>
                            <p:childTnLst>
                              <p:par>
                                <p:cTn id="17" presetID="8" presetClass="exit" presetSubtype="16" fill="hold" nodeType="afterEffect">
                                  <p:stCondLst>
                                    <p:cond delay="0"/>
                                  </p:stCondLst>
                                  <p:childTnLst>
                                    <p:animEffect transition="out" filter="diamond(in)">
                                      <p:cBhvr>
                                        <p:cTn id="18" dur="2000"/>
                                        <p:tgtEl>
                                          <p:spTgt spid="11270"/>
                                        </p:tgtEl>
                                      </p:cBhvr>
                                    </p:animEffect>
                                    <p:set>
                                      <p:cBhvr>
                                        <p:cTn id="19" dur="1" fill="hold">
                                          <p:stCondLst>
                                            <p:cond delay="1999"/>
                                          </p:stCondLst>
                                        </p:cTn>
                                        <p:tgtEl>
                                          <p:spTgt spid="11270"/>
                                        </p:tgtEl>
                                        <p:attrNameLst>
                                          <p:attrName>style.visibility</p:attrName>
                                        </p:attrNameLst>
                                      </p:cBhvr>
                                      <p:to>
                                        <p:strVal val="hidden"/>
                                      </p:to>
                                    </p:set>
                                  </p:childTnLst>
                                </p:cTn>
                              </p:par>
                            </p:childTnLst>
                          </p:cTn>
                        </p:par>
                        <p:par>
                          <p:cTn id="20" fill="hold" nodeType="afterGroup">
                            <p:stCondLst>
                              <p:cond delay="3500"/>
                            </p:stCondLst>
                            <p:childTnLst>
                              <p:par>
                                <p:cTn id="21" presetID="21" presetClass="entr" presetSubtype="4" fill="hold" nodeType="after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heel(4)">
                                      <p:cBhvr>
                                        <p:cTn id="23" dur="2000"/>
                                        <p:tgtEl>
                                          <p:spTgt spid="112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diamond(in)">
                                      <p:cBhvr>
                                        <p:cTn id="28" dur="2000"/>
                                        <p:tgtEl>
                                          <p:spTgt spid="112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checkerboard(across)">
                                      <p:cBhvr>
                                        <p:cTn id="33" dur="5000"/>
                                        <p:tgtEl>
                                          <p:spTgt spid="11280"/>
                                        </p:tgtEl>
                                      </p:cBhvr>
                                    </p:animEffect>
                                  </p:childTnLst>
                                </p:cTn>
                              </p:par>
                            </p:childTnLst>
                          </p:cTn>
                        </p:par>
                        <p:par>
                          <p:cTn id="34" fill="hold" nodeType="afterGroup">
                            <p:stCondLst>
                              <p:cond delay="5000"/>
                            </p:stCondLst>
                            <p:childTnLst>
                              <p:par>
                                <p:cTn id="35" presetID="8" presetClass="exit" presetSubtype="16" fill="hold" nodeType="afterEffect">
                                  <p:stCondLst>
                                    <p:cond delay="0"/>
                                  </p:stCondLst>
                                  <p:childTnLst>
                                    <p:animEffect transition="out" filter="diamond(in)">
                                      <p:cBhvr>
                                        <p:cTn id="36" dur="5000"/>
                                        <p:tgtEl>
                                          <p:spTgt spid="11280"/>
                                        </p:tgtEl>
                                      </p:cBhvr>
                                    </p:animEffect>
                                    <p:set>
                                      <p:cBhvr>
                                        <p:cTn id="37" dur="1" fill="hold">
                                          <p:stCondLst>
                                            <p:cond delay="4999"/>
                                          </p:stCondLst>
                                        </p:cTn>
                                        <p:tgtEl>
                                          <p:spTgt spid="11280"/>
                                        </p:tgtEl>
                                        <p:attrNameLst>
                                          <p:attrName>style.visibility</p:attrName>
                                        </p:attrNameLst>
                                      </p:cBhvr>
                                      <p:to>
                                        <p:strVal val="hidden"/>
                                      </p:to>
                                    </p:set>
                                  </p:childTnLst>
                                </p:cTn>
                              </p:par>
                            </p:childTnLst>
                          </p:cTn>
                        </p:par>
                        <p:par>
                          <p:cTn id="38" fill="hold" nodeType="afterGroup">
                            <p:stCondLst>
                              <p:cond delay="10000"/>
                            </p:stCondLst>
                            <p:childTnLst>
                              <p:par>
                                <p:cTn id="39" presetID="5" presetClass="entr" presetSubtype="10" fill="hold" nodeType="after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checkerboard(across)">
                                      <p:cBhvr>
                                        <p:cTn id="41" dur="500"/>
                                        <p:tgtEl>
                                          <p:spTgt spid="112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1000" fill="hold"/>
                                        <p:tgtEl>
                                          <p:spTgt spid="11279"/>
                                        </p:tgtEl>
                                        <p:attrNameLst>
                                          <p:attrName>ppt_x</p:attrName>
                                        </p:attrNameLst>
                                      </p:cBhvr>
                                      <p:tavLst>
                                        <p:tav tm="0">
                                          <p:val>
                                            <p:strVal val="#ppt_x-.2"/>
                                          </p:val>
                                        </p:tav>
                                        <p:tav tm="100000">
                                          <p:val>
                                            <p:strVal val="#ppt_x"/>
                                          </p:val>
                                        </p:tav>
                                      </p:tavLst>
                                    </p:anim>
                                    <p:anim calcmode="lin" valueType="num">
                                      <p:cBhvr>
                                        <p:cTn id="47"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79"/>
                                        </p:tgtEl>
                                      </p:cBhvr>
                                    </p:animEffect>
                                  </p:childTnLst>
                                </p:cTn>
                              </p:par>
                            </p:childTnLst>
                          </p:cTn>
                        </p:par>
                        <p:par>
                          <p:cTn id="49" fill="hold" nodeType="afterGroup">
                            <p:stCondLst>
                              <p:cond delay="1000"/>
                            </p:stCondLst>
                            <p:childTnLst>
                              <p:par>
                                <p:cTn id="50" presetID="25" presetClass="entr" presetSubtype="0" fill="hold" nodeType="afterEffect">
                                  <p:stCondLst>
                                    <p:cond delay="0"/>
                                  </p:stCondLst>
                                  <p:childTnLst>
                                    <p:set>
                                      <p:cBhvr>
                                        <p:cTn id="51" dur="1" fill="hold">
                                          <p:stCondLst>
                                            <p:cond delay="0"/>
                                          </p:stCondLst>
                                        </p:cTn>
                                        <p:tgtEl>
                                          <p:spTgt spid="11281"/>
                                        </p:tgtEl>
                                        <p:attrNameLst>
                                          <p:attrName>style.visibility</p:attrName>
                                        </p:attrNameLst>
                                      </p:cBhvr>
                                      <p:to>
                                        <p:strVal val="visible"/>
                                      </p:to>
                                    </p:set>
                                    <p:anim calcmode="lin" valueType="num">
                                      <p:cBhvr>
                                        <p:cTn id="52" dur="500" decel="50000" fill="hold">
                                          <p:stCondLst>
                                            <p:cond delay="0"/>
                                          </p:stCondLst>
                                        </p:cTn>
                                        <p:tgtEl>
                                          <p:spTgt spid="1128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7171" name="Rectangle 4"/>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7172" name="Text Box 5"/>
          <p:cNvSpPr txBox="1">
            <a:spLocks noChangeArrowheads="1"/>
          </p:cNvSpPr>
          <p:nvPr/>
        </p:nvSpPr>
        <p:spPr bwMode="auto">
          <a:xfrm>
            <a:off x="762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7173" name="Text Box 6"/>
          <p:cNvSpPr txBox="1">
            <a:spLocks noChangeArrowheads="1"/>
          </p:cNvSpPr>
          <p:nvPr/>
        </p:nvSpPr>
        <p:spPr bwMode="auto">
          <a:xfrm>
            <a:off x="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sp>
        <p:nvSpPr>
          <p:cNvPr id="27659" name="Text Box 11"/>
          <p:cNvSpPr txBox="1">
            <a:spLocks noChangeArrowheads="1"/>
          </p:cNvSpPr>
          <p:nvPr/>
        </p:nvSpPr>
        <p:spPr bwMode="auto">
          <a:xfrm>
            <a:off x="41148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bãi ngô, tả cây ngô từ khi còn lấm tấm  như mạ non đến lúc trưởng thành.</a:t>
            </a:r>
          </a:p>
        </p:txBody>
      </p:sp>
      <p:sp>
        <p:nvSpPr>
          <p:cNvPr id="27660" name="Text Box 12"/>
          <p:cNvSpPr txBox="1">
            <a:spLocks noChangeArrowheads="1"/>
          </p:cNvSpPr>
          <p:nvPr/>
        </p:nvSpPr>
        <p:spPr bwMode="auto">
          <a:xfrm>
            <a:off x="4343400" y="26670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và búp ngô non giai đoạn đơm hoa, kết trái.</a:t>
            </a:r>
          </a:p>
        </p:txBody>
      </p:sp>
      <p:sp>
        <p:nvSpPr>
          <p:cNvPr id="27661" name="Text Box 13"/>
          <p:cNvSpPr txBox="1">
            <a:spLocks noChangeArrowheads="1"/>
          </p:cNvSpPr>
          <p:nvPr/>
        </p:nvSpPr>
        <p:spPr bwMode="auto">
          <a:xfrm>
            <a:off x="4419600" y="51054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lá và bắp ngô giai đoạn thu hoạch.</a:t>
            </a:r>
          </a:p>
        </p:txBody>
      </p:sp>
      <p:sp>
        <p:nvSpPr>
          <p:cNvPr id="7177" name="Line 14"/>
          <p:cNvSpPr>
            <a:spLocks noChangeShapeType="1"/>
          </p:cNvSpPr>
          <p:nvPr/>
        </p:nvSpPr>
        <p:spPr bwMode="auto">
          <a:xfrm>
            <a:off x="4181475" y="0"/>
            <a:ext cx="0" cy="6705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5"/>
          <p:cNvSpPr>
            <a:spLocks noChangeShapeType="1"/>
          </p:cNvSpPr>
          <p:nvPr/>
        </p:nvSpPr>
        <p:spPr bwMode="auto">
          <a:xfrm flipV="1">
            <a:off x="0" y="1905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6"/>
          <p:cNvSpPr>
            <a:spLocks noChangeShapeType="1"/>
          </p:cNvSpPr>
          <p:nvPr/>
        </p:nvSpPr>
        <p:spPr bwMode="auto">
          <a:xfrm flipV="1">
            <a:off x="0" y="4572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oan 1 bai ngo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oan 2 bai 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194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3108325" y="5759450"/>
            <a:ext cx="260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9" name="Text Box 7"/>
          <p:cNvSpPr txBox="1">
            <a:spLocks noChangeArrowheads="1"/>
          </p:cNvSpPr>
          <p:nvPr/>
        </p:nvSpPr>
        <p:spPr bwMode="auto">
          <a:xfrm>
            <a:off x="457200" y="22098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a:solidFill>
                  <a:srgbClr val="0000FF"/>
                </a:solidFill>
                <a:latin typeface=".VnTime" panose="020B7200000000000000" pitchFamily="34" charset="0"/>
                <a:cs typeface="Arial" panose="020B0604020202020204" pitchFamily="34" charset="0"/>
              </a:rPr>
              <a:t>T¶ tõng thêi kú ph¸t triÓn cña c©y.</a:t>
            </a:r>
          </a:p>
        </p:txBody>
      </p:sp>
      <p:sp>
        <p:nvSpPr>
          <p:cNvPr id="13322" name="AutoShape 10"/>
          <p:cNvSpPr>
            <a:spLocks noChangeArrowheads="1"/>
          </p:cNvSpPr>
          <p:nvPr/>
        </p:nvSpPr>
        <p:spPr bwMode="auto">
          <a:xfrm>
            <a:off x="2362200" y="152400"/>
            <a:ext cx="3429000" cy="990600"/>
          </a:xfrm>
          <a:prstGeom prst="wedgeRoundRectCallout">
            <a:avLst>
              <a:gd name="adj1" fmla="val -43009"/>
              <a:gd name="adj2" fmla="val 143269"/>
              <a:gd name="adj3" fmla="val 1666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rgbClr val="FF3300"/>
                </a:solidFill>
                <a:latin typeface="Times New Roman" panose="02020603050405020304" pitchFamily="18" charset="0"/>
              </a:rPr>
              <a:t>Tác giả tả cây ngô theo trình tự nào?</a:t>
            </a:r>
          </a:p>
        </p:txBody>
      </p:sp>
      <p:pic>
        <p:nvPicPr>
          <p:cNvPr id="13323" name="Picture 11" descr="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19400"/>
            <a:ext cx="3086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nodeType="afterGroup">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nodeType="afterGroup">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1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1" name="Text Box 7"/>
          <p:cNvSpPr txBox="1">
            <a:spLocks noChangeArrowheads="1"/>
          </p:cNvSpPr>
          <p:nvPr/>
        </p:nvSpPr>
        <p:spPr bwMode="auto">
          <a:xfrm>
            <a:off x="228600" y="3124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atin typeface="Arial Black" panose="020B0A04020102020204" pitchFamily="34" charset="0"/>
                <a:cs typeface="Arial" panose="020B0604020202020204" pitchFamily="34" charset="0"/>
              </a:rPr>
              <a:t>    </a:t>
            </a:r>
            <a:endParaRPr lang="en-US" sz="1600">
              <a:solidFill>
                <a:schemeClr val="folHlink"/>
              </a:solidFill>
              <a:latin typeface=".VnTime" panose="020B7200000000000000" pitchFamily="34" charset="0"/>
              <a:cs typeface="Arial" panose="020B0604020202020204" pitchFamily="34" charset="0"/>
            </a:endParaRPr>
          </a:p>
        </p:txBody>
      </p:sp>
      <p:sp>
        <p:nvSpPr>
          <p:cNvPr id="9222" name="Text Box 9"/>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3" name="Text Box 21"/>
          <p:cNvSpPr txBox="1">
            <a:spLocks noChangeArrowheads="1"/>
          </p:cNvSpPr>
          <p:nvPr/>
        </p:nvSpPr>
        <p:spPr bwMode="auto">
          <a:xfrm>
            <a:off x="533400" y="15240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a:solidFill>
                  <a:srgbClr val="FF3300"/>
                </a:solidFill>
                <a:latin typeface=".VnTime" panose="020B7200000000000000" pitchFamily="34" charset="0"/>
                <a:cs typeface="Arial" panose="020B0604020202020204" pitchFamily="34" charset="0"/>
              </a:rPr>
              <a:t>I.</a:t>
            </a:r>
            <a:r>
              <a:rPr lang="en-US" sz="2800" b="1" u="sng">
                <a:solidFill>
                  <a:srgbClr val="FF3300"/>
                </a:solidFill>
                <a:latin typeface="Arial Black" panose="020B0A04020102020204" pitchFamily="34" charset="0"/>
                <a:cs typeface="Arial" panose="020B0604020202020204" pitchFamily="34" charset="0"/>
              </a:rPr>
              <a:t> </a:t>
            </a:r>
            <a:r>
              <a:rPr lang="en-US" sz="2800" b="1" u="sng">
                <a:solidFill>
                  <a:srgbClr val="FF3300"/>
                </a:solidFill>
                <a:latin typeface=".VnTime" panose="020B7200000000000000" pitchFamily="34" charset="0"/>
                <a:cs typeface="Arial" panose="020B0604020202020204" pitchFamily="34" charset="0"/>
              </a:rPr>
              <a:t>NhËn xÐt</a:t>
            </a:r>
          </a:p>
        </p:txBody>
      </p:sp>
      <p:sp>
        <p:nvSpPr>
          <p:cNvPr id="9224" name="Text Box 22"/>
          <p:cNvSpPr txBox="1">
            <a:spLocks noChangeArrowheads="1"/>
          </p:cNvSpPr>
          <p:nvPr/>
        </p:nvSpPr>
        <p:spPr bwMode="auto">
          <a:xfrm>
            <a:off x="457200" y="2117725"/>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a:solidFill>
                  <a:srgbClr val="0000FF"/>
                </a:solidFill>
                <a:cs typeface="Arial" panose="020B0604020202020204" pitchFamily="34" charset="0"/>
              </a:rPr>
              <a:t> </a:t>
            </a:r>
            <a:r>
              <a:rPr lang="en-US" sz="2600" u="sng">
                <a:solidFill>
                  <a:srgbClr val="0000FF"/>
                </a:solidFill>
                <a:cs typeface="Arial" panose="020B0604020202020204" pitchFamily="34" charset="0"/>
              </a:rPr>
              <a:t>Bài</a:t>
            </a:r>
            <a:r>
              <a:rPr lang="en-US" sz="2600" u="sng">
                <a:solidFill>
                  <a:srgbClr val="0000FF"/>
                </a:solidFill>
                <a:latin typeface=".VnArial" panose="020B7200000000000000" pitchFamily="34" charset="0"/>
                <a:cs typeface="Arial" panose="020B0604020202020204" pitchFamily="34" charset="0"/>
              </a:rPr>
              <a:t> 1</a:t>
            </a:r>
            <a:r>
              <a:rPr lang="en-US" sz="2600">
                <a:solidFill>
                  <a:srgbClr val="0000FF"/>
                </a:solidFill>
                <a:latin typeface=".VnArial" panose="020B7200000000000000" pitchFamily="34" charset="0"/>
                <a:cs typeface="Arial" panose="020B0604020202020204" pitchFamily="34" charset="0"/>
              </a:rPr>
              <a:t>:  </a:t>
            </a:r>
            <a:r>
              <a:rPr lang="en-US" sz="2600" i="1">
                <a:solidFill>
                  <a:srgbClr val="0000FF"/>
                </a:solidFill>
                <a:latin typeface=".VnArial" panose="020B7200000000000000" pitchFamily="34" charset="0"/>
                <a:cs typeface="Arial" panose="020B0604020202020204" pitchFamily="34" charset="0"/>
              </a:rPr>
              <a:t>Đäc bµi sau ®©y. X¸c ®Þnh c¸c ®o¹n văn vµ néi dung cña tõng ®o¹n.</a:t>
            </a:r>
            <a:r>
              <a:rPr lang="en-US" sz="2600" u="sng">
                <a:solidFill>
                  <a:srgbClr val="0000FF"/>
                </a:solidFill>
                <a:latin typeface=".VnArial" panose="020B7200000000000000" pitchFamily="34" charset="0"/>
                <a:cs typeface="Arial" panose="020B0604020202020204" pitchFamily="34" charset="0"/>
              </a:rPr>
              <a:t> </a:t>
            </a:r>
          </a:p>
        </p:txBody>
      </p:sp>
      <p:sp>
        <p:nvSpPr>
          <p:cNvPr id="15383" name="Text Box 23"/>
          <p:cNvSpPr txBox="1">
            <a:spLocks noChangeArrowheads="1"/>
          </p:cNvSpPr>
          <p:nvPr/>
        </p:nvSpPr>
        <p:spPr bwMode="auto">
          <a:xfrm>
            <a:off x="533400" y="2971800"/>
            <a:ext cx="8001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u="sng">
                <a:solidFill>
                  <a:srgbClr val="0000FF"/>
                </a:solidFill>
                <a:cs typeface="Arial" panose="020B0604020202020204" pitchFamily="34" charset="0"/>
              </a:rPr>
              <a:t>Bài</a:t>
            </a:r>
            <a:r>
              <a:rPr lang="en-US" sz="2600" u="sng">
                <a:solidFill>
                  <a:srgbClr val="0000FF"/>
                </a:solidFill>
                <a:latin typeface=".VnArial" panose="020B7200000000000000" pitchFamily="34" charset="0"/>
              </a:rPr>
              <a:t> 2:</a:t>
            </a:r>
            <a:r>
              <a:rPr lang="en-US" sz="2600">
                <a:solidFill>
                  <a:srgbClr val="0000FF"/>
                </a:solidFill>
                <a:latin typeface=".VnArial" panose="020B7200000000000000" pitchFamily="34" charset="0"/>
              </a:rPr>
              <a:t> </a:t>
            </a:r>
            <a:r>
              <a:rPr lang="en-US" sz="2600" i="1">
                <a:solidFill>
                  <a:srgbClr val="0000FF"/>
                </a:solidFill>
                <a:latin typeface=".VnArial" panose="020B7200000000000000" pitchFamily="34" charset="0"/>
              </a:rPr>
              <a:t>Đọc lại </a:t>
            </a:r>
            <a:r>
              <a:rPr lang="en-US" sz="2600" i="1" smtClean="0">
                <a:solidFill>
                  <a:srgbClr val="0000FF"/>
                </a:solidFill>
                <a:latin typeface=".VnArial" panose="020B7200000000000000" pitchFamily="34" charset="0"/>
              </a:rPr>
              <a:t> </a:t>
            </a:r>
            <a:r>
              <a:rPr lang="en-US" sz="2600" i="1" smtClean="0">
                <a:solidFill>
                  <a:srgbClr val="0000FF"/>
                </a:solidFill>
                <a:latin typeface="Ti me"/>
              </a:rPr>
              <a:t>bài </a:t>
            </a:r>
            <a:r>
              <a:rPr lang="en-US" sz="2600" i="1" smtClean="0">
                <a:solidFill>
                  <a:srgbClr val="0000FF"/>
                </a:solidFill>
                <a:latin typeface=".VnArial" panose="020B7200000000000000" pitchFamily="34" charset="0"/>
              </a:rPr>
              <a:t>C</a:t>
            </a:r>
            <a:r>
              <a:rPr lang="en-US" sz="2600" i="1" smtClean="0">
                <a:solidFill>
                  <a:srgbClr val="0000FF"/>
                </a:solidFill>
                <a:cs typeface="Arial" panose="020B0604020202020204" pitchFamily="34" charset="0"/>
              </a:rPr>
              <a:t>â</a:t>
            </a:r>
            <a:r>
              <a:rPr lang="en-US" sz="2600" i="1" smtClean="0">
                <a:solidFill>
                  <a:srgbClr val="0000FF"/>
                </a:solidFill>
                <a:latin typeface=".VnArial" panose="020B7200000000000000" pitchFamily="34" charset="0"/>
              </a:rPr>
              <a:t>y </a:t>
            </a:r>
            <a:r>
              <a:rPr lang="en-US" sz="2600" i="1">
                <a:solidFill>
                  <a:srgbClr val="0000FF"/>
                </a:solidFill>
                <a:latin typeface=".VnArial" panose="020B7200000000000000" pitchFamily="34" charset="0"/>
              </a:rPr>
              <a:t>mai tứ quý ( s</a:t>
            </a:r>
            <a:r>
              <a:rPr lang="en-US" sz="2600" i="1">
                <a:solidFill>
                  <a:srgbClr val="0000FF"/>
                </a:solidFill>
                <a:cs typeface="Arial" panose="020B0604020202020204" pitchFamily="34" charset="0"/>
              </a:rPr>
              <a:t>á</a:t>
            </a:r>
            <a:r>
              <a:rPr lang="en-US" sz="2600" i="1">
                <a:solidFill>
                  <a:srgbClr val="0000FF"/>
                </a:solidFill>
                <a:latin typeface=".VnArial" panose="020B7200000000000000" pitchFamily="34" charset="0"/>
              </a:rPr>
              <a:t>ch Tiếng Việt 4, tập 2, trang 23). Tr</a:t>
            </a:r>
            <a:r>
              <a:rPr lang="en-US" sz="2600" i="1">
                <a:solidFill>
                  <a:srgbClr val="0000FF"/>
                </a:solidFill>
                <a:cs typeface="Arial" panose="020B0604020202020204" pitchFamily="34" charset="0"/>
              </a:rPr>
              <a:t>ì</a:t>
            </a:r>
            <a:r>
              <a:rPr lang="en-US" sz="2600" i="1">
                <a:solidFill>
                  <a:srgbClr val="0000FF"/>
                </a:solidFill>
                <a:latin typeface=".VnArial" panose="020B7200000000000000" pitchFamily="34" charset="0"/>
              </a:rPr>
              <a:t>nh tự mi</a:t>
            </a:r>
            <a:r>
              <a:rPr lang="en-US" sz="2600" i="1">
                <a:solidFill>
                  <a:srgbClr val="0000FF"/>
                </a:solidFill>
                <a:cs typeface="Arial" panose="020B0604020202020204" pitchFamily="34" charset="0"/>
              </a:rPr>
              <a:t>ê</a:t>
            </a:r>
            <a:r>
              <a:rPr lang="en-US" sz="2600" i="1">
                <a:solidFill>
                  <a:srgbClr val="0000FF"/>
                </a:solidFill>
                <a:latin typeface=".VnArial" panose="020B7200000000000000" pitchFamily="34" charset="0"/>
              </a:rPr>
              <a:t>u tả trong </a:t>
            </a:r>
            <a:r>
              <a:rPr lang="en-US" sz="2600" i="1">
                <a:solidFill>
                  <a:srgbClr val="0000FF"/>
                </a:solidFill>
                <a:latin typeface="Ti me"/>
              </a:rPr>
              <a:t>bài </a:t>
            </a:r>
            <a:r>
              <a:rPr lang="en-US" sz="2600" i="1" smtClean="0">
                <a:solidFill>
                  <a:srgbClr val="0000FF"/>
                </a:solidFill>
                <a:latin typeface=".VnArial" panose="020B7200000000000000" pitchFamily="34" charset="0"/>
              </a:rPr>
              <a:t> </a:t>
            </a:r>
            <a:r>
              <a:rPr lang="en-US" sz="2600" i="1">
                <a:solidFill>
                  <a:srgbClr val="0000FF"/>
                </a:solidFill>
                <a:latin typeface=".VnArial" panose="020B7200000000000000" pitchFamily="34" charset="0"/>
              </a:rPr>
              <a:t>ấy c</a:t>
            </a:r>
            <a:r>
              <a:rPr lang="en-US" sz="2600" i="1">
                <a:solidFill>
                  <a:srgbClr val="0000FF"/>
                </a:solidFill>
                <a:cs typeface="Arial" panose="020B0604020202020204" pitchFamily="34" charset="0"/>
              </a:rPr>
              <a:t>ó </a:t>
            </a:r>
            <a:r>
              <a:rPr lang="en-US" sz="2600" i="1">
                <a:solidFill>
                  <a:srgbClr val="0000FF"/>
                </a:solidFill>
                <a:latin typeface=".VnArial" panose="020B7200000000000000" pitchFamily="34" charset="0"/>
              </a:rPr>
              <a:t>điểm g</a:t>
            </a:r>
            <a:r>
              <a:rPr lang="en-US" sz="2600" i="1">
                <a:solidFill>
                  <a:srgbClr val="0000FF"/>
                </a:solidFill>
                <a:cs typeface="Arial" panose="020B0604020202020204" pitchFamily="34" charset="0"/>
              </a:rPr>
              <a:t>ì</a:t>
            </a:r>
            <a:r>
              <a:rPr lang="en-US" sz="2600" i="1">
                <a:solidFill>
                  <a:srgbClr val="0000FF"/>
                </a:solidFill>
                <a:latin typeface=".VnArial" panose="020B7200000000000000" pitchFamily="34" charset="0"/>
              </a:rPr>
              <a:t> kh</a:t>
            </a:r>
            <a:r>
              <a:rPr lang="en-US" sz="2600" i="1">
                <a:solidFill>
                  <a:srgbClr val="0000FF"/>
                </a:solidFill>
                <a:cs typeface="Arial" panose="020B0604020202020204" pitchFamily="34" charset="0"/>
              </a:rPr>
              <a:t>á</a:t>
            </a:r>
            <a:r>
              <a:rPr lang="en-US" sz="2600" i="1">
                <a:solidFill>
                  <a:srgbClr val="0000FF"/>
                </a:solidFill>
                <a:latin typeface=".VnArial" panose="020B7200000000000000" pitchFamily="34" charset="0"/>
              </a:rPr>
              <a:t>c </a:t>
            </a:r>
            <a:r>
              <a:rPr lang="en-US" sz="2600" i="1" smtClean="0">
                <a:solidFill>
                  <a:srgbClr val="0000FF"/>
                </a:solidFill>
                <a:latin typeface=".VnArial" panose="020B7200000000000000" pitchFamily="34" charset="0"/>
              </a:rPr>
              <a:t>B</a:t>
            </a:r>
            <a:r>
              <a:rPr lang="en-US" sz="2600" i="1" smtClean="0">
                <a:solidFill>
                  <a:srgbClr val="0000FF"/>
                </a:solidFill>
                <a:cs typeface="Arial" panose="020B0604020202020204" pitchFamily="34" charset="0"/>
              </a:rPr>
              <a:t>ã</a:t>
            </a:r>
            <a:r>
              <a:rPr lang="en-US" sz="2600" i="1" smtClean="0">
                <a:solidFill>
                  <a:srgbClr val="0000FF"/>
                </a:solidFill>
                <a:latin typeface=".VnArial" panose="020B7200000000000000" pitchFamily="34" charset="0"/>
              </a:rPr>
              <a:t>i </a:t>
            </a:r>
            <a:r>
              <a:rPr lang="en-US" sz="2600" i="1">
                <a:solidFill>
                  <a:srgbClr val="0000FF"/>
                </a:solidFill>
                <a:latin typeface=".VnArial" panose="020B7200000000000000" pitchFamily="34" charset="0"/>
              </a:rPr>
              <a:t>ng</a:t>
            </a:r>
            <a:r>
              <a:rPr lang="en-US" sz="2600" i="1">
                <a:solidFill>
                  <a:srgbClr val="0000FF"/>
                </a:solidFill>
                <a:cs typeface="Arial" panose="020B0604020202020204" pitchFamily="34" charset="0"/>
              </a:rPr>
              <a:t>ô</a:t>
            </a:r>
            <a:r>
              <a:rPr lang="en-US" sz="2600" i="1">
                <a:solidFill>
                  <a:srgbClr val="0000FF"/>
                </a:solidFill>
                <a:latin typeface=".VnArial" panose="020B7200000000000000"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3"/>
                                        </p:tgtEl>
                                        <p:attrNameLst>
                                          <p:attrName>style.visibility</p:attrName>
                                        </p:attrNameLst>
                                      </p:cBhvr>
                                      <p:to>
                                        <p:strVal val="visible"/>
                                      </p:to>
                                    </p:set>
                                    <p:animEffect transition="in" filter="checkerboard(across)">
                                      <p:cBhvr>
                                        <p:cTn id="7"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80&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3&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2421</Words>
  <Application>Microsoft Office PowerPoint</Application>
  <PresentationFormat>On-screen Show (4:3)</PresentationFormat>
  <Paragraphs>123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AutoBVT</cp:lastModifiedBy>
  <cp:revision>123</cp:revision>
  <dcterms:created xsi:type="dcterms:W3CDTF">2011-01-08T06:37:24Z</dcterms:created>
  <dcterms:modified xsi:type="dcterms:W3CDTF">2019-01-24T01:39:47Z</dcterms:modified>
</cp:coreProperties>
</file>