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audio2.wav" ContentType="audio/wav"/>
  <Override PartName="/ppt/media/audio3.wav" ContentType="audio/wav"/>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4.wav" ContentType="audio/wav"/>
  <Override PartName="/ppt/media/audio5.wav" ContentType="audio/wav"/>
  <Override PartName="/ppt/media/audio6.wav" ContentType="audio/wav"/>
  <Override PartName="/ppt/media/audio7.wav" ContentType="audio/wav"/>
  <Override PartName="/ppt/media/audio8.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63" r:id="rId5"/>
    <p:sldId id="264" r:id="rId6"/>
    <p:sldId id="265" r:id="rId7"/>
    <p:sldId id="266" r:id="rId8"/>
    <p:sldId id="267" r:id="rId9"/>
    <p:sldId id="280"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DADDEB-AE6E-412E-BDD8-4F010C351258}"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115711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ADDEB-AE6E-412E-BDD8-4F010C351258}"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2182020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ADDEB-AE6E-412E-BDD8-4F010C351258}"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3490427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vi-V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19170034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ADDEB-AE6E-412E-BDD8-4F010C351258}"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358547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DADDEB-AE6E-412E-BDD8-4F010C351258}"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91022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DADDEB-AE6E-412E-BDD8-4F010C351258}"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293649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DADDEB-AE6E-412E-BDD8-4F010C351258}" type="datetimeFigureOut">
              <a:rPr lang="en-US" smtClean="0"/>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315660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DADDEB-AE6E-412E-BDD8-4F010C351258}" type="datetimeFigureOut">
              <a:rPr lang="en-US" smtClean="0"/>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125132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ADDEB-AE6E-412E-BDD8-4F010C351258}" type="datetimeFigureOut">
              <a:rPr lang="en-US" smtClean="0"/>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416025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ADDEB-AE6E-412E-BDD8-4F010C351258}"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301040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ADDEB-AE6E-412E-BDD8-4F010C351258}"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FE7FB-6BF0-4FEB-A799-9693638708B9}" type="slidenum">
              <a:rPr lang="en-US" smtClean="0"/>
              <a:t>‹#›</a:t>
            </a:fld>
            <a:endParaRPr lang="en-US"/>
          </a:p>
        </p:txBody>
      </p:sp>
    </p:spTree>
    <p:extLst>
      <p:ext uri="{BB962C8B-B14F-4D97-AF65-F5344CB8AC3E}">
        <p14:creationId xmlns:p14="http://schemas.microsoft.com/office/powerpoint/2010/main" val="278864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ADDEB-AE6E-412E-BDD8-4F010C351258}" type="datetimeFigureOut">
              <a:rPr lang="en-US" smtClean="0"/>
              <a:t>10/17/2020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FE7FB-6BF0-4FEB-A799-9693638708B9}" type="slidenum">
              <a:rPr lang="en-US" smtClean="0"/>
              <a:t>‹#›</a:t>
            </a:fld>
            <a:endParaRPr lang="en-US"/>
          </a:p>
        </p:txBody>
      </p:sp>
    </p:spTree>
    <p:extLst>
      <p:ext uri="{BB962C8B-B14F-4D97-AF65-F5344CB8AC3E}">
        <p14:creationId xmlns:p14="http://schemas.microsoft.com/office/powerpoint/2010/main" val="54215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jpeg"/><Relationship Id="rId7" Type="http://schemas.openxmlformats.org/officeDocument/2006/relationships/image" Target="../media/image30.emf"/><Relationship Id="rId12" Type="http://schemas.openxmlformats.org/officeDocument/2006/relationships/image" Target="../media/image35.em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emf"/><Relationship Id="rId11" Type="http://schemas.openxmlformats.org/officeDocument/2006/relationships/image" Target="../media/image34.jpeg"/><Relationship Id="rId5" Type="http://schemas.openxmlformats.org/officeDocument/2006/relationships/image" Target="../media/image28.emf"/><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audio" Target="../media/audio7.wav"/><Relationship Id="rId13" Type="http://schemas.microsoft.com/office/2007/relationships/hdphoto" Target="../media/hdphoto2.wdp"/><Relationship Id="rId18" Type="http://schemas.openxmlformats.org/officeDocument/2006/relationships/image" Target="../media/image42.gif"/><Relationship Id="rId3" Type="http://schemas.openxmlformats.org/officeDocument/2006/relationships/tags" Target="../tags/tag3.xml"/><Relationship Id="rId7" Type="http://schemas.openxmlformats.org/officeDocument/2006/relationships/audio" Target="../media/audio6.wav"/><Relationship Id="rId12" Type="http://schemas.openxmlformats.org/officeDocument/2006/relationships/image" Target="../media/image37.png"/><Relationship Id="rId17" Type="http://schemas.openxmlformats.org/officeDocument/2006/relationships/image" Target="../media/image41.gif"/><Relationship Id="rId2" Type="http://schemas.openxmlformats.org/officeDocument/2006/relationships/tags" Target="../tags/tag2.xml"/><Relationship Id="rId16" Type="http://schemas.openxmlformats.org/officeDocument/2006/relationships/image" Target="../media/image40.gif"/><Relationship Id="rId1" Type="http://schemas.openxmlformats.org/officeDocument/2006/relationships/tags" Target="../tags/tag1.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4.wav"/><Relationship Id="rId15" Type="http://schemas.openxmlformats.org/officeDocument/2006/relationships/image" Target="../media/image39.gif"/><Relationship Id="rId10" Type="http://schemas.openxmlformats.org/officeDocument/2006/relationships/image" Target="../media/image36.jpeg"/><Relationship Id="rId19" Type="http://schemas.openxmlformats.org/officeDocument/2006/relationships/image" Target="../media/image43.gif"/><Relationship Id="rId4" Type="http://schemas.openxmlformats.org/officeDocument/2006/relationships/slideLayout" Target="../slideLayouts/slideLayout2.xml"/><Relationship Id="rId9" Type="http://schemas.openxmlformats.org/officeDocument/2006/relationships/audio" Target="../media/audio8.wav"/><Relationship Id="rId14" Type="http://schemas.openxmlformats.org/officeDocument/2006/relationships/image" Target="../media/image38.gif"/></Relationships>
</file>

<file path=ppt/slides/_rels/slide15.xml.rels><?xml version="1.0" encoding="UTF-8" standalone="yes"?>
<Relationships xmlns="http://schemas.openxmlformats.org/package/2006/relationships"><Relationship Id="rId8" Type="http://schemas.openxmlformats.org/officeDocument/2006/relationships/audio" Target="../media/audio7.wav"/><Relationship Id="rId13" Type="http://schemas.microsoft.com/office/2007/relationships/hdphoto" Target="../media/hdphoto2.wdp"/><Relationship Id="rId18" Type="http://schemas.openxmlformats.org/officeDocument/2006/relationships/image" Target="../media/image42.gif"/><Relationship Id="rId3" Type="http://schemas.openxmlformats.org/officeDocument/2006/relationships/tags" Target="../tags/tag6.xml"/><Relationship Id="rId7" Type="http://schemas.openxmlformats.org/officeDocument/2006/relationships/audio" Target="../media/audio6.wav"/><Relationship Id="rId12" Type="http://schemas.openxmlformats.org/officeDocument/2006/relationships/image" Target="../media/image37.png"/><Relationship Id="rId17" Type="http://schemas.openxmlformats.org/officeDocument/2006/relationships/image" Target="../media/image41.gif"/><Relationship Id="rId2" Type="http://schemas.openxmlformats.org/officeDocument/2006/relationships/tags" Target="../tags/tag5.xml"/><Relationship Id="rId16" Type="http://schemas.openxmlformats.org/officeDocument/2006/relationships/image" Target="../media/image40.gif"/><Relationship Id="rId1" Type="http://schemas.openxmlformats.org/officeDocument/2006/relationships/tags" Target="../tags/tag4.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4.wav"/><Relationship Id="rId15" Type="http://schemas.openxmlformats.org/officeDocument/2006/relationships/image" Target="../media/image39.gif"/><Relationship Id="rId10" Type="http://schemas.openxmlformats.org/officeDocument/2006/relationships/image" Target="../media/image36.jpeg"/><Relationship Id="rId19" Type="http://schemas.openxmlformats.org/officeDocument/2006/relationships/image" Target="../media/image43.gif"/><Relationship Id="rId4" Type="http://schemas.openxmlformats.org/officeDocument/2006/relationships/slideLayout" Target="../slideLayouts/slideLayout2.xml"/><Relationship Id="rId9" Type="http://schemas.openxmlformats.org/officeDocument/2006/relationships/audio" Target="../media/audio8.wav"/><Relationship Id="rId14" Type="http://schemas.openxmlformats.org/officeDocument/2006/relationships/image" Target="../media/image38.gif"/></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5.wav"/><Relationship Id="rId7" Type="http://schemas.openxmlformats.org/officeDocument/2006/relationships/image" Target="../media/image37.pn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17.gif"/><Relationship Id="rId4" Type="http://schemas.openxmlformats.org/officeDocument/2006/relationships/hyperlink" Target="../My%20Documents/SONG/ATGT%20(khoi7)/vong3(khoi7).ppt"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gif"/><Relationship Id="rId18" Type="http://schemas.openxmlformats.org/officeDocument/2006/relationships/image" Target="../media/image46.gif"/><Relationship Id="rId3" Type="http://schemas.openxmlformats.org/officeDocument/2006/relationships/audio" Target="../media/audio5.wav"/><Relationship Id="rId7" Type="http://schemas.openxmlformats.org/officeDocument/2006/relationships/image" Target="../media/image36.jpeg"/><Relationship Id="rId12" Type="http://schemas.openxmlformats.org/officeDocument/2006/relationships/image" Target="../media/image39.gif"/><Relationship Id="rId17" Type="http://schemas.openxmlformats.org/officeDocument/2006/relationships/image" Target="../media/image45.gif"/><Relationship Id="rId2" Type="http://schemas.openxmlformats.org/officeDocument/2006/relationships/audio" Target="../media/audio4.wav"/><Relationship Id="rId16"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38.gif"/><Relationship Id="rId5" Type="http://schemas.openxmlformats.org/officeDocument/2006/relationships/audio" Target="../media/audio8.wav"/><Relationship Id="rId15" Type="http://schemas.openxmlformats.org/officeDocument/2006/relationships/image" Target="../media/image42.gif"/><Relationship Id="rId10" Type="http://schemas.microsoft.com/office/2007/relationships/hdphoto" Target="../media/hdphoto2.wdp"/><Relationship Id="rId4" Type="http://schemas.openxmlformats.org/officeDocument/2006/relationships/audio" Target="../media/audio6.wav"/><Relationship Id="rId9" Type="http://schemas.openxmlformats.org/officeDocument/2006/relationships/image" Target="../media/image37.png"/><Relationship Id="rId1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gif"/><Relationship Id="rId18" Type="http://schemas.openxmlformats.org/officeDocument/2006/relationships/image" Target="../media/image46.gif"/><Relationship Id="rId3" Type="http://schemas.openxmlformats.org/officeDocument/2006/relationships/audio" Target="../media/audio5.wav"/><Relationship Id="rId7" Type="http://schemas.openxmlformats.org/officeDocument/2006/relationships/image" Target="../media/image36.jpeg"/><Relationship Id="rId12" Type="http://schemas.openxmlformats.org/officeDocument/2006/relationships/image" Target="../media/image39.gif"/><Relationship Id="rId17" Type="http://schemas.openxmlformats.org/officeDocument/2006/relationships/image" Target="../media/image45.gif"/><Relationship Id="rId2" Type="http://schemas.openxmlformats.org/officeDocument/2006/relationships/audio" Target="../media/audio4.wav"/><Relationship Id="rId16"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38.gif"/><Relationship Id="rId5" Type="http://schemas.openxmlformats.org/officeDocument/2006/relationships/audio" Target="../media/audio8.wav"/><Relationship Id="rId15" Type="http://schemas.openxmlformats.org/officeDocument/2006/relationships/image" Target="../media/image42.gif"/><Relationship Id="rId10" Type="http://schemas.microsoft.com/office/2007/relationships/hdphoto" Target="../media/hdphoto2.wdp"/><Relationship Id="rId4" Type="http://schemas.openxmlformats.org/officeDocument/2006/relationships/audio" Target="../media/audio6.wav"/><Relationship Id="rId9" Type="http://schemas.openxmlformats.org/officeDocument/2006/relationships/image" Target="../media/image37.png"/><Relationship Id="rId1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file:///D:\Dung\Cac%20bai%20hat%20nghi%20giua%20tiet\Tho%20con%20tam%20nang.mp3" TargetMode="External"/><Relationship Id="rId1" Type="http://schemas.openxmlformats.org/officeDocument/2006/relationships/audio" Target="file:///E:\Music\Tap%20dem%20.mp3" TargetMode="Externa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5072063"/>
            <a:ext cx="99060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4495800"/>
            <a:ext cx="762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4" y="5222573"/>
            <a:ext cx="1622717"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400"/>
            <a:ext cx="15240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93675"/>
            <a:ext cx="129540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40279" y="2799940"/>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4343400"/>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3" y="304802"/>
            <a:ext cx="3368675"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9" y="327979"/>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2625978" y="1704250"/>
            <a:ext cx="42291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ĐẠO ĐỨC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1051560"/>
            <a:ext cx="9144000" cy="91440"/>
          </a:xfrm>
        </p:spPr>
      </p:pic>
      <p:sp>
        <p:nvSpPr>
          <p:cNvPr id="97" name="AutoShape 18"/>
          <p:cNvSpPr>
            <a:spLocks noChangeArrowheads="1"/>
          </p:cNvSpPr>
          <p:nvPr/>
        </p:nvSpPr>
        <p:spPr bwMode="auto">
          <a:xfrm>
            <a:off x="0" y="1143000"/>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50876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565910"/>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236288"/>
            <a:ext cx="17145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541088"/>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588714"/>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518386"/>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575536"/>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017" y="4078987"/>
            <a:ext cx="3231873" cy="229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72780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8" y="1915886"/>
            <a:ext cx="7852229" cy="3187338"/>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35" y="15240"/>
            <a:ext cx="2144409" cy="97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9906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Tự</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liên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hệ</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10" name="Rectangle 9"/>
          <p:cNvSpPr/>
          <p:nvPr/>
        </p:nvSpPr>
        <p:spPr>
          <a:xfrm>
            <a:off x="1305615" y="2112198"/>
            <a:ext cx="7098156" cy="2031325"/>
          </a:xfrm>
          <a:prstGeom prst="rect">
            <a:avLst/>
          </a:prstGeom>
        </p:spPr>
        <p:txBody>
          <a:bodyPr wrap="square">
            <a:spAutoFit/>
          </a:bodyPr>
          <a:lstStyle/>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Bạn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đã</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thực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hiện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được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chưa</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p:txBody>
      </p:sp>
    </p:spTree>
    <p:extLst>
      <p:ext uri="{BB962C8B-B14F-4D97-AF65-F5344CB8AC3E}">
        <p14:creationId xmlns:p14="http://schemas.microsoft.com/office/powerpoint/2010/main" val="1672406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2366011"/>
            <a:ext cx="6353175" cy="212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225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0"/>
            <a:ext cx="9448800" cy="708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8382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400" b="1" dirty="0" err="1" smtClean="0">
                <a:solidFill>
                  <a:schemeClr val="bg1"/>
                </a:solidFill>
              </a:rPr>
              <a:t>Luật</a:t>
            </a:r>
            <a:r>
              <a:rPr lang="en-US" sz="2400" b="1" dirty="0">
                <a:solidFill>
                  <a:schemeClr val="bg1"/>
                </a:solidFill>
              </a:rPr>
              <a:t> </a:t>
            </a:r>
            <a:r>
              <a:rPr lang="en-US" sz="2400" b="1" dirty="0" err="1" smtClean="0">
                <a:solidFill>
                  <a:schemeClr val="bg1"/>
                </a:solidFill>
              </a:rPr>
              <a:t>chơi</a:t>
            </a:r>
            <a:r>
              <a:rPr lang="en-US" sz="2400" b="1" dirty="0" smtClean="0">
                <a:solidFill>
                  <a:schemeClr val="bg1"/>
                </a:solidFill>
              </a:rPr>
              <a:t> </a:t>
            </a:r>
            <a:r>
              <a:rPr lang="vi-VN" sz="2400" b="1" dirty="0" smtClean="0">
                <a:solidFill>
                  <a:schemeClr val="bg1"/>
                </a:solidFill>
              </a:rPr>
              <a:t>như </a:t>
            </a:r>
            <a:r>
              <a:rPr lang="vi-VN" sz="2400" b="1" dirty="0">
                <a:solidFill>
                  <a:schemeClr val="bg1"/>
                </a:solidFill>
              </a:rPr>
              <a:t>sau:</a:t>
            </a: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6289675"/>
            <a:ext cx="9448800" cy="6953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27000"/>
            <a:ext cx="9480550"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8711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7881"/>
            <a:ext cx="9140032" cy="686588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4191004"/>
            <a:ext cx="1600200" cy="20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9782" y="1396327"/>
            <a:ext cx="715964" cy="28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5994" y="2891990"/>
            <a:ext cx="673697" cy="31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200" y="1546938"/>
            <a:ext cx="677592" cy="332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 action="ppaction://noaction"/>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0" y="2016502"/>
            <a:ext cx="709506" cy="33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60198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503505"/>
            <a:ext cx="3087498" cy="880720"/>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372101"/>
            <a:ext cx="1219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9530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59436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62484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53340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6583364"/>
            <a:ext cx="274638" cy="274637"/>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56388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53340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5" y="54864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5" y="57912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60960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45720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5" y="48768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5" y="51816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76200"/>
            <a:ext cx="2743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533400"/>
            <a:ext cx="16002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52400"/>
            <a:ext cx="1600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 action="ppaction://noaction"/>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6315" y="2497141"/>
            <a:ext cx="68951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 action="ppaction://noaction" highlightClick="1"/>
          </p:cNvPr>
          <p:cNvSpPr/>
          <p:nvPr/>
        </p:nvSpPr>
        <p:spPr>
          <a:xfrm>
            <a:off x="8610600" y="6218240"/>
            <a:ext cx="533400" cy="639761"/>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2034022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219200"/>
            <a:ext cx="9144000" cy="5638800"/>
          </a:xfrm>
          <a:prstGeom prst="rect">
            <a:avLst/>
          </a:prstGeom>
        </p:spPr>
      </p:pic>
      <p:pic>
        <p:nvPicPr>
          <p:cNvPr id="9" name="Picture 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4" name="Flowchart: Terminator 3"/>
          <p:cNvSpPr/>
          <p:nvPr>
            <p:custDataLst>
              <p:tags r:id="rId1"/>
            </p:custDataLst>
          </p:nvPr>
        </p:nvSpPr>
        <p:spPr>
          <a:xfrm>
            <a:off x="377431" y="2259199"/>
            <a:ext cx="2514600"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2259199"/>
            <a:ext cx="2662192"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Kỉ</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3" y="2259199"/>
            <a:ext cx="2476067"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Luật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2117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2" y="76200"/>
            <a:ext cx="8850089" cy="10668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1: </a:t>
            </a:r>
          </a:p>
          <a:p>
            <a:pPr algn="ctr"/>
            <a:r>
              <a:rPr lang="en-US" sz="2800" b="1" dirty="0" err="1" smtClean="0">
                <a:latin typeface="Arial" pitchFamily="34" charset="0"/>
                <a:cs typeface="Arial" pitchFamily="34" charset="0"/>
              </a:rPr>
              <a:t>Khi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đến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học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sinh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cần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thực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hiện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gì</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375196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19" name="Picture 1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4" name="Flowchart: Terminator 3"/>
          <p:cNvSpPr/>
          <p:nvPr>
            <p:custDataLst>
              <p:tags r:id="rId1"/>
            </p:custDataLst>
          </p:nvPr>
        </p:nvSpPr>
        <p:spPr>
          <a:xfrm>
            <a:off x="182842" y="2312803"/>
            <a:ext cx="2895600" cy="8802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Để</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2302292"/>
            <a:ext cx="2850076" cy="8907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Coi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như</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không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1" y="2270760"/>
            <a:ext cx="2558667" cy="8907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thùng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2117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76200"/>
            <a:ext cx="8991600" cy="10668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sân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rác</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em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sẽ</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gì</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459498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862486" y="582223"/>
            <a:ext cx="734230"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947336" y="685145"/>
            <a:ext cx="734230"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291700" y="642812"/>
            <a:ext cx="734227"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64042"/>
            <a:ext cx="7700962" cy="1367616"/>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825501"/>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29648"/>
            <a:ext cx="4273550" cy="464801"/>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29647"/>
            <a:ext cx="3587750" cy="3875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5446961"/>
            <a:ext cx="665162" cy="593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2100637"/>
            <a:ext cx="2286000" cy="1937981"/>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437982"/>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993480"/>
            <a:ext cx="762000" cy="2344484"/>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993480"/>
            <a:ext cx="762000" cy="2344484"/>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993480"/>
            <a:ext cx="762000" cy="2344484"/>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993480"/>
            <a:ext cx="762000" cy="2344484"/>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993480"/>
            <a:ext cx="762000" cy="2344484"/>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993480"/>
            <a:ext cx="762000" cy="2344484"/>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993480"/>
            <a:ext cx="762000" cy="2344484"/>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993480"/>
            <a:ext cx="762000" cy="2344484"/>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993480"/>
            <a:ext cx="762000" cy="2344484"/>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993480"/>
            <a:ext cx="762000" cy="2344484"/>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7" y="4337966"/>
            <a:ext cx="2514845" cy="2149619"/>
          </a:xfrm>
          <a:prstGeom prst="rect">
            <a:avLst/>
          </a:prstGeom>
        </p:spPr>
      </p:pic>
    </p:spTree>
    <p:extLst>
      <p:ext uri="{BB962C8B-B14F-4D97-AF65-F5344CB8AC3E}">
        <p14:creationId xmlns:p14="http://schemas.microsoft.com/office/powerpoint/2010/main" val="239344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9" name="Picture 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4403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76200"/>
            <a:ext cx="9002488" cy="12954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a:solidFill>
                  <a:srgbClr val="FFFF00"/>
                </a:solidFill>
                <a:latin typeface="Arial" pitchFamily="34" charset="0"/>
                <a:cs typeface="Arial" pitchFamily="34" charset="0"/>
              </a:rPr>
              <a:t>G</a:t>
            </a:r>
            <a:r>
              <a:rPr lang="vi-VN" sz="2400" b="1" dirty="0">
                <a:solidFill>
                  <a:srgbClr val="FFFF00"/>
                </a:solidFill>
                <a:latin typeface="Arial" pitchFamily="34" charset="0"/>
                <a:cs typeface="Arial" pitchFamily="34" charset="0"/>
              </a:rPr>
              <a:t>iúp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a:t>
            </a:r>
            <a:r>
              <a:rPr lang="vi-VN" sz="2400" b="1" dirty="0" smtClean="0">
                <a:solidFill>
                  <a:srgbClr val="FFFF00"/>
                </a:solidFill>
                <a:latin typeface="Arial" pitchFamily="34" charset="0"/>
                <a:cs typeface="Arial" pitchFamily="34" charset="0"/>
              </a:rPr>
              <a:t>bộ</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4" y="2748963"/>
            <a:ext cx="2710883" cy="627787"/>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3" y="2741584"/>
            <a:ext cx="2753713" cy="635165"/>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314069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9" name="Picture 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4403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76200"/>
            <a:ext cx="9002488" cy="12954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4" y="2748963"/>
            <a:ext cx="2710883" cy="627787"/>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3" y="2741584"/>
            <a:ext cx="2753713" cy="635165"/>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253004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08"/>
            <a:ext cx="2133600" cy="743203"/>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8164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Rectangle 2"/>
          <p:cNvSpPr/>
          <p:nvPr/>
        </p:nvSpPr>
        <p:spPr>
          <a:xfrm>
            <a:off x="101601" y="1130785"/>
            <a:ext cx="5529943" cy="1938992"/>
          </a:xfrm>
          <a:prstGeom prst="rect">
            <a:avLst/>
          </a:prstGeom>
        </p:spPr>
        <p:txBody>
          <a:bodyPr wrap="square">
            <a:spAutoFit/>
          </a:bodyPr>
          <a:lstStyle/>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tập</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làm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ở </a:t>
            </a:r>
            <a:r>
              <a:rPr lang="en-US" sz="2000" dirty="0" err="1" smtClean="0">
                <a:solidFill>
                  <a:srgbClr val="006600"/>
                </a:solidFill>
                <a:latin typeface="Arial" pitchFamily="34" charset="0"/>
                <a:cs typeface="Arial" pitchFamily="34" charset="0"/>
              </a:rPr>
              <a:t>lớp</a:t>
            </a:r>
            <a:r>
              <a:rPr lang="en-US" sz="2000" dirty="0" smtClean="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Nhờ</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bố</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mẹ</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hướng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dẫn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cách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đặt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chuông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đồng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hồ</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báo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thức</a:t>
            </a:r>
            <a:r>
              <a:rPr lang="en-US" sz="2000" dirty="0" smtClean="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bố</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mẹ</a:t>
            </a:r>
            <a:r>
              <a:rPr lang="en-US" sz="2000" dirty="0" smtClean="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a:t>
            </a:r>
            <a:r>
              <a:rPr lang="en-US" sz="2000" dirty="0" err="1" smtClean="0">
                <a:solidFill>
                  <a:srgbClr val="006600"/>
                </a:solidFill>
                <a:latin typeface="Arial" pitchFamily="34" charset="0"/>
                <a:cs typeface="Arial" pitchFamily="34" charset="0"/>
              </a:rPr>
              <a:t>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một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tuần</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544" y="1218474"/>
            <a:ext cx="3381829" cy="2083010"/>
          </a:xfrm>
          <a:prstGeom prst="rect">
            <a:avLst/>
          </a:prstGeom>
        </p:spPr>
      </p:pic>
      <p:sp>
        <p:nvSpPr>
          <p:cNvPr id="6" name="TextBox 5"/>
          <p:cNvSpPr txBox="1"/>
          <p:nvPr/>
        </p:nvSpPr>
        <p:spPr>
          <a:xfrm>
            <a:off x="222691" y="4150739"/>
            <a:ext cx="5408853" cy="400110"/>
          </a:xfrm>
          <a:prstGeom prst="rect">
            <a:avLst/>
          </a:prstGeom>
          <a:noFill/>
        </p:spPr>
        <p:txBody>
          <a:bodyPr wrap="none" rtlCol="0">
            <a:spAutoFit/>
          </a:bodyPr>
          <a:lstStyle/>
          <a:p>
            <a:r>
              <a:rPr lang="en-US" sz="2000" dirty="0" err="1" smtClean="0">
                <a:solidFill>
                  <a:srgbClr val="006600"/>
                </a:solidFill>
                <a:latin typeface="Arial" pitchFamily="34" charset="0"/>
                <a:cs typeface="Arial" pitchFamily="34" charset="0"/>
              </a:rPr>
              <a:t>Dán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vào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nơi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em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dễ</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quan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sát</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889" y="3431178"/>
            <a:ext cx="2993136" cy="2399386"/>
          </a:xfrm>
          <a:prstGeom prst="rect">
            <a:avLst/>
          </a:prstGeom>
        </p:spPr>
      </p:pic>
      <p:sp>
        <p:nvSpPr>
          <p:cNvPr id="19" name="TextBox 18"/>
          <p:cNvSpPr txBox="1"/>
          <p:nvPr/>
        </p:nvSpPr>
        <p:spPr>
          <a:xfrm>
            <a:off x="769257" y="5823337"/>
            <a:ext cx="7277954" cy="707886"/>
          </a:xfrm>
          <a:prstGeom prst="rect">
            <a:avLst/>
          </a:prstGeom>
          <a:noFill/>
        </p:spPr>
        <p:txBody>
          <a:bodyPr wrap="none" rtlCol="0">
            <a:spAutoFit/>
          </a:bodyPr>
          <a:lstStyle/>
          <a:p>
            <a:pPr marL="342900" indent="-342900" algn="just">
              <a:buFontTx/>
              <a:buChar char="-"/>
            </a:pPr>
            <a:r>
              <a:rPr lang="en-US" sz="2000" dirty="0" err="1" smtClean="0">
                <a:solidFill>
                  <a:srgbClr val="0000CC"/>
                </a:solidFill>
                <a:latin typeface="Arial" pitchFamily="34" charset="0"/>
                <a:cs typeface="Arial" pitchFamily="34" charset="0"/>
              </a:rPr>
              <a:t>Lựa</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chọn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và</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thực</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hiện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cách</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làm</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phù</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hợp</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để</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luôn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đúng</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giờ</a:t>
            </a:r>
            <a:r>
              <a:rPr lang="en-US" sz="2000" dirty="0" smtClean="0">
                <a:solidFill>
                  <a:srgbClr val="0000CC"/>
                </a:solidFill>
                <a:latin typeface="Arial" pitchFamily="34" charset="0"/>
                <a:cs typeface="Arial" pitchFamily="34" charset="0"/>
              </a:rPr>
              <a:t>.</a:t>
            </a:r>
          </a:p>
          <a:p>
            <a:pPr marL="342900" indent="-342900" algn="just">
              <a:buFontTx/>
              <a:buChar char="-"/>
            </a:pPr>
            <a:r>
              <a:rPr lang="en-US" sz="2000" dirty="0" err="1" smtClean="0">
                <a:solidFill>
                  <a:srgbClr val="0000CC"/>
                </a:solidFill>
                <a:latin typeface="Arial" pitchFamily="34" charset="0"/>
                <a:cs typeface="Arial" pitchFamily="34" charset="0"/>
              </a:rPr>
              <a:t>Nhắc</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nhở</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khi</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bạn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chưa</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đúng</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giờ</a:t>
            </a:r>
            <a:endParaRPr lang="en-US" sz="20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47775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6857999"/>
          </a:xfrm>
          <a:prstGeom prst="rect">
            <a:avLst/>
          </a:prstGeom>
        </p:spPr>
      </p:pic>
      <p:grpSp>
        <p:nvGrpSpPr>
          <p:cNvPr id="8" name="Group 7"/>
          <p:cNvGrpSpPr/>
          <p:nvPr/>
        </p:nvGrpSpPr>
        <p:grpSpPr>
          <a:xfrm>
            <a:off x="94937" y="50152"/>
            <a:ext cx="8656889" cy="2664823"/>
            <a:chOff x="94936" y="41793"/>
            <a:chExt cx="8656889" cy="2220686"/>
          </a:xfrm>
        </p:grpSpPr>
        <p:grpSp>
          <p:nvGrpSpPr>
            <p:cNvPr id="9" name="Group 8"/>
            <p:cNvGrpSpPr/>
            <p:nvPr/>
          </p:nvGrpSpPr>
          <p:grpSpPr>
            <a:xfrm>
              <a:off x="94936" y="41793"/>
              <a:ext cx="8656889" cy="2220686"/>
              <a:chOff x="308079" y="1291772"/>
              <a:chExt cx="8656889" cy="2220686"/>
            </a:xfrm>
          </p:grpSpPr>
          <p:pic>
            <p:nvPicPr>
              <p:cNvPr id="10" name="Picture 2" descr="D:\Dao Duc 1 moi\Package - Lesson\Data\image_paste_200709160737.jpg"/>
              <p:cNvPicPr>
                <a:picLocks noChangeAspect="1" noChangeArrowheads="1"/>
              </p:cNvPicPr>
              <p:nvPr/>
            </p:nvPicPr>
            <p:blipFill rotWithShape="1">
              <a:blip r:embed="rId3">
                <a:extLst>
                  <a:ext uri="{28A0092B-C50C-407E-A947-70E740481C1C}">
                    <a14:useLocalDpi xmlns:a14="http://schemas.microsoft.com/office/drawing/2010/main" val="0"/>
                  </a:ext>
                </a:extLst>
              </a:blip>
              <a:srcRect b="21939"/>
              <a:stretch/>
            </p:blipFill>
            <p:spPr bwMode="auto">
              <a:xfrm>
                <a:off x="308079" y="1291772"/>
                <a:ext cx="8656889" cy="22206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1416432">
                <a:off x="622709" y="1740839"/>
                <a:ext cx="8076090" cy="12947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rot="21280163">
              <a:off x="957940" y="718685"/>
              <a:ext cx="6371771" cy="897682"/>
            </a:xfrm>
            <a:prstGeom prst="rect">
              <a:avLst/>
            </a:prstGeom>
            <a:noFill/>
          </p:spPr>
          <p:txBody>
            <a:bodyPr wrap="square" rtlCol="0">
              <a:spAutoFit/>
            </a:bodyPr>
            <a:lstStyle/>
            <a:p>
              <a:pPr algn="ctr"/>
              <a:r>
                <a:rPr lang="en-US" sz="3200" b="1" dirty="0" err="1" smtClean="0">
                  <a:solidFill>
                    <a:srgbClr val="FFFF00"/>
                  </a:solidFill>
                  <a:latin typeface="Arial" pitchFamily="34" charset="0"/>
                  <a:cs typeface="Arial" pitchFamily="34" charset="0"/>
                </a:rPr>
                <a:t>Chủ</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đề</a:t>
              </a:r>
              <a:endParaRPr lang="en-US" sz="3200" b="1" dirty="0" smtClean="0">
                <a:solidFill>
                  <a:srgbClr val="FFFF00"/>
                </a:solidFill>
                <a:latin typeface="Arial" pitchFamily="34" charset="0"/>
                <a:cs typeface="Arial" pitchFamily="34" charset="0"/>
              </a:endParaRPr>
            </a:p>
            <a:p>
              <a:pPr algn="ctr"/>
              <a:r>
                <a:rPr lang="en-US" sz="3200" b="1" dirty="0" smtClean="0">
                  <a:solidFill>
                    <a:schemeClr val="bg1"/>
                  </a:solidFill>
                  <a:latin typeface="Arial" pitchFamily="34" charset="0"/>
                  <a:cs typeface="Arial" pitchFamily="34" charset="0"/>
                </a:rPr>
                <a:t>SINH HỌAT NỀN NẾP</a:t>
              </a:r>
              <a:endParaRPr lang="en-US" sz="3200" b="1" dirty="0">
                <a:solidFill>
                  <a:schemeClr val="bg1"/>
                </a:solidFill>
                <a:latin typeface="Arial" pitchFamily="34" charset="0"/>
                <a:cs typeface="Arial" pitchFamily="34" charset="0"/>
              </a:endParaRPr>
            </a:p>
          </p:txBody>
        </p:sp>
      </p:grpSp>
      <p:sp>
        <p:nvSpPr>
          <p:cNvPr id="12" name="Oval 11"/>
          <p:cNvSpPr/>
          <p:nvPr/>
        </p:nvSpPr>
        <p:spPr>
          <a:xfrm>
            <a:off x="1800009" y="2645308"/>
            <a:ext cx="1549630" cy="787302"/>
          </a:xfrm>
          <a:prstGeom prst="ellipse">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a:t>
            </a:r>
            <a:r>
              <a:rPr lang="en-US" sz="2400" b="1" dirty="0" smtClean="0">
                <a:solidFill>
                  <a:srgbClr val="FFFF00"/>
                </a:solidFill>
                <a:latin typeface="Arial" pitchFamily="34" charset="0"/>
                <a:cs typeface="Arial" pitchFamily="34" charset="0"/>
              </a:rPr>
              <a:t>3: </a:t>
            </a:r>
            <a:endParaRPr lang="en-US" sz="2400" dirty="0">
              <a:solidFill>
                <a:srgbClr val="FFFF00"/>
              </a:solidFill>
            </a:endParaRPr>
          </a:p>
        </p:txBody>
      </p:sp>
      <p:sp>
        <p:nvSpPr>
          <p:cNvPr id="14" name="TextBox 13"/>
          <p:cNvSpPr txBox="1"/>
          <p:nvPr/>
        </p:nvSpPr>
        <p:spPr>
          <a:xfrm>
            <a:off x="3393182" y="2714975"/>
            <a:ext cx="5056577" cy="461665"/>
          </a:xfrm>
          <a:prstGeom prst="rect">
            <a:avLst/>
          </a:prstGeom>
          <a:noFill/>
        </p:spPr>
        <p:txBody>
          <a:bodyPr wrap="none" rtlCol="0">
            <a:spAutoFit/>
          </a:bodyPr>
          <a:lstStyle/>
          <a:p>
            <a:pPr algn="ctr"/>
            <a:r>
              <a:rPr lang="en-US" sz="2400" b="1" dirty="0" smtClean="0">
                <a:latin typeface="Arial" pitchFamily="34" charset="0"/>
                <a:cs typeface="Arial" pitchFamily="34" charset="0"/>
              </a:rPr>
              <a:t>HỌC TẬP, SINH HOẠT ĐÚNG GIỜ</a:t>
            </a:r>
            <a:endParaRPr lang="en-US" sz="2400" b="1" dirty="0">
              <a:latin typeface="Arial" pitchFamily="34" charset="0"/>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039" y="3432610"/>
            <a:ext cx="4257933" cy="2765152"/>
          </a:xfrm>
          <a:prstGeom prst="ellipse">
            <a:avLst/>
          </a:prstGeom>
          <a:ln>
            <a:noFill/>
          </a:ln>
          <a:effectLst>
            <a:softEdge rad="112500"/>
          </a:effectLst>
        </p:spPr>
      </p:pic>
    </p:spTree>
    <p:extLst>
      <p:ext uri="{BB962C8B-B14F-4D97-AF65-F5344CB8AC3E}">
        <p14:creationId xmlns:p14="http://schemas.microsoft.com/office/powerpoint/2010/main" val="243302580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92" y="3785870"/>
            <a:ext cx="2560109" cy="3072131"/>
          </a:xfrm>
          <a:prstGeom prst="rect">
            <a:avLst/>
          </a:prstGeom>
        </p:spPr>
      </p:pic>
      <p:grpSp>
        <p:nvGrpSpPr>
          <p:cNvPr id="5" name="Group 4"/>
          <p:cNvGrpSpPr/>
          <p:nvPr/>
        </p:nvGrpSpPr>
        <p:grpSpPr>
          <a:xfrm>
            <a:off x="163742" y="304256"/>
            <a:ext cx="8540137" cy="2970168"/>
            <a:chOff x="163741" y="253547"/>
            <a:chExt cx="8540137" cy="2475140"/>
          </a:xfrm>
        </p:grpSpPr>
        <p:grpSp>
          <p:nvGrpSpPr>
            <p:cNvPr id="3" name="Group 2"/>
            <p:cNvGrpSpPr/>
            <p:nvPr/>
          </p:nvGrpSpPr>
          <p:grpSpPr>
            <a:xfrm>
              <a:off x="163741" y="253547"/>
              <a:ext cx="8540137" cy="2475140"/>
              <a:chOff x="163741" y="253547"/>
              <a:chExt cx="8540137" cy="2475140"/>
            </a:xfrm>
          </p:grpSpPr>
          <p:pic>
            <p:nvPicPr>
              <p:cNvPr id="10242" name="Picture 2" descr="D:\Dao Duc 1 moi\Package - Lesson\Data\image_paste_20071010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1" y="253547"/>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155" y="1253217"/>
                <a:ext cx="1661886" cy="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012" y="167163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90" y="1780495"/>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36" y="1797501"/>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65" y="1756229"/>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563605" y="1230294"/>
              <a:ext cx="6393096" cy="897682"/>
            </a:xfrm>
            <a:prstGeom prst="rect">
              <a:avLst/>
            </a:prstGeom>
            <a:noFill/>
          </p:spPr>
          <p:txBody>
            <a:bodyPr wrap="none" rtlCol="0">
              <a:spAutoFit/>
            </a:bodyPr>
            <a:lstStyle/>
            <a:p>
              <a:pPr algn="ctr"/>
              <a:r>
                <a:rPr lang="en-US" sz="3200" dirty="0" err="1" smtClean="0">
                  <a:latin typeface="Arial" pitchFamily="34" charset="0"/>
                  <a:cs typeface="Arial" pitchFamily="34" charset="0"/>
                </a:rPr>
                <a:t>Gọn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gàng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ngăn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nắp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giúp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em</a:t>
              </a:r>
              <a:endParaRPr lang="en-US" sz="3200" dirty="0" smtClean="0">
                <a:latin typeface="Arial" pitchFamily="34" charset="0"/>
                <a:cs typeface="Arial" pitchFamily="34" charset="0"/>
              </a:endParaRPr>
            </a:p>
            <a:p>
              <a:pPr algn="ctr"/>
              <a:r>
                <a:rPr lang="en-US" sz="3200" dirty="0" err="1" smtClean="0">
                  <a:latin typeface="Arial" pitchFamily="34" charset="0"/>
                  <a:cs typeface="Arial" pitchFamily="34" charset="0"/>
                </a:rPr>
                <a:t>Đồ</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dùng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bện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đẹp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khi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tìm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có</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ngay</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grpSp>
    </p:spTree>
    <p:extLst>
      <p:ext uri="{BB962C8B-B14F-4D97-AF65-F5344CB8AC3E}">
        <p14:creationId xmlns:p14="http://schemas.microsoft.com/office/powerpoint/2010/main" val="3227834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70"/>
            <a:ext cx="9144000" cy="683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01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6858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4" y="2014175"/>
            <a:ext cx="6175375" cy="308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194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1" y="52138"/>
            <a:ext cx="1795237" cy="81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12"/>
          <p:cNvSpPr>
            <a:spLocks noChangeShapeType="1"/>
          </p:cNvSpPr>
          <p:nvPr/>
        </p:nvSpPr>
        <p:spPr bwMode="auto">
          <a:xfrm>
            <a:off x="0" y="9035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4" name="TextBox 3"/>
          <p:cNvSpPr txBox="1"/>
          <p:nvPr/>
        </p:nvSpPr>
        <p:spPr>
          <a:xfrm flipH="1">
            <a:off x="91620" y="923848"/>
            <a:ext cx="7167882" cy="461665"/>
          </a:xfrm>
          <a:prstGeom prst="rect">
            <a:avLst/>
          </a:prstGeom>
          <a:noFill/>
        </p:spPr>
        <p:txBody>
          <a:bodyPr wrap="square" rtlCol="0">
            <a:spAutoFit/>
          </a:bodyPr>
          <a:lstStyle/>
          <a:p>
            <a:r>
              <a:rPr lang="en-US" sz="2400" dirty="0" smtClean="0">
                <a:solidFill>
                  <a:srgbClr val="FF0000"/>
                </a:solidFill>
                <a:latin typeface="Arial" pitchFamily="34" charset="0"/>
                <a:cs typeface="Arial" pitchFamily="34" charset="0"/>
              </a:rPr>
              <a:t>a. </a:t>
            </a:r>
            <a:r>
              <a:rPr lang="en-US" sz="2400" dirty="0" err="1" smtClean="0">
                <a:solidFill>
                  <a:srgbClr val="FF0000"/>
                </a:solidFill>
                <a:latin typeface="Arial" pitchFamily="34" charset="0"/>
                <a:cs typeface="Arial" pitchFamily="34" charset="0"/>
              </a:rPr>
              <a:t>Nhận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xét</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việc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làm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của</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endParaRPr lang="en-US" sz="2400" dirty="0">
              <a:solidFill>
                <a:srgbClr val="FF00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66" y="1530795"/>
            <a:ext cx="2871564" cy="27905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94889"/>
            <a:ext cx="4060174" cy="24458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573" y="4232362"/>
            <a:ext cx="4096741" cy="2575397"/>
          </a:xfrm>
          <a:prstGeom prst="rect">
            <a:avLst/>
          </a:prstGeom>
        </p:spPr>
      </p:pic>
    </p:spTree>
    <p:extLst>
      <p:ext uri="{BB962C8B-B14F-4D97-AF65-F5344CB8AC3E}">
        <p14:creationId xmlns:p14="http://schemas.microsoft.com/office/powerpoint/2010/main" val="2394358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862486" y="582223"/>
            <a:ext cx="734230"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947336" y="685145"/>
            <a:ext cx="734230"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291700" y="642812"/>
            <a:ext cx="734227"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64042"/>
            <a:ext cx="7700962" cy="1367616"/>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15901" y="825501"/>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29648"/>
            <a:ext cx="4273550" cy="464801"/>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81459"/>
            <a:ext cx="2618924" cy="3924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672307" y="5326439"/>
            <a:ext cx="7992722" cy="584775"/>
          </a:xfrm>
          <a:prstGeom prst="rect">
            <a:avLst/>
          </a:prstGeom>
        </p:spPr>
        <p:txBody>
          <a:bodyPr wrap="square">
            <a:spAutoFit/>
          </a:bodyPr>
          <a:lstStyle/>
          <a:p>
            <a:pPr algn="ctr"/>
            <a:r>
              <a:rPr lang="en-US" sz="3200" b="1" dirty="0" err="1" smtClean="0">
                <a:solidFill>
                  <a:srgbClr val="FF0000"/>
                </a:solidFill>
                <a:latin typeface="Arial" pitchFamily="34" charset="0"/>
                <a:cs typeface="Arial" pitchFamily="34" charset="0"/>
              </a:rPr>
              <a:t>Lan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mải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chơi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quên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giờ</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tắm</a:t>
            </a:r>
            <a:endParaRPr lang="vi-VN" sz="32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98" y="1148000"/>
            <a:ext cx="4337505" cy="3911050"/>
          </a:xfrm>
          <a:prstGeom prst="rect">
            <a:avLst/>
          </a:prstGeom>
          <a:ln>
            <a:noFill/>
          </a:ln>
          <a:effectLst>
            <a:glow rad="101600">
              <a:schemeClr val="accent3">
                <a:satMod val="175000"/>
                <a:alpha val="40000"/>
              </a:schemeClr>
            </a:glow>
          </a:effectLst>
        </p:spPr>
      </p:pic>
    </p:spTree>
    <p:extLst>
      <p:ext uri="{BB962C8B-B14F-4D97-AF65-F5344CB8AC3E}">
        <p14:creationId xmlns:p14="http://schemas.microsoft.com/office/powerpoint/2010/main" val="41521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862486" y="582223"/>
            <a:ext cx="734230"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947336" y="685145"/>
            <a:ext cx="734230"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291700" y="642812"/>
            <a:ext cx="734227"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64042"/>
            <a:ext cx="7700962" cy="1367616"/>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788140"/>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29648"/>
            <a:ext cx="4273550" cy="464801"/>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81459"/>
            <a:ext cx="2618924" cy="3924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436904" y="5047765"/>
            <a:ext cx="7992722" cy="954107"/>
          </a:xfrm>
          <a:prstGeom prst="rect">
            <a:avLst/>
          </a:prstGeom>
        </p:spPr>
        <p:txBody>
          <a:bodyPr wrap="square">
            <a:spAutoFit/>
          </a:bodyPr>
          <a:lstStyle/>
          <a:p>
            <a:pPr algn="ctr"/>
            <a:r>
              <a:rPr lang="en-US" sz="2800" b="1" dirty="0" err="1" smtClean="0">
                <a:solidFill>
                  <a:srgbClr val="FF0000"/>
                </a:solidFill>
                <a:latin typeface="Arial" pitchFamily="34" charset="0"/>
                <a:cs typeface="Arial" pitchFamily="34" charset="0"/>
              </a:rPr>
              <a:t>Đến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giờ</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về</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nhưng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các</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bạn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vẫn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rủ</a:t>
            </a:r>
            <a:r>
              <a:rPr lang="en-US" sz="2800" b="1" dirty="0" smtClean="0">
                <a:solidFill>
                  <a:srgbClr val="FF0000"/>
                </a:solidFill>
                <a:latin typeface="Arial" pitchFamily="34" charset="0"/>
                <a:cs typeface="Arial" pitchFamily="34" charset="0"/>
              </a:rPr>
              <a:t> ở </a:t>
            </a:r>
            <a:r>
              <a:rPr lang="en-US" sz="2800" b="1" dirty="0" err="1" smtClean="0">
                <a:solidFill>
                  <a:srgbClr val="FF0000"/>
                </a:solidFill>
                <a:latin typeface="Arial" pitchFamily="34" charset="0"/>
                <a:cs typeface="Arial" pitchFamily="34" charset="0"/>
              </a:rPr>
              <a:t>lại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nhưng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bạn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trai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không</a:t>
            </a:r>
            <a:r>
              <a:rPr lang="en-US" sz="2800" b="1" dirty="0" smtClean="0">
                <a:solidFill>
                  <a:srgbClr val="FF0000"/>
                </a:solidFill>
                <a:latin typeface="Arial" pitchFamily="34" charset="0"/>
                <a:cs typeface="Arial" pitchFamily="34" charset="0"/>
              </a:rPr>
              <a:t> ở</a:t>
            </a:r>
            <a:endParaRPr lang="vi-VN" sz="2800" b="1" dirty="0">
              <a:solidFill>
                <a:srgbClr val="FF0000"/>
              </a:solidFill>
              <a:latin typeface="Arial" pitchFamily="34" charset="0"/>
              <a:cs typeface="Arial" pitchFamily="34" charset="0"/>
            </a:endParaRP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81" y="1070254"/>
            <a:ext cx="6290089" cy="3789210"/>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63171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862486" y="582223"/>
            <a:ext cx="734230"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947336" y="685145"/>
            <a:ext cx="734230"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291700" y="642812"/>
            <a:ext cx="734227"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64042"/>
            <a:ext cx="7700962" cy="1367616"/>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788140"/>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29648"/>
            <a:ext cx="4273550" cy="464801"/>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81459"/>
            <a:ext cx="2618924" cy="3924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500603" y="5324763"/>
            <a:ext cx="7992722" cy="461665"/>
          </a:xfrm>
          <a:prstGeom prst="rect">
            <a:avLst/>
          </a:prstGeom>
        </p:spPr>
        <p:txBody>
          <a:bodyPr wrap="square">
            <a:spAutoFit/>
          </a:bodyPr>
          <a:lstStyle/>
          <a:p>
            <a:pPr algn="ctr"/>
            <a:r>
              <a:rPr lang="en-US" sz="2400" b="1" dirty="0" err="1" smtClean="0">
                <a:solidFill>
                  <a:srgbClr val="FF0000"/>
                </a:solidFill>
                <a:latin typeface="Arial" pitchFamily="34" charset="0"/>
                <a:cs typeface="Arial" pitchFamily="34" charset="0"/>
              </a:rPr>
              <a:t>Bạn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nhờ</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mẹ</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đặt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hộ</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giờ</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báo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thức</a:t>
            </a:r>
            <a:endParaRPr lang="vi-VN" sz="24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96" y="988526"/>
            <a:ext cx="6457119" cy="4059238"/>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0842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990600"/>
            <a:ext cx="9144000" cy="5867400"/>
          </a:xfrm>
          <a:prstGeom prst="rect">
            <a:avLst/>
          </a:prstGeom>
        </p:spPr>
      </p:pic>
      <p:sp>
        <p:nvSpPr>
          <p:cNvPr id="7" name="Rounded Rectangle 6"/>
          <p:cNvSpPr/>
          <p:nvPr/>
        </p:nvSpPr>
        <p:spPr>
          <a:xfrm>
            <a:off x="2191659" y="990600"/>
            <a:ext cx="6792684" cy="4844143"/>
          </a:xfrm>
          <a:prstGeom prst="roundRect">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1: </a:t>
            </a:r>
            <a:r>
              <a:rPr lang="en-US" sz="2200" b="1" dirty="0" err="1" smtClean="0">
                <a:solidFill>
                  <a:srgbClr val="FFFF00"/>
                </a:solidFill>
                <a:latin typeface="Arial" pitchFamily="34" charset="0"/>
                <a:cs typeface="Arial" pitchFamily="34" charset="0"/>
              </a:rPr>
              <a:t>Lan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mải</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chơi</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chưa</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tắm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Em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không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tán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thành</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đó</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vì</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chưa</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2: </a:t>
            </a:r>
            <a:r>
              <a:rPr lang="en-US" sz="2200" b="1" dirty="0" err="1" smtClean="0">
                <a:solidFill>
                  <a:srgbClr val="FFFF00"/>
                </a:solidFill>
                <a:latin typeface="Arial" pitchFamily="34" charset="0"/>
                <a:cs typeface="Arial" pitchFamily="34" charset="0"/>
              </a:rPr>
              <a:t>Tiến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nhớ</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về</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nhà</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Em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tán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thành</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3: </a:t>
            </a:r>
            <a:r>
              <a:rPr lang="en-US" sz="2200" b="1" dirty="0" err="1" smtClean="0">
                <a:solidFill>
                  <a:srgbClr val="FFFF00"/>
                </a:solidFill>
                <a:latin typeface="Arial" pitchFamily="34" charset="0"/>
                <a:cs typeface="Arial" pitchFamily="34" charset="0"/>
              </a:rPr>
              <a:t>Trung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mẹ</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đặt</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chuông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báo</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thức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để</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Đó</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nên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endParaRPr lang="vi-VN" sz="2200" b="1" dirty="0">
              <a:solidFill>
                <a:srgbClr val="FFFF00"/>
              </a:solidFill>
              <a:latin typeface="Arial" pitchFamily="34" charset="0"/>
              <a:cs typeface="Arial" pitchFamily="34" charset="0"/>
            </a:endParaRPr>
          </a:p>
        </p:txBody>
      </p:sp>
      <p:sp>
        <p:nvSpPr>
          <p:cNvPr id="6"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1" y="52138"/>
            <a:ext cx="1795237" cy="81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99543" y="161794"/>
            <a:ext cx="2258952" cy="584775"/>
          </a:xfrm>
          <a:prstGeom prst="rect">
            <a:avLst/>
          </a:prstGeom>
          <a:noFill/>
        </p:spPr>
        <p:txBody>
          <a:bodyPr wrap="none" rtlCol="0">
            <a:spAutoFit/>
          </a:bodyPr>
          <a:lstStyle/>
          <a:p>
            <a:pPr algn="ctr"/>
            <a:r>
              <a:rPr lang="en-US" sz="3200" b="1" dirty="0" smtClean="0">
                <a:solidFill>
                  <a:srgbClr val="C00000"/>
                </a:solidFill>
                <a:latin typeface="Arial" pitchFamily="34" charset="0"/>
                <a:cs typeface="Arial" pitchFamily="34" charset="0"/>
              </a:rPr>
              <a:t>KẾT LUẬN</a:t>
            </a:r>
            <a:endParaRPr lang="en-US" sz="32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70759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6168" y="4953000"/>
            <a:ext cx="5450417" cy="889000"/>
            <a:chOff x="0" y="3257"/>
            <a:chExt cx="5952" cy="1063"/>
          </a:xfrm>
        </p:grpSpPr>
        <p:pic>
          <p:nvPicPr>
            <p:cNvPr id="25612" name="Picture 3"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6"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61950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WordArt 9"/>
          <p:cNvSpPr>
            <a:spLocks noChangeArrowheads="1" noChangeShapeType="1" noTextEdit="1"/>
          </p:cNvSpPr>
          <p:nvPr/>
        </p:nvSpPr>
        <p:spPr bwMode="auto">
          <a:xfrm>
            <a:off x="2402417" y="825502"/>
            <a:ext cx="4762500" cy="1153583"/>
          </a:xfrm>
          <a:prstGeom prst="rect">
            <a:avLst/>
          </a:prstGeom>
        </p:spPr>
        <p:txBody>
          <a:bodyPr wrap="none" fromWordArt="1">
            <a:prstTxWarp prst="textWave1">
              <a:avLst>
                <a:gd name="adj1" fmla="val 13005"/>
                <a:gd name="adj2" fmla="val 0"/>
              </a:avLst>
            </a:prstTxWarp>
          </a:bodyPr>
          <a:lstStyle/>
          <a:p>
            <a:pPr algn="ctr" defTabSz="634950" eaLnBrk="0" fontAlgn="base" hangingPunct="0">
              <a:spcBef>
                <a:spcPct val="0"/>
              </a:spcBef>
              <a:spcAft>
                <a:spcPct val="0"/>
              </a:spcAft>
            </a:pPr>
            <a:r>
              <a:rPr lang="en-US" sz="2500" kern="10">
                <a:ln w="9525">
                  <a:solidFill>
                    <a:srgbClr val="008000"/>
                  </a:solidFill>
                  <a:round/>
                  <a:headEnd/>
                  <a:tailEnd/>
                </a:ln>
                <a:gradFill rotWithShape="1">
                  <a:gsLst>
                    <a:gs pos="0">
                      <a:srgbClr val="FF0000"/>
                    </a:gs>
                    <a:gs pos="100000">
                      <a:srgbClr val="760000"/>
                    </a:gs>
                  </a:gsLst>
                  <a:path path="rect">
                    <a:fillToRect l="50000" t="50000" r="50000" b="50000"/>
                  </a:path>
                </a:gradFill>
                <a:effectLst>
                  <a:outerShdw dist="107763" dir="2700000" algn="ctr" rotWithShape="0">
                    <a:srgbClr val="C0C0C0">
                      <a:alpha val="50000"/>
                    </a:srgbClr>
                  </a:outerShdw>
                </a:effectLst>
                <a:latin typeface=".VnArial" panose="020B7200000000000000" pitchFamily="34" charset="0"/>
              </a:rPr>
              <a:t>NghØ gi÷a tiết</a:t>
            </a:r>
          </a:p>
        </p:txBody>
      </p:sp>
      <p:pic>
        <p:nvPicPr>
          <p:cNvPr id="9" name="Tap dem .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97001" y="6032500"/>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2296584"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88509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o con tam nang.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1820334" y="4826001"/>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397002" y="509323"/>
            <a:ext cx="1254566" cy="15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6492435" y="636324"/>
            <a:ext cx="1254566" cy="15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3725335" y="382323"/>
            <a:ext cx="1254566" cy="15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821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par>
                          <p:cTn id="12" fill="hold" nodeType="afterGroup">
                            <p:stCondLst>
                              <p:cond delay="2000"/>
                            </p:stCondLst>
                            <p:childTnLst>
                              <p:par>
                                <p:cTn id="13" presetID="1" presetClass="mediacall" presetSubtype="0" fill="hold" nodeType="afterEffect">
                                  <p:stCondLst>
                                    <p:cond delay="0"/>
                                  </p:stCondLst>
                                  <p:childTnLst>
                                    <p:cmd type="call" cmd="playFrom(0.0)">
                                      <p:cBhvr>
                                        <p:cTn id="14" dur="1" fill="hold"/>
                                        <p:tgtEl>
                                          <p:spTgt spid="9"/>
                                        </p:tgtEl>
                                      </p:cBhvr>
                                    </p:cmd>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oin.wav"/>
                                        </p:tgtEl>
                                      </p:cMediaNode>
                                    </p:audio>
                                  </p:sub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ppt_x"/>
                                          </p:val>
                                        </p:tav>
                                        <p:tav tm="100000">
                                          <p:val>
                                            <p:strVal val="#ppt_x"/>
                                          </p:val>
                                        </p:tav>
                                      </p:tavLst>
                                    </p:anim>
                                    <p:anim calcmode="lin" valueType="num">
                                      <p:cBhvr additive="base">
                                        <p:cTn id="3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15498" fill="hold"/>
                                        <p:tgtEl>
                                          <p:spTgt spid="12"/>
                                        </p:tgtEl>
                                      </p:cBhvr>
                                    </p:cmd>
                                  </p:childTnLst>
                                </p:cTn>
                              </p:par>
                            </p:childTnLst>
                          </p:cTn>
                        </p:par>
                      </p:childTnLst>
                    </p:cTn>
                  </p:par>
                </p:childTnLst>
              </p:cTn>
              <p:nextCondLst>
                <p:cond evt="onClick" delay="0">
                  <p:tgtEl>
                    <p:spTgt spid="12"/>
                  </p:tgtEl>
                </p:cond>
              </p:nextCondLst>
            </p:seq>
            <p:audio>
              <p:cMediaNode>
                <p:cTn id="36" fill="hold" display="0">
                  <p:stCondLst>
                    <p:cond delay="indefinite"/>
                  </p:stCondLst>
                  <p:endCondLst>
                    <p:cond evt="onPrev" delay="0">
                      <p:tgtEl>
                        <p:sldTgt/>
                      </p:tgtEl>
                    </p:cond>
                    <p:cond evt="onStopAudio" delay="0">
                      <p:tgtEl>
                        <p:sldTgt/>
                      </p:tgtEl>
                    </p:cond>
                  </p:endCondLst>
                </p:cTn>
                <p:tgtEl>
                  <p:spTgt spid="9"/>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487</Words>
  <Application>Microsoft Office PowerPoint</Application>
  <PresentationFormat>On-screen Show (4:3)</PresentationFormat>
  <Paragraphs>56</Paragraphs>
  <Slides>21</Slides>
  <Notes>0</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2020-10-17T10:36:41Z</dcterms:created>
  <dcterms:modified xsi:type="dcterms:W3CDTF">2020-10-17T11:39:16Z</dcterms:modified>
</cp:coreProperties>
</file>