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48" r:id="rId3"/>
    <p:sldId id="256" r:id="rId4"/>
    <p:sldId id="257" r:id="rId5"/>
    <p:sldId id="349" r:id="rId6"/>
    <p:sldId id="344" r:id="rId7"/>
    <p:sldId id="347" r:id="rId8"/>
    <p:sldId id="356" r:id="rId9"/>
    <p:sldId id="282" r:id="rId10"/>
    <p:sldId id="357" r:id="rId11"/>
    <p:sldId id="358" r:id="rId12"/>
    <p:sldId id="355" r:id="rId13"/>
    <p:sldId id="309" r:id="rId14"/>
    <p:sldId id="350" r:id="rId15"/>
    <p:sldId id="351" r:id="rId16"/>
    <p:sldId id="352" r:id="rId17"/>
    <p:sldId id="353" r:id="rId18"/>
    <p:sldId id="354" r:id="rId19"/>
    <p:sldId id="308" r:id="rId20"/>
  </p:sldIdLst>
  <p:sldSz cx="9144000" cy="5715000" type="screen16x10"/>
  <p:notesSz cx="6858000" cy="9144000"/>
  <p:embeddedFontLst>
    <p:embeddedFont>
      <p:font typeface="VNI-Avo" pitchFamily="2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.VnArial" panose="020B7200000000000000" pitchFamily="34" charset="0"/>
      <p:regular r:id="rId27"/>
      <p:italic r:id="rId28"/>
      <p:boldItalic r:id="rId29"/>
    </p:embeddedFont>
    <p:embeddedFont>
      <p:font typeface=".VnAvant" panose="020B7200000000000000"/>
      <p:regular r:id="rId30"/>
      <p:bold r:id="rId31"/>
      <p:italic r:id="rId32"/>
      <p:boldItalic r:id="rId33"/>
    </p:embeddedFont>
    <p:embeddedFont>
      <p:font typeface="VNI-Thufap2"/>
      <p:regular r:id="rId34"/>
    </p:embeddedFont>
    <p:embeddedFont>
      <p:font typeface=".VnTifani Heavy" panose="020B720000000000000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ăm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ăp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ăm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ăp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18" Type="http://schemas.openxmlformats.org/officeDocument/2006/relationships/image" Target="../media/image49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5.gif"/><Relationship Id="rId17" Type="http://schemas.openxmlformats.org/officeDocument/2006/relationships/image" Target="../media/image48.gif"/><Relationship Id="rId2" Type="http://schemas.openxmlformats.org/officeDocument/2006/relationships/audio" Target="../media/audio4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4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2.gif"/><Relationship Id="rId4" Type="http://schemas.openxmlformats.org/officeDocument/2006/relationships/audio" Target="../media/audio6.wav"/><Relationship Id="rId9" Type="http://schemas.openxmlformats.org/officeDocument/2006/relationships/image" Target="../media/image33.gif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5.gif"/><Relationship Id="rId17" Type="http://schemas.openxmlformats.org/officeDocument/2006/relationships/image" Target="../media/image50.gif"/><Relationship Id="rId2" Type="http://schemas.openxmlformats.org/officeDocument/2006/relationships/audio" Target="../media/audio4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44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2.gif"/><Relationship Id="rId4" Type="http://schemas.openxmlformats.org/officeDocument/2006/relationships/audio" Target="../media/audio5.wav"/><Relationship Id="rId9" Type="http://schemas.openxmlformats.org/officeDocument/2006/relationships/image" Target="../media/image33.gif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1404258"/>
            <a:ext cx="836295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475925"/>
            <a:ext cx="87534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ăm: </a:t>
            </a:r>
            <a:r>
              <a:rPr lang="vi-VN" sz="2800" dirty="0">
                <a:solidFill>
                  <a:srgbClr val="0000CC"/>
                </a:solidFill>
              </a:rPr>
              <a:t>ă và m đều cao 2 li.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ăp: </a:t>
            </a:r>
            <a:r>
              <a:rPr lang="vi-VN" sz="2800" dirty="0">
                <a:solidFill>
                  <a:srgbClr val="0000CC"/>
                </a:solidFill>
              </a:rPr>
              <a:t>ă cao 2 li, p cao 4 li.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chăm: </a:t>
            </a:r>
            <a:r>
              <a:rPr lang="vi-VN" sz="2800" dirty="0">
                <a:solidFill>
                  <a:srgbClr val="0000CC"/>
                </a:solidFill>
              </a:rPr>
              <a:t>viết ch rồi đến vần ăm.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cặp: </a:t>
            </a:r>
            <a:r>
              <a:rPr lang="vi-VN" sz="2800" dirty="0">
                <a:solidFill>
                  <a:srgbClr val="0000CC"/>
                </a:solidFill>
              </a:rPr>
              <a:t>viết c rồi đến vần ăp, dấu nặng đặt dưới ă.</a:t>
            </a:r>
          </a:p>
        </p:txBody>
      </p:sp>
    </p:spTree>
    <p:extLst>
      <p:ext uri="{BB962C8B-B14F-4D97-AF65-F5344CB8AC3E}">
        <p14:creationId xmlns:p14="http://schemas.microsoft.com/office/powerpoint/2010/main" val="37592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61322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857" t="15754" r="13095" b="15992"/>
          <a:stretch/>
        </p:blipFill>
        <p:spPr>
          <a:xfrm>
            <a:off x="1429656" y="607961"/>
            <a:ext cx="6574972" cy="45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2685" y="1441322"/>
            <a:ext cx="50872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Câu chuyện là lời khuyên: Phải chăm chỉ lao động. Vừa biết vui chơi vừa chăm chỉ lao động thì cuộc sống sẽ tốt đẹp, không phải lo lắng gì.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4427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có chứa vần ăm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Cặp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sách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Tăm bông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2949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8742" y="33893"/>
            <a:ext cx="4180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KiÓm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cò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856" y="1038095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gµ 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30" y="1485667"/>
            <a:ext cx="5329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.VnAvant" pitchFamily="34" charset="0"/>
              </a:rPr>
              <a:t>C¶ </a:t>
            </a:r>
            <a:r>
              <a:rPr lang="en-US" sz="2800" dirty="0" err="1">
                <a:latin typeface=".VnAvant" pitchFamily="34" charset="0"/>
              </a:rPr>
              <a:t>mïa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hÌ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ve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ham </a:t>
            </a:r>
            <a:r>
              <a:rPr lang="en-US" sz="2800" dirty="0" err="1">
                <a:latin typeface=".VnAvant" pitchFamily="34" charset="0"/>
              </a:rPr>
              <a:t>móa</a:t>
            </a:r>
            <a:r>
              <a:rPr lang="en-US" sz="2800" dirty="0">
                <a:latin typeface=".VnAvant" pitchFamily="34" charset="0"/>
              </a:rPr>
              <a:t> ca. </a:t>
            </a:r>
            <a:r>
              <a:rPr lang="en-US" sz="2800" dirty="0" err="1">
                <a:latin typeface=".VnAvant" pitchFamily="34" charset="0"/>
              </a:rPr>
              <a:t>Ngã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gµ ®¹p ®¹p, </a:t>
            </a:r>
            <a:r>
              <a:rPr lang="en-US" sz="2800" dirty="0" err="1">
                <a:latin typeface=".VnAvant" pitchFamily="34" charset="0"/>
              </a:rPr>
              <a:t>giò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giò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ve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thá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thÎ</a:t>
            </a:r>
            <a:r>
              <a:rPr lang="en-US" sz="2800" dirty="0">
                <a:latin typeface=".VnAvant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.VnAvant" pitchFamily="34" charset="0"/>
              </a:rPr>
              <a:t>Lµm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g× </a:t>
            </a:r>
            <a:r>
              <a:rPr lang="en-US" sz="2800" dirty="0" err="1">
                <a:latin typeface=".VnAvant" pitchFamily="34" charset="0"/>
              </a:rPr>
              <a:t>thó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nhØ</a:t>
            </a:r>
            <a:r>
              <a:rPr lang="en-US" sz="2800" dirty="0">
                <a:latin typeface=".VnAvant" pitchFamily="34" charset="0"/>
              </a:rPr>
              <a:t>?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Gµ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lµm</a:t>
            </a:r>
            <a:r>
              <a:rPr lang="en-US" sz="2800">
                <a:latin typeface=".VnAvant" pitchFamily="34" charset="0"/>
              </a:rPr>
              <a:t> ®Ó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lò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37" y="1550733"/>
            <a:ext cx="3196747" cy="25475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017486" y="4256697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Phông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- Ten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57876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25730" y="575934"/>
            <a:ext cx="3779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HS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Ve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vµ gµ</a:t>
            </a:r>
            <a:endParaRPr lang="vi-VN" sz="2800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257" y="4667155"/>
            <a:ext cx="849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gi÷a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vµ gµ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nghÜ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g×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8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37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251981"/>
            <a:ext cx="3359604" cy="26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21" y="1575255"/>
            <a:ext cx="1831279" cy="2164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05597" y="189183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571925" y="250296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48593" y="245509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9" y="3225038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Æp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s¸ch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8" y="1117731"/>
            <a:ext cx="2750022" cy="21761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5597" y="189183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571925" y="250296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48593" y="245509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42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1886" y="3177321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th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¾p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1502" y="3095001"/>
            <a:ext cx="265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b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¾p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ng</a:t>
            </a:r>
            <a:r>
              <a:rPr lang="en-US" sz="4000" b="1" dirty="0">
                <a:latin typeface=".VnAvant" pitchFamily="34" charset="0"/>
              </a:rPr>
              <a:t>«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0677" y="3148293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»m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759196"/>
            <a:ext cx="2371725" cy="22098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42" y="783688"/>
            <a:ext cx="2352675" cy="21526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45" y="783688"/>
            <a:ext cx="2190750" cy="21998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1886" y="3032181"/>
            <a:ext cx="19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.VnAvant" pitchFamily="34" charset="0"/>
              </a:rPr>
              <a:t>t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¾m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45037" y="2995302"/>
            <a:ext cx="19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»m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0677" y="3003153"/>
            <a:ext cx="19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.VnAvant" pitchFamily="34" charset="0"/>
              </a:rPr>
              <a:t>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¾p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808861"/>
            <a:ext cx="2867025" cy="20669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66" y="797750"/>
            <a:ext cx="2413522" cy="209595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807583"/>
            <a:ext cx="2893429" cy="208611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440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4590" y="317469"/>
              <a:ext cx="1669085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thaép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baép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ngoâ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naèm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274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taém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276405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9" name="TextBox 18"/>
          <p:cNvSpPr txBox="1"/>
          <p:nvPr/>
        </p:nvSpPr>
        <p:spPr>
          <a:xfrm>
            <a:off x="603523" y="3954141"/>
            <a:ext cx="3245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taèm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641673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5167224" y="3954141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gaép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5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535</Words>
  <Application>Microsoft Office PowerPoint</Application>
  <PresentationFormat>On-screen Show (16:10)</PresentationFormat>
  <Paragraphs>107</Paragraphs>
  <Slides>19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VNI-Avo</vt:lpstr>
      <vt:lpstr>宋体</vt:lpstr>
      <vt:lpstr>.VnArial</vt:lpstr>
      <vt:lpstr>.VnAvant</vt:lpstr>
      <vt:lpstr>VNI-Thufap2</vt:lpstr>
      <vt:lpstr>Times New Roman</vt:lpstr>
      <vt:lpstr>Arial</vt:lpstr>
      <vt:lpstr>.VnTifani Heavy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236</cp:revision>
  <dcterms:created xsi:type="dcterms:W3CDTF">2020-02-10T09:35:50Z</dcterms:created>
  <dcterms:modified xsi:type="dcterms:W3CDTF">2020-10-17T04:02:10Z</dcterms:modified>
</cp:coreProperties>
</file>