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256" r:id="rId3"/>
    <p:sldId id="337" r:id="rId4"/>
    <p:sldId id="349" r:id="rId5"/>
    <p:sldId id="359" r:id="rId6"/>
    <p:sldId id="358" r:id="rId7"/>
    <p:sldId id="336" r:id="rId8"/>
    <p:sldId id="350" r:id="rId9"/>
    <p:sldId id="351" r:id="rId10"/>
    <p:sldId id="352" r:id="rId11"/>
    <p:sldId id="353" r:id="rId12"/>
    <p:sldId id="354" r:id="rId13"/>
    <p:sldId id="308" r:id="rId14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16"/>
    </p:embeddedFont>
    <p:embeddedFont>
      <p:font typeface=".VnAvant" panose="020B7200000000000000"/>
      <p:regular r:id="rId17"/>
      <p:bold r:id="rId18"/>
      <p:italic r:id="rId19"/>
      <p:boldItalic r:id="rId20"/>
    </p:embeddedFont>
    <p:embeddedFont>
      <p:font typeface="VNI-Thufap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.VnArial" panose="020B7200000000000000" pitchFamily="34" charset="0"/>
      <p:regular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3333FF"/>
    <a:srgbClr val="FFCCFF"/>
    <a:srgbClr val="CCFFFF"/>
    <a:srgbClr val="FFFFCC"/>
    <a:srgbClr val="FF99CC"/>
    <a:srgbClr val="FFFF99"/>
    <a:srgbClr val="99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6" autoAdjust="0"/>
    <p:restoredTop sz="88434" autoAdjust="0"/>
  </p:normalViewPr>
  <p:slideViewPr>
    <p:cSldViewPr snapToGrid="0">
      <p:cViewPr varScale="1">
        <p:scale>
          <a:sx n="68" d="100"/>
          <a:sy n="68" d="100"/>
        </p:scale>
        <p:origin x="1152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5.gif"/><Relationship Id="rId18" Type="http://schemas.openxmlformats.org/officeDocument/2006/relationships/image" Target="../media/image38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4.gif"/><Relationship Id="rId17" Type="http://schemas.openxmlformats.org/officeDocument/2006/relationships/image" Target="../media/image37.gif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3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image" Target="../media/image22.gif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5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4.gif"/><Relationship Id="rId17" Type="http://schemas.openxmlformats.org/officeDocument/2006/relationships/image" Target="../media/image39.gif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33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12" Type="http://schemas.openxmlformats.org/officeDocument/2006/relationships/image" Target="../media/image27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1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Trong các từ dưới đây, tiếng nào chứa vần âm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022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cam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8786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vi-VN" sz="2000" b="1" dirty="0">
                <a:solidFill>
                  <a:schemeClr val="bg1"/>
                </a:solidFill>
              </a:rPr>
              <a:t>Củ sâm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1946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Tham</a:t>
            </a:r>
            <a:r>
              <a:rPr lang="en-US" sz="2000" b="1" dirty="0">
                <a:solidFill>
                  <a:schemeClr val="bg1"/>
                </a:solidFill>
              </a:rPr>
              <a:t> lam</a:t>
            </a: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86803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vi-VN" sz="2000" b="1" dirty="0">
                <a:solidFill>
                  <a:schemeClr val="bg1"/>
                </a:solidFill>
              </a:rPr>
              <a:t>Thăm nhà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Trong các từ dưới đây, tiếng nào chứa vần âp?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5" y="121991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Dáng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dấp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194190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Tháp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rùa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7" y="194702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Thắp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sáng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1943805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Sách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vở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40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©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©p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83" y="2269868"/>
            <a:ext cx="2261960" cy="23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668002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BÐ Lª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458" y="1151845"/>
            <a:ext cx="86953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.VnAvant" pitchFamily="34" charset="0"/>
              </a:rPr>
              <a:t>      BÐ Lª mª </a:t>
            </a:r>
            <a:r>
              <a:rPr lang="en-US" sz="2600" dirty="0" err="1">
                <a:latin typeface=".VnAvant" pitchFamily="34" charset="0"/>
              </a:rPr>
              <a:t>ti</a:t>
            </a:r>
            <a:r>
              <a:rPr lang="en-US" sz="2600" dirty="0">
                <a:latin typeface=".VnAvant" pitchFamily="34" charset="0"/>
              </a:rPr>
              <a:t> vi. Ti vi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s©m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cÇm</a:t>
            </a:r>
            <a:r>
              <a:rPr lang="en-US" sz="2600" dirty="0">
                <a:latin typeface=".VnAvant" pitchFamily="34" charset="0"/>
              </a:rPr>
              <a:t>. BÐ </a:t>
            </a:r>
            <a:r>
              <a:rPr lang="en-US" sz="2600" dirty="0" err="1">
                <a:latin typeface=".VnAvant" pitchFamily="34" charset="0"/>
              </a:rPr>
              <a:t>chØ</a:t>
            </a:r>
            <a:r>
              <a:rPr lang="en-US" sz="2600" dirty="0">
                <a:latin typeface=".VnAvant" pitchFamily="34" charset="0"/>
              </a:rPr>
              <a:t> “</a:t>
            </a:r>
            <a:r>
              <a:rPr lang="en-US" sz="2600" dirty="0" err="1">
                <a:latin typeface=".VnAvant" pitchFamily="34" charset="0"/>
              </a:rPr>
              <a:t>Cß</a:t>
            </a:r>
            <a:r>
              <a:rPr lang="en-US" sz="2600" dirty="0">
                <a:latin typeface=".VnAvant" pitchFamily="34" charset="0"/>
              </a:rPr>
              <a:t>….</a:t>
            </a:r>
            <a:r>
              <a:rPr lang="en-US" sz="2600" dirty="0" err="1">
                <a:latin typeface=".VnAvant" pitchFamily="34" charset="0"/>
              </a:rPr>
              <a:t>cß</a:t>
            </a:r>
            <a:r>
              <a:rPr lang="en-US" sz="2600" dirty="0">
                <a:latin typeface=".VnAvant" pitchFamily="34" charset="0"/>
              </a:rPr>
              <a:t>…”. Ti vi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c¸ </a:t>
            </a:r>
            <a:r>
              <a:rPr lang="en-US" sz="2600" dirty="0" err="1">
                <a:latin typeface=".VnAvant" pitchFamily="34" charset="0"/>
              </a:rPr>
              <a:t>mËp</a:t>
            </a:r>
            <a:r>
              <a:rPr lang="en-US" sz="2600" dirty="0">
                <a:latin typeface=".VnAvant" pitchFamily="34" charset="0"/>
              </a:rPr>
              <a:t>. BÐ la: “</a:t>
            </a:r>
            <a:r>
              <a:rPr lang="en-US" sz="2600" dirty="0" err="1">
                <a:latin typeface=".VnAvant" pitchFamily="34" charset="0"/>
              </a:rPr>
              <a:t>Sî</a:t>
            </a:r>
            <a:r>
              <a:rPr lang="en-US" sz="2600" dirty="0">
                <a:latin typeface=".VnAvant" pitchFamily="34" charset="0"/>
              </a:rPr>
              <a:t>!”. M¸ </a:t>
            </a:r>
            <a:r>
              <a:rPr lang="en-US" sz="2600" dirty="0" err="1">
                <a:latin typeface=".VnAvant" pitchFamily="34" charset="0"/>
              </a:rPr>
              <a:t>bÕ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bÐ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vç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vÒ</a:t>
            </a:r>
            <a:r>
              <a:rPr lang="en-US" sz="2600" dirty="0">
                <a:latin typeface=".VnAvant" pitchFamily="34" charset="0"/>
              </a:rPr>
              <a:t>: “C¸ </a:t>
            </a:r>
            <a:r>
              <a:rPr lang="en-US" sz="2600" dirty="0" err="1">
                <a:latin typeface=".VnAvant" pitchFamily="34" charset="0"/>
              </a:rPr>
              <a:t>mËp</a:t>
            </a:r>
            <a:r>
              <a:rPr lang="en-US" sz="2600" dirty="0">
                <a:latin typeface=".VnAvant" pitchFamily="34" charset="0"/>
              </a:rPr>
              <a:t> ë </a:t>
            </a:r>
            <a:r>
              <a:rPr lang="en-US" sz="2600" dirty="0" err="1">
                <a:latin typeface=".VnAvant" pitchFamily="34" charset="0"/>
              </a:rPr>
              <a:t>ti</a:t>
            </a:r>
            <a:r>
              <a:rPr lang="en-US" sz="2600" dirty="0">
                <a:latin typeface=".VnAvant" pitchFamily="34" charset="0"/>
              </a:rPr>
              <a:t> vi mµ”. M¸ </a:t>
            </a:r>
            <a:r>
              <a:rPr lang="en-US" sz="2600" dirty="0" err="1">
                <a:latin typeface=".VnAvant" pitchFamily="34" charset="0"/>
              </a:rPr>
              <a:t>Êm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qu</a:t>
            </a:r>
            <a:r>
              <a:rPr lang="en-US" sz="2600" dirty="0">
                <a:latin typeface=".VnAvant" pitchFamily="34" charset="0"/>
              </a:rPr>
              <a:t>¸, </a:t>
            </a:r>
            <a:r>
              <a:rPr lang="en-US" sz="2600" dirty="0" err="1">
                <a:latin typeface=".VnAvant" pitchFamily="34" charset="0"/>
              </a:rPr>
              <a:t>bÐ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</a:t>
            </a:r>
            <a:r>
              <a:rPr lang="en-US" sz="2600" dirty="0">
                <a:latin typeface=".VnAvant" pitchFamily="34" charset="0"/>
              </a:rPr>
              <a:t>¶ </a:t>
            </a:r>
            <a:r>
              <a:rPr lang="en-US" sz="2600" dirty="0" err="1">
                <a:latin typeface=".VnAvant" pitchFamily="34" charset="0"/>
              </a:rPr>
              <a:t>sî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n÷a</a:t>
            </a:r>
            <a:r>
              <a:rPr lang="en-US" sz="26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5" y="2888345"/>
            <a:ext cx="4005942" cy="272505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143" y="145143"/>
            <a:ext cx="431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a)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262" y="791032"/>
            <a:ext cx="726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S©m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cÇm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c¸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mËp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vç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Êm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1257" y="1516743"/>
            <a:ext cx="431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213" y="2060671"/>
            <a:ext cx="84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 BÐ Lª mª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vi. Ti vi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©m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Çm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BÐ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“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….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…” Ti vi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Ëp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BÐ la. “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”. M¸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bÕ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vç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“C¸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Ëp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ë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vi mµ”. M¸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Êm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¸. BÐ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n÷a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317" y="2044482"/>
            <a:ext cx="84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 BÐ Lª mª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vi. Ti vi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s©m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cÇm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BÐ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“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….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…” Ti vi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mËp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BÐ la. “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”. M¸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bÕ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vç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“C¸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mËp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ë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vi mµ”. M¸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Êm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¸. BÐ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n÷a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159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668002"/>
            <a:ext cx="3526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BÐ Lª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482" y="1706028"/>
            <a:ext cx="86953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.VnAvant" pitchFamily="34" charset="0"/>
              </a:rPr>
              <a:t>      BÐ Lª mª </a:t>
            </a:r>
            <a:r>
              <a:rPr lang="en-US" sz="4000" dirty="0" err="1">
                <a:latin typeface=".VnAvant" pitchFamily="34" charset="0"/>
              </a:rPr>
              <a:t>ti</a:t>
            </a:r>
            <a:r>
              <a:rPr lang="en-US" sz="4000" dirty="0">
                <a:latin typeface=".VnAvant" pitchFamily="34" charset="0"/>
              </a:rPr>
              <a:t> vi. Ti vi </a:t>
            </a:r>
            <a:r>
              <a:rPr lang="en-US" sz="4000" dirty="0" err="1">
                <a:latin typeface=".VnAvant" pitchFamily="34" charset="0"/>
              </a:rPr>
              <a:t>cã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s©m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cÇm</a:t>
            </a:r>
            <a:r>
              <a:rPr lang="en-US" sz="4000" dirty="0">
                <a:latin typeface=".VnAvant" pitchFamily="34" charset="0"/>
              </a:rPr>
              <a:t>. BÐ </a:t>
            </a:r>
            <a:r>
              <a:rPr lang="en-US" sz="4000" dirty="0" err="1">
                <a:latin typeface=".VnAvant" pitchFamily="34" charset="0"/>
              </a:rPr>
              <a:t>chØ</a:t>
            </a:r>
            <a:r>
              <a:rPr lang="en-US" sz="4000" dirty="0">
                <a:latin typeface=".VnAvant" pitchFamily="34" charset="0"/>
              </a:rPr>
              <a:t> “</a:t>
            </a:r>
            <a:r>
              <a:rPr lang="en-US" sz="4000" dirty="0" err="1">
                <a:latin typeface=".VnAvant" pitchFamily="34" charset="0"/>
              </a:rPr>
              <a:t>Cß</a:t>
            </a:r>
            <a:r>
              <a:rPr lang="en-US" sz="4000" dirty="0">
                <a:latin typeface=".VnAvant" pitchFamily="34" charset="0"/>
              </a:rPr>
              <a:t>….</a:t>
            </a:r>
            <a:r>
              <a:rPr lang="en-US" sz="4000" dirty="0" err="1">
                <a:latin typeface=".VnAvant" pitchFamily="34" charset="0"/>
              </a:rPr>
              <a:t>cß</a:t>
            </a:r>
            <a:r>
              <a:rPr lang="en-US" sz="4000" dirty="0">
                <a:latin typeface=".VnAvant" pitchFamily="34" charset="0"/>
              </a:rPr>
              <a:t>…”. </a:t>
            </a:r>
            <a:r>
              <a:rPr lang="en-US" sz="4000" dirty="0" err="1">
                <a:latin typeface=".VnAvant" pitchFamily="34" charset="0"/>
              </a:rPr>
              <a:t>Ti</a:t>
            </a:r>
            <a:r>
              <a:rPr lang="en-US" sz="4000" dirty="0">
                <a:latin typeface=".VnAvant" pitchFamily="34" charset="0"/>
              </a:rPr>
              <a:t> vi </a:t>
            </a:r>
            <a:r>
              <a:rPr lang="en-US" sz="4000" dirty="0" err="1">
                <a:latin typeface=".VnAvant" pitchFamily="34" charset="0"/>
              </a:rPr>
              <a:t>cã</a:t>
            </a:r>
            <a:r>
              <a:rPr lang="en-US" sz="4000" dirty="0">
                <a:latin typeface=".VnAvant" pitchFamily="34" charset="0"/>
              </a:rPr>
              <a:t> c¸ </a:t>
            </a:r>
            <a:r>
              <a:rPr lang="en-US" sz="4000" dirty="0" err="1">
                <a:latin typeface=".VnAvant" pitchFamily="34" charset="0"/>
              </a:rPr>
              <a:t>mËp</a:t>
            </a:r>
            <a:r>
              <a:rPr lang="en-US" sz="4000" dirty="0">
                <a:latin typeface=".VnAvant" pitchFamily="34" charset="0"/>
              </a:rPr>
              <a:t>. BÐ la: “</a:t>
            </a:r>
            <a:r>
              <a:rPr lang="en-US" sz="4000" dirty="0" err="1">
                <a:latin typeface=".VnAvant" pitchFamily="34" charset="0"/>
              </a:rPr>
              <a:t>Sî</a:t>
            </a:r>
            <a:r>
              <a:rPr lang="en-US" sz="4000" dirty="0">
                <a:latin typeface=".VnAvant" pitchFamily="34" charset="0"/>
              </a:rPr>
              <a:t>!”. M¸ </a:t>
            </a:r>
            <a:r>
              <a:rPr lang="en-US" sz="4000" dirty="0" err="1">
                <a:latin typeface=".VnAvant" pitchFamily="34" charset="0"/>
              </a:rPr>
              <a:t>bÕ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bÐ</a:t>
            </a:r>
            <a:r>
              <a:rPr lang="en-US" sz="4000" dirty="0">
                <a:latin typeface=".VnAvant" pitchFamily="34" charset="0"/>
              </a:rPr>
              <a:t>, </a:t>
            </a:r>
            <a:r>
              <a:rPr lang="en-US" sz="4000" dirty="0" err="1">
                <a:latin typeface=".VnAvant" pitchFamily="34" charset="0"/>
              </a:rPr>
              <a:t>vç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vÒ</a:t>
            </a:r>
            <a:r>
              <a:rPr lang="en-US" sz="4000" dirty="0">
                <a:latin typeface=".VnAvant" pitchFamily="34" charset="0"/>
              </a:rPr>
              <a:t>: “C¸ </a:t>
            </a:r>
            <a:r>
              <a:rPr lang="en-US" sz="4000" dirty="0" err="1">
                <a:latin typeface=".VnAvant" pitchFamily="34" charset="0"/>
              </a:rPr>
              <a:t>mËp</a:t>
            </a:r>
            <a:r>
              <a:rPr lang="en-US" sz="4000" dirty="0">
                <a:latin typeface=".VnAvant" pitchFamily="34" charset="0"/>
              </a:rPr>
              <a:t> ë </a:t>
            </a:r>
            <a:r>
              <a:rPr lang="en-US" sz="4000" dirty="0" err="1">
                <a:latin typeface=".VnAvant" pitchFamily="34" charset="0"/>
              </a:rPr>
              <a:t>ti</a:t>
            </a:r>
            <a:r>
              <a:rPr lang="en-US" sz="4000" dirty="0">
                <a:latin typeface=".VnAvant" pitchFamily="34" charset="0"/>
              </a:rPr>
              <a:t> vi mµ”. M¸ </a:t>
            </a:r>
            <a:r>
              <a:rPr lang="en-US" sz="4000" dirty="0" err="1">
                <a:latin typeface=".VnAvant" pitchFamily="34" charset="0"/>
              </a:rPr>
              <a:t>Êm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qu</a:t>
            </a:r>
            <a:r>
              <a:rPr lang="en-US" sz="4000" dirty="0">
                <a:latin typeface=".VnAvant" pitchFamily="34" charset="0"/>
              </a:rPr>
              <a:t>¸, </a:t>
            </a:r>
            <a:r>
              <a:rPr lang="en-US" sz="4000" dirty="0" err="1">
                <a:latin typeface=".VnAvant" pitchFamily="34" charset="0"/>
              </a:rPr>
              <a:t>bÐ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</a:t>
            </a:r>
            <a:r>
              <a:rPr lang="en-US" sz="4000" dirty="0">
                <a:latin typeface=".VnAvant" pitchFamily="34" charset="0"/>
              </a:rPr>
              <a:t>¶ </a:t>
            </a:r>
            <a:r>
              <a:rPr lang="en-US" sz="4000" dirty="0" err="1">
                <a:latin typeface=".VnAvant" pitchFamily="34" charset="0"/>
              </a:rPr>
              <a:t>sî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n÷a</a:t>
            </a:r>
            <a:r>
              <a:rPr lang="en-US" sz="40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3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1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02056" cy="5739568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9884" y="69220"/>
            <a:ext cx="74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Nh÷ng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2387596" y="1371601"/>
            <a:ext cx="5246918" cy="478972"/>
          </a:xfrm>
          <a:prstGeom prst="snip2Diag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a) BÐ Lª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¶ mª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ti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vi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2387596" y="2431145"/>
            <a:ext cx="5246918" cy="478972"/>
          </a:xfrm>
          <a:prstGeom prst="snip2Diag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b) BÐ Lª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sî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c¸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mËp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2387598" y="3396346"/>
            <a:ext cx="5246916" cy="478972"/>
          </a:xfrm>
          <a:prstGeom prst="snip2Diag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c)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m¸,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bÐ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Lª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sî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n÷a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2315026" y="2329544"/>
            <a:ext cx="682171" cy="682173"/>
          </a:xfrm>
          <a:prstGeom prst="sun">
            <a:avLst/>
          </a:prstGeom>
          <a:solidFill>
            <a:srgbClr val="3333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/>
          <p:cNvSpPr/>
          <p:nvPr/>
        </p:nvSpPr>
        <p:spPr>
          <a:xfrm>
            <a:off x="2336800" y="3309242"/>
            <a:ext cx="682171" cy="682173"/>
          </a:xfrm>
          <a:prstGeom prst="sun">
            <a:avLst/>
          </a:prstGeom>
          <a:solidFill>
            <a:srgbClr val="3333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1190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495</Words>
  <Application>Microsoft Office PowerPoint</Application>
  <PresentationFormat>On-screen Show (16:10)</PresentationFormat>
  <Paragraphs>44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宋体</vt:lpstr>
      <vt:lpstr>.VnAvant</vt:lpstr>
      <vt:lpstr>VNI-Thufap2</vt:lpstr>
      <vt:lpstr>Times New Roman</vt:lpstr>
      <vt:lpstr>Arial</vt:lpstr>
      <vt:lpstr>Calibri</vt:lpstr>
      <vt:lpstr>.VnArial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245</cp:revision>
  <dcterms:created xsi:type="dcterms:W3CDTF">2020-02-10T09:35:50Z</dcterms:created>
  <dcterms:modified xsi:type="dcterms:W3CDTF">2020-10-21T13:22:58Z</dcterms:modified>
</cp:coreProperties>
</file>