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3.wav" ContentType="audio/x-wav"/>
  <Override PartName="/ppt/notesSlides/notesSlide3.xml" ContentType="application/vnd.openxmlformats-officedocument.presentationml.notesSlide+xml"/>
  <Override PartName="/ppt/media/media2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2"/>
  </p:notesMasterIdLst>
  <p:sldIdLst>
    <p:sldId id="280" r:id="rId2"/>
    <p:sldId id="359" r:id="rId3"/>
    <p:sldId id="256" r:id="rId4"/>
    <p:sldId id="257" r:id="rId5"/>
    <p:sldId id="348" r:id="rId6"/>
    <p:sldId id="349" r:id="rId7"/>
    <p:sldId id="362" r:id="rId8"/>
    <p:sldId id="350" r:id="rId9"/>
    <p:sldId id="344" r:id="rId10"/>
    <p:sldId id="346" r:id="rId11"/>
    <p:sldId id="360" r:id="rId12"/>
    <p:sldId id="282" r:id="rId13"/>
    <p:sldId id="361" r:id="rId14"/>
    <p:sldId id="323" r:id="rId15"/>
    <p:sldId id="309" r:id="rId16"/>
    <p:sldId id="355" r:id="rId17"/>
    <p:sldId id="356" r:id="rId18"/>
    <p:sldId id="357" r:id="rId19"/>
    <p:sldId id="358" r:id="rId20"/>
    <p:sldId id="308" r:id="rId21"/>
  </p:sldIdLst>
  <p:sldSz cx="9144000" cy="5715000" type="screen16x10"/>
  <p:notesSz cx="6858000" cy="9144000"/>
  <p:embeddedFontLst>
    <p:embeddedFont>
      <p:font typeface=".VnArial" panose="020B7200000000000000" pitchFamily="34" charset="0"/>
      <p:regular r:id="rId23"/>
      <p:italic r:id="rId24"/>
      <p:boldItalic r:id="rId25"/>
    </p:embeddedFont>
    <p:embeddedFont>
      <p:font typeface="宋体" panose="02010600030101010101" pitchFamily="2" charset="-122"/>
      <p:regular r:id="rId26"/>
    </p:embeddedFont>
    <p:embeddedFont>
      <p:font typeface=".VnTifani Heavy" panose="020B7200000000000000"/>
      <p:regular r:id="rId27"/>
    </p:embeddedFont>
    <p:embeddedFont>
      <p:font typeface="VNI-Avo" pitchFamily="2" charset="0"/>
      <p:regular r:id="rId28"/>
      <p:bold r:id="rId29"/>
      <p:italic r:id="rId30"/>
      <p:boldItalic r:id="rId31"/>
    </p:embeddedFont>
    <p:embeddedFont>
      <p:font typeface=".VnAvant" panose="020B720000000000000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VNI-Thufap2"/>
      <p:regular r:id="rId40"/>
    </p:embeddedFont>
    <p:embeddedFont>
      <p:font typeface="Tahoma" panose="020B0604030504040204" pitchFamily="34" charset="0"/>
      <p:regular r:id="rId41"/>
      <p:bold r:id="rId42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3333FF"/>
    <a:srgbClr val="FFCCFF"/>
    <a:srgbClr val="CCFFFF"/>
    <a:srgbClr val="FFFFCC"/>
    <a:srgbClr val="FF99CC"/>
    <a:srgbClr val="FFFF99"/>
    <a:srgbClr val="99FF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21/10/2020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ep­.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/>
              <a:t>ep</a:t>
            </a:r>
            <a:r>
              <a:rPr lang="en-US" baseline="0" dirty="0"/>
              <a:t>­.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9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gif"/><Relationship Id="rId12" Type="http://schemas.openxmlformats.org/officeDocument/2006/relationships/image" Target="../media/image35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9.gif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28.jpeg"/><Relationship Id="rId9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3.gif"/><Relationship Id="rId18" Type="http://schemas.openxmlformats.org/officeDocument/2006/relationships/image" Target="../media/image46.jpeg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12" Type="http://schemas.openxmlformats.org/officeDocument/2006/relationships/image" Target="../media/image42.gif"/><Relationship Id="rId17" Type="http://schemas.openxmlformats.org/officeDocument/2006/relationships/image" Target="../media/image45.gif"/><Relationship Id="rId2" Type="http://schemas.openxmlformats.org/officeDocument/2006/relationships/audio" Target="../media/audio4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1.gif"/><Relationship Id="rId5" Type="http://schemas.openxmlformats.org/officeDocument/2006/relationships/audio" Target="../media/audio7.wav"/><Relationship Id="rId15" Type="http://schemas.microsoft.com/office/2007/relationships/hdphoto" Target="../media/hdphoto3.wdp"/><Relationship Id="rId10" Type="http://schemas.openxmlformats.org/officeDocument/2006/relationships/image" Target="../media/image29.gif"/><Relationship Id="rId4" Type="http://schemas.openxmlformats.org/officeDocument/2006/relationships/audio" Target="../media/audio6.wav"/><Relationship Id="rId9" Type="http://schemas.openxmlformats.org/officeDocument/2006/relationships/image" Target="../media/image30.gif"/><Relationship Id="rId1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3.gif"/><Relationship Id="rId3" Type="http://schemas.openxmlformats.org/officeDocument/2006/relationships/audio" Target="../media/audio7.wav"/><Relationship Id="rId7" Type="http://schemas.microsoft.com/office/2007/relationships/hdphoto" Target="../media/hdphoto2.wdp"/><Relationship Id="rId12" Type="http://schemas.openxmlformats.org/officeDocument/2006/relationships/image" Target="../media/image42.gif"/><Relationship Id="rId17" Type="http://schemas.openxmlformats.org/officeDocument/2006/relationships/image" Target="../media/image47.gif"/><Relationship Id="rId2" Type="http://schemas.openxmlformats.org/officeDocument/2006/relationships/audio" Target="../media/audio4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41.gif"/><Relationship Id="rId5" Type="http://schemas.openxmlformats.org/officeDocument/2006/relationships/audio" Target="../media/audio6.wav"/><Relationship Id="rId15" Type="http://schemas.microsoft.com/office/2007/relationships/hdphoto" Target="../media/hdphoto3.wdp"/><Relationship Id="rId10" Type="http://schemas.openxmlformats.org/officeDocument/2006/relationships/image" Target="../media/image29.gif"/><Relationship Id="rId4" Type="http://schemas.openxmlformats.org/officeDocument/2006/relationships/audio" Target="../media/audio5.wav"/><Relationship Id="rId9" Type="http://schemas.openxmlformats.org/officeDocument/2006/relationships/image" Target="../media/image30.gif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ep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8058" y="3732338"/>
            <a:ext cx="2805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x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ti</a:t>
            </a:r>
            <a:r>
              <a:rPr lang="en-US" sz="4000" b="1" dirty="0">
                <a:latin typeface=".VnAvant" pitchFamily="34" charset="0"/>
              </a:rPr>
              <a:t> vi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79117" y="3732434"/>
            <a:ext cx="1915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rial" pitchFamily="34" charset="0"/>
                <a:cs typeface="Arial" pitchFamily="34" charset="0"/>
              </a:rPr>
              <a:t>r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èm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64967" y="3779559"/>
            <a:ext cx="2575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ngâ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h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Ñp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31" y="987461"/>
            <a:ext cx="2781300" cy="259080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761" y="987460"/>
            <a:ext cx="2505857" cy="259080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67" y="987459"/>
            <a:ext cx="2575833" cy="2586433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3474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852025" y="809187"/>
            <a:ext cx="3556000" cy="1187353"/>
            <a:chOff x="995149" y="228600"/>
            <a:chExt cx="2357651" cy="1066800"/>
          </a:xfrm>
        </p:grpSpPr>
        <p:sp>
          <p:nvSpPr>
            <p:cNvPr id="15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04063" y="369368"/>
              <a:ext cx="1934791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err="1">
                  <a:solidFill>
                    <a:srgbClr val="002060"/>
                  </a:solidFill>
                  <a:latin typeface="VNI-Avo" pitchFamily="2" charset="0"/>
                </a:rPr>
                <a:t>leã</a:t>
              </a:r>
              <a:r>
                <a:rPr lang="en-US" sz="5000" b="1" dirty="0">
                  <a:solidFill>
                    <a:srgbClr val="002060"/>
                  </a:solidFill>
                  <a:latin typeface="VNI-Avo" pitchFamily="2" charset="0"/>
                </a:rPr>
                <a:t> </a:t>
              </a:r>
              <a:r>
                <a:rPr lang="en-US" sz="5000" b="1" dirty="0" err="1">
                  <a:solidFill>
                    <a:srgbClr val="002060"/>
                  </a:solidFill>
                  <a:latin typeface="VNI-Avo" pitchFamily="2" charset="0"/>
                </a:rPr>
                <a:t>pheùp</a:t>
              </a:r>
              <a:endParaRPr lang="en-US" sz="5000" b="1" dirty="0">
                <a:solidFill>
                  <a:srgbClr val="002060"/>
                </a:solidFill>
                <a:latin typeface="VNI-Avo" pitchFamily="2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89001" y="2286000"/>
            <a:ext cx="3556000" cy="1187352"/>
            <a:chOff x="995149" y="228600"/>
            <a:chExt cx="2357651" cy="1066800"/>
          </a:xfrm>
        </p:grpSpPr>
        <p:sp>
          <p:nvSpPr>
            <p:cNvPr id="43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837167" y="381774"/>
              <a:ext cx="1447800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5000" b="1" dirty="0">
                <a:solidFill>
                  <a:srgbClr val="002060"/>
                </a:solidFill>
                <a:latin typeface="VNI-Avo" pitchFamily="2" charset="0"/>
              </a:endParaRPr>
            </a:p>
          </p:txBody>
        </p:sp>
      </p:grpSp>
      <p:sp>
        <p:nvSpPr>
          <p:cNvPr id="46" name="Rounded Rectangle 14"/>
          <p:cNvSpPr/>
          <p:nvPr/>
        </p:nvSpPr>
        <p:spPr>
          <a:xfrm>
            <a:off x="4572000" y="2269478"/>
            <a:ext cx="3556000" cy="11873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/>
          </a:p>
        </p:txBody>
      </p:sp>
      <p:sp>
        <p:nvSpPr>
          <p:cNvPr id="49" name="Rounded Rectangle 14"/>
          <p:cNvSpPr/>
          <p:nvPr/>
        </p:nvSpPr>
        <p:spPr>
          <a:xfrm>
            <a:off x="4572000" y="825500"/>
            <a:ext cx="3556000" cy="11873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/>
          </a:p>
        </p:txBody>
      </p:sp>
      <p:sp>
        <p:nvSpPr>
          <p:cNvPr id="21" name="TextBox 20"/>
          <p:cNvSpPr txBox="1"/>
          <p:nvPr/>
        </p:nvSpPr>
        <p:spPr>
          <a:xfrm>
            <a:off x="1167126" y="2476462"/>
            <a:ext cx="29997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tem</a:t>
            </a:r>
            <a:r>
              <a:rPr lang="en-US" sz="5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thö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82792" y="2456483"/>
            <a:ext cx="29344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reøm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96526" y="988289"/>
            <a:ext cx="30367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xem</a:t>
            </a:r>
            <a:r>
              <a:rPr lang="en-US" sz="5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ti</a:t>
            </a:r>
            <a:r>
              <a:rPr lang="en-US" sz="5000" b="1" dirty="0">
                <a:solidFill>
                  <a:srgbClr val="002060"/>
                </a:solidFill>
                <a:latin typeface="VNI-Avo" pitchFamily="2" charset="0"/>
              </a:rPr>
              <a:t> vi</a:t>
            </a:r>
          </a:p>
        </p:txBody>
      </p:sp>
      <p:sp>
        <p:nvSpPr>
          <p:cNvPr id="18" name="Rounded Rectangle 14"/>
          <p:cNvSpPr/>
          <p:nvPr/>
        </p:nvSpPr>
        <p:spPr>
          <a:xfrm>
            <a:off x="891906" y="3791352"/>
            <a:ext cx="3556000" cy="11873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 dirty="0"/>
          </a:p>
        </p:txBody>
      </p:sp>
      <p:sp>
        <p:nvSpPr>
          <p:cNvPr id="19" name="TextBox 18"/>
          <p:cNvSpPr txBox="1"/>
          <p:nvPr/>
        </p:nvSpPr>
        <p:spPr>
          <a:xfrm>
            <a:off x="1408276" y="3954141"/>
            <a:ext cx="29344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caù</a:t>
            </a:r>
            <a:r>
              <a:rPr lang="en-US" sz="5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cheùp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0" name="Rounded Rectangle 14"/>
          <p:cNvSpPr/>
          <p:nvPr/>
        </p:nvSpPr>
        <p:spPr>
          <a:xfrm>
            <a:off x="4572000" y="3791352"/>
            <a:ext cx="3556000" cy="11873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/>
          </a:p>
        </p:txBody>
      </p:sp>
      <p:sp>
        <p:nvSpPr>
          <p:cNvPr id="22" name="TextBox 21"/>
          <p:cNvSpPr txBox="1"/>
          <p:nvPr/>
        </p:nvSpPr>
        <p:spPr>
          <a:xfrm>
            <a:off x="4882792" y="3978357"/>
            <a:ext cx="29344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ngoõ</a:t>
            </a:r>
            <a:r>
              <a:rPr lang="en-US" sz="5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heïp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112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ep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027083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3" y="4021667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99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1" y="1286327"/>
            <a:ext cx="7911296" cy="15149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7715" y="2768481"/>
            <a:ext cx="87375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6600"/>
                </a:solidFill>
              </a:rPr>
              <a:t>-	</a:t>
            </a:r>
            <a:r>
              <a:rPr lang="en-US" sz="2800" dirty="0">
                <a:solidFill>
                  <a:srgbClr val="FF0000"/>
                </a:solidFill>
              </a:rPr>
              <a:t>V</a:t>
            </a:r>
            <a:r>
              <a:rPr lang="vi-VN" sz="2800" dirty="0">
                <a:solidFill>
                  <a:srgbClr val="FF0000"/>
                </a:solidFill>
              </a:rPr>
              <a:t>ần em: </a:t>
            </a:r>
            <a:r>
              <a:rPr lang="vi-VN" sz="2800" dirty="0">
                <a:solidFill>
                  <a:srgbClr val="006600"/>
                </a:solidFill>
              </a:rPr>
              <a:t>viết e trước, m sau. Độ cao hai con chữ đều 2 li.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-	</a:t>
            </a:r>
            <a:r>
              <a:rPr lang="vi-VN" sz="2800" dirty="0">
                <a:solidFill>
                  <a:srgbClr val="FF0000"/>
                </a:solidFill>
              </a:rPr>
              <a:t>Vần ep</a:t>
            </a:r>
            <a:r>
              <a:rPr lang="vi-VN" sz="2800" dirty="0">
                <a:solidFill>
                  <a:srgbClr val="006600"/>
                </a:solidFill>
              </a:rPr>
              <a:t>: viết e trước, p sau. Độ cao chừ p là 4 li.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-	</a:t>
            </a:r>
            <a:r>
              <a:rPr lang="vi-VN" sz="2800" dirty="0">
                <a:solidFill>
                  <a:srgbClr val="FF0000"/>
                </a:solidFill>
              </a:rPr>
              <a:t>kem: </a:t>
            </a:r>
            <a:r>
              <a:rPr lang="vi-VN" sz="2800" dirty="0">
                <a:solidFill>
                  <a:srgbClr val="006600"/>
                </a:solidFill>
              </a:rPr>
              <a:t>viết k trước, vần em sau.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-	</a:t>
            </a:r>
            <a:r>
              <a:rPr lang="vi-VN" sz="2800" dirty="0">
                <a:solidFill>
                  <a:srgbClr val="FF0000"/>
                </a:solidFill>
              </a:rPr>
              <a:t>dép: </a:t>
            </a:r>
            <a:r>
              <a:rPr lang="vi-VN" sz="2800" dirty="0">
                <a:solidFill>
                  <a:srgbClr val="006600"/>
                </a:solidFill>
              </a:rPr>
              <a:t>viết d trước, vần ep sau, dấu sắc đặt trên e.</a:t>
            </a:r>
          </a:p>
        </p:txBody>
      </p:sp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57375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286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FF00"/>
                </a:solidFill>
              </a:rPr>
              <a:t>Trong những từ dưới đây từ nào có vần em?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9" name="Bevel 38"/>
          <p:cNvSpPr/>
          <p:nvPr/>
        </p:nvSpPr>
        <p:spPr>
          <a:xfrm>
            <a:off x="2179422" y="1219911"/>
            <a:ext cx="210229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A. </a:t>
            </a:r>
            <a:r>
              <a:rPr lang="en-US" sz="2000" b="1" dirty="0" err="1">
                <a:solidFill>
                  <a:schemeClr val="bg1"/>
                </a:solidFill>
              </a:rPr>
              <a:t>Hoa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sen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Bevel 39"/>
          <p:cNvSpPr/>
          <p:nvPr/>
        </p:nvSpPr>
        <p:spPr>
          <a:xfrm>
            <a:off x="6036332" y="1219910"/>
            <a:ext cx="187869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B. C</a:t>
            </a:r>
            <a:r>
              <a:rPr lang="vi-VN" sz="2000" b="1" dirty="0">
                <a:solidFill>
                  <a:schemeClr val="bg1"/>
                </a:solidFill>
              </a:rPr>
              <a:t>ây kem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7" y="1999755"/>
            <a:ext cx="211946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C. </a:t>
            </a:r>
            <a:r>
              <a:rPr lang="en-US" sz="2000" b="1" dirty="0" err="1">
                <a:solidFill>
                  <a:schemeClr val="bg1"/>
                </a:solidFill>
              </a:rPr>
              <a:t>Mềm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dẻo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2" name="Bevel 41"/>
          <p:cNvSpPr/>
          <p:nvPr/>
        </p:nvSpPr>
        <p:spPr>
          <a:xfrm>
            <a:off x="6046993" y="2062635"/>
            <a:ext cx="1868030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D. </a:t>
            </a:r>
            <a:r>
              <a:rPr lang="en-US" sz="2000" b="1" dirty="0" err="1">
                <a:solidFill>
                  <a:schemeClr val="bg1"/>
                </a:solidFill>
              </a:rPr>
              <a:t>Quả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trám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00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Trong các từ sau, từ nào chứa vần ăp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5" name="Bevel 34"/>
          <p:cNvSpPr/>
          <p:nvPr/>
        </p:nvSpPr>
        <p:spPr>
          <a:xfrm>
            <a:off x="2219705" y="1219911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A. </a:t>
            </a:r>
            <a:r>
              <a:rPr lang="en-US" sz="2000" b="1" dirty="0" err="1">
                <a:solidFill>
                  <a:schemeClr val="bg1"/>
                </a:solidFill>
              </a:rPr>
              <a:t>Cá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chép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6" name="Bevel 35"/>
          <p:cNvSpPr/>
          <p:nvPr/>
        </p:nvSpPr>
        <p:spPr>
          <a:xfrm>
            <a:off x="5612048" y="1194190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B. </a:t>
            </a:r>
            <a:r>
              <a:rPr lang="en-US" sz="2000" b="1" dirty="0" err="1">
                <a:solidFill>
                  <a:schemeClr val="bg1"/>
                </a:solidFill>
              </a:rPr>
              <a:t>Bánh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xếp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7" name="Bevel 36"/>
          <p:cNvSpPr/>
          <p:nvPr/>
        </p:nvSpPr>
        <p:spPr>
          <a:xfrm>
            <a:off x="2206837" y="1947021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C. </a:t>
            </a:r>
            <a:r>
              <a:rPr lang="en-US" sz="2000" b="1" dirty="0" err="1">
                <a:solidFill>
                  <a:schemeClr val="bg1"/>
                </a:solidFill>
              </a:rPr>
              <a:t>Sáp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màu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8" name="Bevel 37"/>
          <p:cNvSpPr/>
          <p:nvPr/>
        </p:nvSpPr>
        <p:spPr>
          <a:xfrm>
            <a:off x="5612048" y="1943805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D. </a:t>
            </a:r>
            <a:r>
              <a:rPr lang="en-US" sz="2000" b="1" dirty="0" err="1">
                <a:solidFill>
                  <a:schemeClr val="bg1"/>
                </a:solidFill>
              </a:rPr>
              <a:t>Tham</a:t>
            </a:r>
            <a:r>
              <a:rPr lang="en-US" sz="2000" b="1" dirty="0">
                <a:solidFill>
                  <a:schemeClr val="bg1"/>
                </a:solidFill>
              </a:rPr>
              <a:t> lam</a:t>
            </a:r>
          </a:p>
        </p:txBody>
      </p:sp>
    </p:spTree>
    <p:extLst>
      <p:ext uri="{BB962C8B-B14F-4D97-AF65-F5344CB8AC3E}">
        <p14:creationId xmlns:p14="http://schemas.microsoft.com/office/powerpoint/2010/main" val="95043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VNI-Avo" pitchFamily="2" charset="0"/>
              </a:rPr>
              <a:t>OÂn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baøi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cuõ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cuû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saâm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45345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caù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maäp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18303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taäp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muùa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53583" y="3126920"/>
            <a:ext cx="5504156" cy="8890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Ti</a:t>
            </a:r>
            <a:r>
              <a:rPr lang="en-US" dirty="0">
                <a:latin typeface="VNI-Avo" pitchFamily="2" charset="0"/>
              </a:rPr>
              <a:t> vi </a:t>
            </a:r>
            <a:r>
              <a:rPr lang="en-US" dirty="0" err="1">
                <a:latin typeface="VNI-Avo" pitchFamily="2" charset="0"/>
              </a:rPr>
              <a:t>coù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saâm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caàm</a:t>
            </a:r>
            <a:r>
              <a:rPr lang="en-US" dirty="0">
                <a:latin typeface="VNI-Avo" pitchFamily="2" charset="0"/>
              </a:rPr>
              <a:t>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94786" y="4272139"/>
            <a:ext cx="6021750" cy="8890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 fontScale="92500"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Maù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aám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quaù</a:t>
            </a:r>
            <a:r>
              <a:rPr lang="en-US" dirty="0">
                <a:latin typeface="VNI-Avo" pitchFamily="2" charset="0"/>
              </a:rPr>
              <a:t>, </a:t>
            </a:r>
            <a:r>
              <a:rPr lang="en-US" dirty="0" err="1">
                <a:latin typeface="VNI-Avo" pitchFamily="2" charset="0"/>
              </a:rPr>
              <a:t>beù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chaû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sôï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nöõa</a:t>
            </a:r>
            <a:r>
              <a:rPr lang="en-US" dirty="0"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816019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41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e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– 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ep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­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59" y="2407783"/>
            <a:ext cx="3334884" cy="216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331" y="3776979"/>
            <a:ext cx="403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k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0371" y="3729372"/>
            <a:ext cx="3988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d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Ðp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910" y="1304242"/>
            <a:ext cx="1857375" cy="23050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275" y="1528080"/>
            <a:ext cx="286702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331" y="3776979"/>
            <a:ext cx="403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k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910" y="1304242"/>
            <a:ext cx="1857375" cy="23050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030389" y="2121823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em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2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296717" y="2732957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VNI-Avo" pitchFamily="2" charset="0"/>
              </a:rPr>
              <a:t>e</a:t>
            </a: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273385" y="2685084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51427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2710" y="3270250"/>
            <a:ext cx="2675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d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Ðp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70" y="1068958"/>
            <a:ext cx="2867025" cy="18573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030389" y="2121823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00CC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15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296717" y="2732957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VNI-Avo" pitchFamily="2" charset="0"/>
              </a:rPr>
              <a:t>e</a:t>
            </a:r>
          </a:p>
        </p:txBody>
      </p:sp>
      <p:sp>
        <p:nvSpPr>
          <p:cNvPr id="16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273385" y="2685084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89767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331" y="3776979"/>
            <a:ext cx="403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k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0371" y="3729372"/>
            <a:ext cx="3988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d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Ðp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910" y="1304242"/>
            <a:ext cx="1857375" cy="23050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275" y="1528080"/>
            <a:ext cx="286702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72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-14514" y="73841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79613" y="104752"/>
            <a:ext cx="553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So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s¸nh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vÇn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vÇn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ep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2698" y="738416"/>
            <a:ext cx="80917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Gièng</a:t>
            </a:r>
            <a:r>
              <a:rPr lang="en-US" sz="3200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nhau</a:t>
            </a:r>
            <a:r>
              <a:rPr lang="en-US" sz="3200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®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Òu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cã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©m e ®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øng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tr­ưíc</a:t>
            </a:r>
            <a:endParaRPr lang="en-US" sz="3200" dirty="0">
              <a:solidFill>
                <a:srgbClr val="0066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6" y="1451428"/>
            <a:ext cx="2481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.VnAvant" pitchFamily="34" charset="0"/>
              </a:rPr>
              <a:t>Kh¸c</a:t>
            </a:r>
            <a:r>
              <a:rPr lang="en-US" sz="32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.VnAvant" pitchFamily="34" charset="0"/>
              </a:rPr>
              <a:t>nhau</a:t>
            </a:r>
            <a:r>
              <a:rPr lang="en-US" sz="3200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89124"/>
              </p:ext>
            </p:extLst>
          </p:nvPr>
        </p:nvGraphicFramePr>
        <p:xfrm>
          <a:off x="609606" y="2276930"/>
          <a:ext cx="8244108" cy="1497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2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2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787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9821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850491" y="2249713"/>
            <a:ext cx="1768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VÇn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em</a:t>
            </a:r>
            <a:endParaRPr lang="en-US" sz="3200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66891" y="2261172"/>
            <a:ext cx="1664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VÇn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ep</a:t>
            </a:r>
            <a:endParaRPr lang="en-US" sz="3200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5489" y="3006751"/>
            <a:ext cx="3797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®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øng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sau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 lµ ©m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m</a:t>
            </a:r>
            <a:endParaRPr lang="en-US" sz="3200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0092" y="3006751"/>
            <a:ext cx="3797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®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øng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sau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 lµ ©m p</a:t>
            </a:r>
          </a:p>
        </p:txBody>
      </p:sp>
    </p:spTree>
    <p:extLst>
      <p:ext uri="{BB962C8B-B14F-4D97-AF65-F5344CB8AC3E}">
        <p14:creationId xmlns:p14="http://schemas.microsoft.com/office/powerpoint/2010/main" val="129476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ep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0" y="3944032"/>
            <a:ext cx="2453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lÔ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ph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Ðp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0547" y="3946561"/>
            <a:ext cx="2453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.VnAvant" pitchFamily="34" charset="0"/>
              </a:rPr>
              <a:t>t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th­ư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68059" y="3921735"/>
            <a:ext cx="2453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.VnAvant" pitchFamily="34" charset="0"/>
              </a:rPr>
              <a:t>c¸ </a:t>
            </a:r>
            <a:r>
              <a:rPr lang="en-US" sz="4000" b="1" dirty="0" err="1">
                <a:latin typeface=".VnAvant" pitchFamily="34" charset="0"/>
              </a:rPr>
              <a:t>ch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Ðp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5" y="729460"/>
            <a:ext cx="1504950" cy="3009743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660" y="762323"/>
            <a:ext cx="3003942" cy="297688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809" y="762324"/>
            <a:ext cx="3531079" cy="297688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7918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1434</TotalTime>
  <Words>483</Words>
  <Application>Microsoft Office PowerPoint</Application>
  <PresentationFormat>On-screen Show (16:10)</PresentationFormat>
  <Paragraphs>116</Paragraphs>
  <Slides>20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.VnArial</vt:lpstr>
      <vt:lpstr>宋体</vt:lpstr>
      <vt:lpstr>.VnTifani Heavy</vt:lpstr>
      <vt:lpstr>Times New Roman</vt:lpstr>
      <vt:lpstr>Arial</vt:lpstr>
      <vt:lpstr>VNI-Avo</vt:lpstr>
      <vt:lpstr>.VnAvant</vt:lpstr>
      <vt:lpstr>Calibri</vt:lpstr>
      <vt:lpstr>VNI-Thufap2</vt:lpstr>
      <vt:lpstr>Tahoma</vt:lpstr>
      <vt:lpstr>Office Theme</vt:lpstr>
      <vt:lpstr>PowerPoint Presentation</vt:lpstr>
      <vt:lpstr>OÂn baøi cuõ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248</cp:revision>
  <dcterms:created xsi:type="dcterms:W3CDTF">2020-02-10T09:35:50Z</dcterms:created>
  <dcterms:modified xsi:type="dcterms:W3CDTF">2020-10-21T13:32:28Z</dcterms:modified>
</cp:coreProperties>
</file>