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256" r:id="rId3"/>
    <p:sldId id="257" r:id="rId4"/>
    <p:sldId id="354" r:id="rId5"/>
    <p:sldId id="353" r:id="rId6"/>
    <p:sldId id="362" r:id="rId7"/>
    <p:sldId id="336" r:id="rId8"/>
    <p:sldId id="340" r:id="rId9"/>
    <p:sldId id="355" r:id="rId10"/>
    <p:sldId id="351" r:id="rId11"/>
    <p:sldId id="357" r:id="rId12"/>
    <p:sldId id="358" r:id="rId13"/>
    <p:sldId id="359" r:id="rId14"/>
    <p:sldId id="360" r:id="rId15"/>
    <p:sldId id="361" r:id="rId16"/>
    <p:sldId id="350" r:id="rId17"/>
  </p:sldIdLst>
  <p:sldSz cx="9144000" cy="5715000" type="screen16x10"/>
  <p:notesSz cx="6858000" cy="9144000"/>
  <p:embeddedFontLst>
    <p:embeddedFont>
      <p:font typeface="Tahoma" pitchFamily="34" charset="0"/>
      <p:regular r:id="rId19"/>
      <p:bold r:id="rId20"/>
    </p:embeddedFont>
    <p:embeddedFont>
      <p:font typeface=".VnAvant" pitchFamily="34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66"/>
    <a:srgbClr val="99FFCC"/>
    <a:srgbClr val="00CCFF"/>
    <a:srgbClr val="FF66FF"/>
    <a:srgbClr val="FFFF99"/>
    <a:srgbClr val="0066CC"/>
    <a:srgbClr val="FF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12" Type="http://schemas.openxmlformats.org/officeDocument/2006/relationships/image" Target="../media/image29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18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36.gif"/><Relationship Id="rId17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5.gif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openxmlformats.org/officeDocument/2006/relationships/image" Target="../media/image23.gif"/><Relationship Id="rId19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1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12" Type="http://schemas.openxmlformats.org/officeDocument/2006/relationships/image" Target="../media/image36.gif"/><Relationship Id="rId17" Type="http://schemas.openxmlformats.org/officeDocument/2006/relationships/image" Target="../media/image42.gif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35.gif"/><Relationship Id="rId5" Type="http://schemas.openxmlformats.org/officeDocument/2006/relationships/audio" Target="../media/audio3.wav"/><Relationship Id="rId15" Type="http://schemas.microsoft.com/office/2007/relationships/hdphoto" Target="../media/hdphoto5.wdp"/><Relationship Id="rId10" Type="http://schemas.openxmlformats.org/officeDocument/2006/relationships/image" Target="../media/image23.gif"/><Relationship Id="rId4" Type="http://schemas.openxmlformats.org/officeDocument/2006/relationships/audio" Target="../media/audio2.wav"/><Relationship Id="rId9" Type="http://schemas.openxmlformats.org/officeDocument/2006/relationships/image" Target="../media/image24.gif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wmf"/><Relationship Id="rId5" Type="http://schemas.openxmlformats.org/officeDocument/2006/relationships/image" Target="../media/image44.gi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212043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48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654050" y="273316"/>
            <a:ext cx="848995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24100" y="1312947"/>
            <a:ext cx="46191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TOÁN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037502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077190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765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193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601692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023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404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862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690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148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922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303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760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175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747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1319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589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046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2337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 descr="Toán 1 (thuộc bộ sách Cánh Diều) - VE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35089" r="4208" b="12579"/>
          <a:stretch/>
        </p:blipFill>
        <p:spPr bwMode="auto">
          <a:xfrm>
            <a:off x="3429905" y="3227802"/>
            <a:ext cx="2346295" cy="19894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064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00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3: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Xem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phÐp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tÝnh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®·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64" y="1071702"/>
            <a:ext cx="4856203" cy="2054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1540" y="3203500"/>
            <a:ext cx="5500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Có bao nhiêu bông hoa màu đỏ</a:t>
            </a:r>
            <a:r>
              <a:rPr lang="vi-VN" sz="2400" dirty="0" smtClean="0">
                <a:solidFill>
                  <a:srgbClr val="FF0000"/>
                </a:solidFill>
              </a:rPr>
              <a:t>?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7531" y="3570498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7632" y="3936331"/>
            <a:ext cx="4998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5936" y="4339940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257" y="4709835"/>
            <a:ext cx="873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</a:rPr>
              <a:t>Vậy trong lọ có tất cả bao nhiêu bông hoa? Em hãy viết phép tính tương ứng.</a:t>
            </a:r>
          </a:p>
        </p:txBody>
      </p:sp>
    </p:spTree>
    <p:extLst>
      <p:ext uri="{BB962C8B-B14F-4D97-AF65-F5344CB8AC3E}">
        <p14:creationId xmlns:p14="http://schemas.microsoft.com/office/powerpoint/2010/main" val="25761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3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/>
              <a:t>Hãy viết phép tính phù hợp với tranh dưới đây.</a:t>
            </a:r>
            <a:endParaRPr lang="en-US" sz="2600" b="1" dirty="0"/>
          </a:p>
        </p:txBody>
      </p:sp>
      <p:sp>
        <p:nvSpPr>
          <p:cNvPr id="39" name="Bevel 38"/>
          <p:cNvSpPr/>
          <p:nvPr/>
        </p:nvSpPr>
        <p:spPr>
          <a:xfrm>
            <a:off x="1889611" y="1135833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+ 2 = 4</a:t>
            </a:r>
          </a:p>
        </p:txBody>
      </p:sp>
      <p:sp>
        <p:nvSpPr>
          <p:cNvPr id="41" name="Bevel 40"/>
          <p:cNvSpPr/>
          <p:nvPr/>
        </p:nvSpPr>
        <p:spPr>
          <a:xfrm>
            <a:off x="1889269" y="2039963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569" y="1119117"/>
            <a:ext cx="2591588" cy="151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Bevel 52"/>
          <p:cNvSpPr/>
          <p:nvPr/>
        </p:nvSpPr>
        <p:spPr>
          <a:xfrm>
            <a:off x="6934125" y="112840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54" name="Bevel 53"/>
          <p:cNvSpPr/>
          <p:nvPr/>
        </p:nvSpPr>
        <p:spPr>
          <a:xfrm>
            <a:off x="6933783" y="20325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+ 3 = 4</a:t>
            </a:r>
          </a:p>
        </p:txBody>
      </p:sp>
    </p:spTree>
    <p:extLst>
      <p:ext uri="{BB962C8B-B14F-4D97-AF65-F5344CB8AC3E}">
        <p14:creationId xmlns:p14="http://schemas.microsoft.com/office/powerpoint/2010/main" val="270784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 tất cả bao nhiêu con vật trong tranh dưới đây?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5" y="1219910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A. </a:t>
            </a:r>
            <a:r>
              <a:rPr lang="en-US" sz="2000" b="1" dirty="0">
                <a:solidFill>
                  <a:schemeClr val="bg1"/>
                </a:solidFill>
              </a:rPr>
              <a:t>2 + 2 = 4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211919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</a:t>
            </a:r>
            <a:r>
              <a:rPr lang="en-US" sz="2000" b="1" dirty="0">
                <a:solidFill>
                  <a:schemeClr val="bg1"/>
                </a:solidFill>
              </a:rPr>
              <a:t>1 + 2 = 3</a:t>
            </a:r>
          </a:p>
        </p:txBody>
      </p:sp>
      <p:sp>
        <p:nvSpPr>
          <p:cNvPr id="37" name="Bevel 36"/>
          <p:cNvSpPr/>
          <p:nvPr/>
        </p:nvSpPr>
        <p:spPr>
          <a:xfrm>
            <a:off x="1545987" y="204861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C. </a:t>
            </a:r>
            <a:r>
              <a:rPr lang="en-US" sz="2000" b="1" dirty="0">
                <a:solidFill>
                  <a:schemeClr val="bg1"/>
                </a:solidFill>
              </a:rPr>
              <a:t>2 + 3 = 5</a:t>
            </a:r>
          </a:p>
        </p:txBody>
      </p:sp>
      <p:sp>
        <p:nvSpPr>
          <p:cNvPr id="38" name="Bevel 37"/>
          <p:cNvSpPr/>
          <p:nvPr/>
        </p:nvSpPr>
        <p:spPr>
          <a:xfrm>
            <a:off x="6420013" y="2048618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</a:t>
            </a:r>
            <a:r>
              <a:rPr lang="en-US" sz="2000" b="1" dirty="0">
                <a:solidFill>
                  <a:schemeClr val="bg1"/>
                </a:solidFill>
              </a:rPr>
              <a:t>1 + 3 = 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74" y="1239771"/>
            <a:ext cx="2614517" cy="147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9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4254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6853" y="-159654"/>
            <a:ext cx="7968343" cy="2569025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14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Lµm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quen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víi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phÐp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dÊu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endParaRPr lang="en-US" sz="4400" b="1" dirty="0" smtClean="0">
              <a:solidFill>
                <a:srgbClr val="FF0000"/>
              </a:solidFill>
              <a:latin typeface=".VnAvant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4" name="Toan-1-Trang34-1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897" b="12818"/>
          <a:stretch/>
        </p:blipFill>
        <p:spPr>
          <a:xfrm>
            <a:off x="284243" y="435425"/>
            <a:ext cx="8560999" cy="47697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81943" y="37529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®o¹n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phim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0343" y="143332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®o¹n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phim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Toan-1-Trang3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580" b="12816"/>
          <a:stretch/>
        </p:blipFill>
        <p:spPr>
          <a:xfrm>
            <a:off x="719670" y="870856"/>
            <a:ext cx="7707087" cy="42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6278" y="37529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3" y="881659"/>
            <a:ext cx="8178317" cy="431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090"/>
            <a:ext cx="9132983" cy="5691910"/>
          </a:xfrm>
        </p:spPr>
      </p:pic>
      <p:sp>
        <p:nvSpPr>
          <p:cNvPr id="5" name="TextBox 4"/>
          <p:cNvSpPr txBox="1"/>
          <p:nvPr/>
        </p:nvSpPr>
        <p:spPr>
          <a:xfrm>
            <a:off x="1676400" y="1627635"/>
            <a:ext cx="6019800" cy="110286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184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1: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94" y="1564815"/>
            <a:ext cx="2736850" cy="2419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19" y="769256"/>
            <a:ext cx="2352675" cy="3148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23773" y="330723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3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6630" y="332174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4</a:t>
            </a:r>
            <a:endParaRPr lang="en-US" sz="32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2: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Chän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phÐp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tÝnh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hîp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4" b="92256" l="68216" r="98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03"/>
          <a:stretch/>
        </p:blipFill>
        <p:spPr>
          <a:xfrm>
            <a:off x="6052457" y="985836"/>
            <a:ext cx="2924855" cy="28289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06" y="1414689"/>
            <a:ext cx="1972075" cy="67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70" y="2574017"/>
            <a:ext cx="1945061" cy="66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8" b="95960" l="865" r="33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38"/>
          <a:stretch/>
        </p:blipFill>
        <p:spPr>
          <a:xfrm>
            <a:off x="86973" y="985837"/>
            <a:ext cx="3309484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60911E-6 L -0.35556 0.437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21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45919E-6 L 0.32865 0.245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12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114997" y="3894662"/>
            <a:ext cx="1940433" cy="636007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+ 1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51053" y="3963987"/>
            <a:ext cx="2030776" cy="636007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+ 2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2: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Chän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phÐp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tÝnh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hîp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4" b="92256" l="68216" r="98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03"/>
          <a:stretch/>
        </p:blipFill>
        <p:spPr>
          <a:xfrm>
            <a:off x="5323000" y="985835"/>
            <a:ext cx="2924855" cy="2828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8" b="95960" l="865" r="33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38"/>
          <a:stretch/>
        </p:blipFill>
        <p:spPr>
          <a:xfrm>
            <a:off x="799026" y="985837"/>
            <a:ext cx="3309484" cy="2828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3768" y="4020380"/>
            <a:ext cx="69442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= 5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8684" y="3951055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= 4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2668</TotalTime>
  <Words>311</Words>
  <Application>Microsoft Office PowerPoint</Application>
  <PresentationFormat>On-screen Show (16:10)</PresentationFormat>
  <Paragraphs>47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Times New Roman</vt:lpstr>
      <vt:lpstr>Tahoma</vt:lpstr>
      <vt:lpstr>.VnAvant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242</cp:revision>
  <dcterms:created xsi:type="dcterms:W3CDTF">2020-02-10T09:35:50Z</dcterms:created>
  <dcterms:modified xsi:type="dcterms:W3CDTF">2020-10-04T11:43:00Z</dcterms:modified>
</cp:coreProperties>
</file>