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00" r:id="rId2"/>
    <p:sldId id="257" r:id="rId3"/>
    <p:sldId id="279" r:id="rId4"/>
    <p:sldId id="258" r:id="rId5"/>
    <p:sldId id="274" r:id="rId6"/>
    <p:sldId id="275" r:id="rId7"/>
    <p:sldId id="276" r:id="rId8"/>
    <p:sldId id="277" r:id="rId9"/>
    <p:sldId id="278" r:id="rId10"/>
    <p:sldId id="262" r:id="rId11"/>
    <p:sldId id="264" r:id="rId12"/>
    <p:sldId id="265" r:id="rId13"/>
    <p:sldId id="281" r:id="rId14"/>
    <p:sldId id="267" r:id="rId15"/>
    <p:sldId id="266" r:id="rId16"/>
    <p:sldId id="268" r:id="rId17"/>
    <p:sldId id="272" r:id="rId18"/>
    <p:sldId id="273" r:id="rId19"/>
    <p:sldId id="282" r:id="rId20"/>
    <p:sldId id="283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FF"/>
    <a:srgbClr val="FFFFCC"/>
    <a:srgbClr val="C30DAD"/>
    <a:srgbClr val="F89A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08355-1FB4-4248-898B-EB59CAC5A80A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5ADD7-7AA9-47DB-85CF-FDA20D66F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9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CAEDC9CC-17B1-4417-8E67-CD8538494D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E8051AE-B8C9-4804-B8C1-31454BA91B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5E5F4A96-B51F-4F7B-83A9-CCDE3D69C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16D4F-9C8E-47FA-9A99-B5974A96C04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12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27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Chị ơi câu này em ko biết đáp án ạ @.@ Có cần phải chiếu đáp án ko ạ?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640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Chị ơi câu này em ko biết đáp án ạ @.@ Có cần phải chiếu đáp án ko ạ?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334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>
            <a:extLst>
              <a:ext uri="{FF2B5EF4-FFF2-40B4-BE49-F238E27FC236}">
                <a16:creationId xmlns:a16="http://schemas.microsoft.com/office/drawing/2014/main" id="{9C39C6ED-9F13-4797-88A6-564A2D8CC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>
            <a:extLst>
              <a:ext uri="{FF2B5EF4-FFF2-40B4-BE49-F238E27FC236}">
                <a16:creationId xmlns:a16="http://schemas.microsoft.com/office/drawing/2014/main" id="{6ACD3196-12C6-4A35-B355-707A48A19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4820" name="灯片编号占位符 3">
            <a:extLst>
              <a:ext uri="{FF2B5EF4-FFF2-40B4-BE49-F238E27FC236}">
                <a16:creationId xmlns:a16="http://schemas.microsoft.com/office/drawing/2014/main" id="{57DC41AB-32FA-4C52-AFCA-8D1F16CDE8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B06700-93E1-4F3E-B42C-2515B0C0FAC2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3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1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0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7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0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84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9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4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4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7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36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1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9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82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59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29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53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44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3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9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79934B7-B795-457C-8E17-65BA755066E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1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  <p:sldLayoutId id="2147483692" r:id="rId12"/>
    <p:sldLayoutId id="2147483691" r:id="rId13"/>
    <p:sldLayoutId id="2147483690" r:id="rId14"/>
    <p:sldLayoutId id="2147483689" r:id="rId15"/>
    <p:sldLayoutId id="2147483688" r:id="rId16"/>
    <p:sldLayoutId id="2147483687" r:id="rId17"/>
    <p:sldLayoutId id="2147483686" r:id="rId18"/>
    <p:sldLayoutId id="2147483685" r:id="rId19"/>
    <p:sldLayoutId id="214748368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jpe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16.png"/><Relationship Id="rId4" Type="http://schemas.openxmlformats.org/officeDocument/2006/relationships/image" Target="../media/image31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jpe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16.png"/><Relationship Id="rId4" Type="http://schemas.openxmlformats.org/officeDocument/2006/relationships/image" Target="../media/image31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jpe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0">
            <a:extLst>
              <a:ext uri="{FF2B5EF4-FFF2-40B4-BE49-F238E27FC236}">
                <a16:creationId xmlns:a16="http://schemas.microsoft.com/office/drawing/2014/main" id="{C36A41EF-75B1-436F-867C-1202AEDF3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63" y="4830763"/>
            <a:ext cx="77390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20">
            <a:extLst>
              <a:ext uri="{FF2B5EF4-FFF2-40B4-BE49-F238E27FC236}">
                <a16:creationId xmlns:a16="http://schemas.microsoft.com/office/drawing/2014/main" id="{77031576-1701-4992-BF75-161A99E84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988" y="-265113"/>
            <a:ext cx="2593976" cy="192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2">
            <a:extLst>
              <a:ext uri="{FF2B5EF4-FFF2-40B4-BE49-F238E27FC236}">
                <a16:creationId xmlns:a16="http://schemas.microsoft.com/office/drawing/2014/main" id="{8158C4ED-7F12-404E-A183-E5C052740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2493963"/>
            <a:ext cx="3894137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4">
            <a:extLst>
              <a:ext uri="{FF2B5EF4-FFF2-40B4-BE49-F238E27FC236}">
                <a16:creationId xmlns:a16="http://schemas.microsoft.com/office/drawing/2014/main" id="{969F1E5A-08A7-42D5-9C2D-8FCF634F6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3983038"/>
            <a:ext cx="389413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组合 16">
            <a:extLst>
              <a:ext uri="{FF2B5EF4-FFF2-40B4-BE49-F238E27FC236}">
                <a16:creationId xmlns:a16="http://schemas.microsoft.com/office/drawing/2014/main" id="{7151DE2E-99D1-45B5-A780-293C1F98E5E2}"/>
              </a:ext>
            </a:extLst>
          </p:cNvPr>
          <p:cNvGrpSpPr>
            <a:grpSpLocks/>
          </p:cNvGrpSpPr>
          <p:nvPr/>
        </p:nvGrpSpPr>
        <p:grpSpPr bwMode="auto">
          <a:xfrm>
            <a:off x="9956800" y="5003800"/>
            <a:ext cx="2995613" cy="1711325"/>
            <a:chOff x="3393422" y="3429000"/>
            <a:chExt cx="3117731" cy="2201738"/>
          </a:xfrm>
        </p:grpSpPr>
        <p:pic>
          <p:nvPicPr>
            <p:cNvPr id="3085" name="图片 6">
              <a:extLst>
                <a:ext uri="{FF2B5EF4-FFF2-40B4-BE49-F238E27FC236}">
                  <a16:creationId xmlns:a16="http://schemas.microsoft.com/office/drawing/2014/main" id="{F7F38184-81BF-46A2-94EA-948DE76358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图片 13">
              <a:extLst>
                <a:ext uri="{FF2B5EF4-FFF2-40B4-BE49-F238E27FC236}">
                  <a16:creationId xmlns:a16="http://schemas.microsoft.com/office/drawing/2014/main" id="{38B5A1DA-11E0-411C-97CD-0956762D8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图片 14">
            <a:extLst>
              <a:ext uri="{FF2B5EF4-FFF2-40B4-BE49-F238E27FC236}">
                <a16:creationId xmlns:a16="http://schemas.microsoft.com/office/drawing/2014/main" id="{A198AEE5-E00F-49B1-B26B-D62EC19C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360988"/>
            <a:ext cx="1084263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15">
            <a:extLst>
              <a:ext uri="{FF2B5EF4-FFF2-40B4-BE49-F238E27FC236}">
                <a16:creationId xmlns:a16="http://schemas.microsoft.com/office/drawing/2014/main" id="{3B1B7892-3BA4-43A0-97FA-74FDDE9E5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213" y="5843588"/>
            <a:ext cx="6667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图片 9">
            <a:extLst>
              <a:ext uri="{FF2B5EF4-FFF2-40B4-BE49-F238E27FC236}">
                <a16:creationId xmlns:a16="http://schemas.microsoft.com/office/drawing/2014/main" id="{CB4B4B8E-ACC6-4AE0-88DF-C1900A1B8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5327650"/>
            <a:ext cx="16160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图片 22">
            <a:extLst>
              <a:ext uri="{FF2B5EF4-FFF2-40B4-BE49-F238E27FC236}">
                <a16:creationId xmlns:a16="http://schemas.microsoft.com/office/drawing/2014/main" id="{E1A41D16-1A80-4B67-94BF-4506E130B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1" r="24667" b="81693"/>
          <a:stretch>
            <a:fillRect/>
          </a:stretch>
        </p:blipFill>
        <p:spPr bwMode="auto">
          <a:xfrm>
            <a:off x="454025" y="4017963"/>
            <a:ext cx="8778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B6F49C-B0B3-439E-B36C-1BFCFFD36BBF}"/>
              </a:ext>
            </a:extLst>
          </p:cNvPr>
          <p:cNvSpPr txBox="1"/>
          <p:nvPr/>
        </p:nvSpPr>
        <p:spPr>
          <a:xfrm>
            <a:off x="2065338" y="128588"/>
            <a:ext cx="86264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3084" name="TextBox 20">
            <a:extLst>
              <a:ext uri="{FF2B5EF4-FFF2-40B4-BE49-F238E27FC236}">
                <a16:creationId xmlns:a16="http://schemas.microsoft.com/office/drawing/2014/main" id="{2FAEEF50-5148-46B0-89C3-6843CA133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5588"/>
            <a:ext cx="1064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DỰ GIỜ MÔN TOÁN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1" y="174566"/>
            <a:ext cx="11744417" cy="6434052"/>
          </a:xfr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6475" y="2485506"/>
            <a:ext cx="8317474" cy="4372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671753"/>
            <a:ext cx="789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rgbClr val="7030A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Lên</a:t>
            </a:r>
            <a:r>
              <a:rPr lang="en-US" altLang="zh-CN" sz="7200" b="1" dirty="0">
                <a:solidFill>
                  <a:srgbClr val="7030A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7030A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đường</a:t>
            </a:r>
            <a:endParaRPr lang="zh-CN" altLang="en-US" sz="7200" b="1" dirty="0">
              <a:solidFill>
                <a:srgbClr val="7030A0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884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8"/>
            <a:ext cx="12221135" cy="6858000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261564" y="160987"/>
            <a:ext cx="11479875" cy="616804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2702843" y="1745844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5403015" y="184558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7030A0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6040498" y="3975742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2698074" y="4054820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48" name="Group 82"/>
          <p:cNvGrpSpPr>
            <a:grpSpLocks/>
          </p:cNvGrpSpPr>
          <p:nvPr/>
        </p:nvGrpSpPr>
        <p:grpSpPr bwMode="auto">
          <a:xfrm>
            <a:off x="769102" y="316115"/>
            <a:ext cx="10663238" cy="5891211"/>
            <a:chOff x="-102" y="152"/>
            <a:chExt cx="6717" cy="3711"/>
          </a:xfrm>
        </p:grpSpPr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-102" y="152"/>
              <a:ext cx="6717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u="sng" dirty="0" err="1">
                  <a:cs typeface="Arial" panose="020B0604020202020204" pitchFamily="34" charset="0"/>
                </a:rPr>
                <a:t>Bài</a:t>
              </a:r>
              <a:r>
                <a:rPr lang="en-US" altLang="en-US" sz="2800" b="1" u="sng" dirty="0">
                  <a:cs typeface="Arial" panose="020B0604020202020204" pitchFamily="34" charset="0"/>
                </a:rPr>
                <a:t> 1</a:t>
              </a:r>
              <a:r>
                <a:rPr lang="en-US" altLang="en-US" sz="2800" b="1" dirty="0">
                  <a:cs typeface="Arial" panose="020B0604020202020204" pitchFamily="34" charset="0"/>
                </a:rPr>
                <a:t>: Cho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thang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vuông</a:t>
              </a:r>
              <a:r>
                <a:rPr lang="en-US" altLang="en-US" sz="2800" b="1" dirty="0">
                  <a:cs typeface="Arial" panose="020B0604020202020204" pitchFamily="34" charset="0"/>
                </a:rPr>
                <a:t> ABCD (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xem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vẽ</a:t>
              </a:r>
              <a:r>
                <a:rPr lang="en-US" altLang="en-US" sz="2800" b="1" dirty="0">
                  <a:cs typeface="Arial" panose="020B0604020202020204" pitchFamily="34" charset="0"/>
                </a:rPr>
                <a:t>)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có</a:t>
              </a:r>
              <a:r>
                <a:rPr lang="en-US" altLang="en-US" sz="2800" b="1" dirty="0">
                  <a:cs typeface="Arial" panose="020B0604020202020204" pitchFamily="34" charset="0"/>
                </a:rPr>
                <a:t> AB = 4 cm, DC = 5 cm, AD = 3cm.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Nối</a:t>
              </a:r>
              <a:r>
                <a:rPr lang="en-US" altLang="en-US" sz="2800" b="1" dirty="0">
                  <a:cs typeface="Arial" panose="020B0604020202020204" pitchFamily="34" charset="0"/>
                </a:rPr>
                <a:t> D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cs typeface="Arial" panose="020B0604020202020204" pitchFamily="34" charset="0"/>
                </a:rPr>
                <a:t> B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được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hai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ABD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và</a:t>
              </a:r>
              <a:r>
                <a:rPr lang="en-US" altLang="en-US" sz="2800" b="1" dirty="0">
                  <a:cs typeface="Arial" panose="020B0604020202020204" pitchFamily="34" charset="0"/>
                </a:rPr>
                <a:t> BDC. </a:t>
              </a:r>
              <a:endParaRPr lang="en-US" altLang="en-US" sz="3200" dirty="0">
                <a:cs typeface="Arial" panose="020B0604020202020204" pitchFamily="34" charset="0"/>
              </a:endParaRPr>
            </a:p>
          </p:txBody>
        </p:sp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-102" y="2874"/>
              <a:ext cx="6520" cy="9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514350" indent="-514350" eaLnBrk="1" hangingPunct="1">
                <a:buAutoNum type="alphaLcPeriod"/>
              </a:pPr>
              <a:r>
                <a:rPr lang="en-US" altLang="en-US" sz="3200" dirty="0" err="1">
                  <a:cs typeface="Arial" panose="020B0604020202020204" pitchFamily="34" charset="0"/>
                </a:rPr>
                <a:t>Tính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diện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tích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mỗi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hình</a:t>
              </a:r>
              <a:r>
                <a:rPr lang="en-US" altLang="en-US" sz="3200" dirty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>
                  <a:cs typeface="Arial" panose="020B0604020202020204" pitchFamily="34" charset="0"/>
                </a:rPr>
                <a:t>giác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đó</a:t>
              </a:r>
              <a:r>
                <a:rPr lang="en-US" altLang="en-US" sz="3200" dirty="0">
                  <a:cs typeface="Arial" panose="020B0604020202020204" pitchFamily="34" charset="0"/>
                </a:rPr>
                <a:t>.</a:t>
              </a:r>
            </a:p>
            <a:p>
              <a:pPr marL="514350" indent="-514350" eaLnBrk="1" hangingPunct="1">
                <a:buAutoNum type="alphaLcPeriod"/>
              </a:pPr>
              <a:r>
                <a:rPr lang="en-US" altLang="en-US" sz="3200" dirty="0" err="1">
                  <a:cs typeface="Arial" panose="020B0604020202020204" pitchFamily="34" charset="0"/>
                </a:rPr>
                <a:t>Tính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tỉ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số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phần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trăm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của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diện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tích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hình</a:t>
              </a:r>
              <a:r>
                <a:rPr lang="en-US" altLang="en-US" sz="3200" dirty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>
                  <a:cs typeface="Arial" panose="020B0604020202020204" pitchFamily="34" charset="0"/>
                </a:rPr>
                <a:t>giác</a:t>
              </a:r>
              <a:r>
                <a:rPr lang="en-US" altLang="en-US" sz="3200" dirty="0">
                  <a:cs typeface="Arial" panose="020B0604020202020204" pitchFamily="34" charset="0"/>
                </a:rPr>
                <a:t> ABD </a:t>
              </a:r>
              <a:r>
                <a:rPr lang="en-US" altLang="en-US" sz="3200" dirty="0" err="1">
                  <a:cs typeface="Arial" panose="020B0604020202020204" pitchFamily="34" charset="0"/>
                </a:rPr>
                <a:t>và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diện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tích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hình</a:t>
              </a:r>
              <a:r>
                <a:rPr lang="en-US" altLang="en-US" sz="3200" dirty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>
                  <a:cs typeface="Arial" panose="020B0604020202020204" pitchFamily="34" charset="0"/>
                </a:rPr>
                <a:t>giác</a:t>
              </a:r>
              <a:r>
                <a:rPr lang="en-US" altLang="en-US" sz="3200" dirty="0">
                  <a:cs typeface="Arial" panose="020B0604020202020204" pitchFamily="34" charset="0"/>
                </a:rPr>
                <a:t> BDC.</a:t>
              </a:r>
            </a:p>
          </p:txBody>
        </p:sp>
        <p:grpSp>
          <p:nvGrpSpPr>
            <p:cNvPr id="51" name="Group 76"/>
            <p:cNvGrpSpPr>
              <a:grpSpLocks/>
            </p:cNvGrpSpPr>
            <p:nvPr/>
          </p:nvGrpSpPr>
          <p:grpSpPr bwMode="auto">
            <a:xfrm>
              <a:off x="1262" y="1318"/>
              <a:ext cx="1932" cy="1198"/>
              <a:chOff x="1262" y="1330"/>
              <a:chExt cx="1932" cy="1198"/>
            </a:xfrm>
          </p:grpSpPr>
          <p:sp>
            <p:nvSpPr>
              <p:cNvPr id="52" name="AutoShape 39"/>
              <p:cNvSpPr>
                <a:spLocks noChangeArrowheads="1"/>
              </p:cNvSpPr>
              <p:nvPr/>
            </p:nvSpPr>
            <p:spPr bwMode="auto">
              <a:xfrm rot="5400000">
                <a:off x="1637" y="961"/>
                <a:ext cx="1188" cy="1926"/>
              </a:xfrm>
              <a:prstGeom prst="flowChartManualInpu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grpSp>
            <p:nvGrpSpPr>
              <p:cNvPr id="53" name="Group 74"/>
              <p:cNvGrpSpPr>
                <a:grpSpLocks/>
              </p:cNvGrpSpPr>
              <p:nvPr/>
            </p:nvGrpSpPr>
            <p:grpSpPr bwMode="auto">
              <a:xfrm>
                <a:off x="1262" y="1336"/>
                <a:ext cx="1549" cy="1192"/>
                <a:chOff x="1262" y="1336"/>
                <a:chExt cx="1549" cy="1192"/>
              </a:xfrm>
            </p:grpSpPr>
            <p:grpSp>
              <p:nvGrpSpPr>
                <p:cNvPr id="54" name="Group 73"/>
                <p:cNvGrpSpPr>
                  <a:grpSpLocks/>
                </p:cNvGrpSpPr>
                <p:nvPr/>
              </p:nvGrpSpPr>
              <p:grpSpPr bwMode="auto">
                <a:xfrm>
                  <a:off x="1262" y="1341"/>
                  <a:ext cx="103" cy="1187"/>
                  <a:chOff x="1262" y="1341"/>
                  <a:chExt cx="103" cy="1187"/>
                </a:xfrm>
              </p:grpSpPr>
              <p:sp>
                <p:nvSpPr>
                  <p:cNvPr id="56" name="Freeform 41"/>
                  <p:cNvSpPr>
                    <a:spLocks/>
                  </p:cNvSpPr>
                  <p:nvPr/>
                </p:nvSpPr>
                <p:spPr bwMode="auto">
                  <a:xfrm>
                    <a:off x="1269" y="2432"/>
                    <a:ext cx="96" cy="96"/>
                  </a:xfrm>
                  <a:custGeom>
                    <a:avLst/>
                    <a:gdLst>
                      <a:gd name="T0" fmla="*/ 0 w 96"/>
                      <a:gd name="T1" fmla="*/ 0 h 96"/>
                      <a:gd name="T2" fmla="*/ 96 w 96"/>
                      <a:gd name="T3" fmla="*/ 0 h 96"/>
                      <a:gd name="T4" fmla="*/ 96 w 96"/>
                      <a:gd name="T5" fmla="*/ 96 h 96"/>
                      <a:gd name="T6" fmla="*/ 0 60000 65536"/>
                      <a:gd name="T7" fmla="*/ 0 60000 65536"/>
                      <a:gd name="T8" fmla="*/ 0 60000 65536"/>
                      <a:gd name="T9" fmla="*/ 0 w 96"/>
                      <a:gd name="T10" fmla="*/ 0 h 96"/>
                      <a:gd name="T11" fmla="*/ 96 w 96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" h="96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96" y="9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" name="Freeform 44"/>
                  <p:cNvSpPr>
                    <a:spLocks/>
                  </p:cNvSpPr>
                  <p:nvPr/>
                </p:nvSpPr>
                <p:spPr bwMode="auto">
                  <a:xfrm>
                    <a:off x="1262" y="1341"/>
                    <a:ext cx="96" cy="96"/>
                  </a:xfrm>
                  <a:custGeom>
                    <a:avLst/>
                    <a:gdLst>
                      <a:gd name="T0" fmla="*/ 96 w 96"/>
                      <a:gd name="T1" fmla="*/ 0 h 96"/>
                      <a:gd name="T2" fmla="*/ 96 w 96"/>
                      <a:gd name="T3" fmla="*/ 96 h 96"/>
                      <a:gd name="T4" fmla="*/ 0 w 96"/>
                      <a:gd name="T5" fmla="*/ 96 h 96"/>
                      <a:gd name="T6" fmla="*/ 0 60000 65536"/>
                      <a:gd name="T7" fmla="*/ 0 60000 65536"/>
                      <a:gd name="T8" fmla="*/ 0 60000 65536"/>
                      <a:gd name="T9" fmla="*/ 0 w 96"/>
                      <a:gd name="T10" fmla="*/ 0 h 96"/>
                      <a:gd name="T11" fmla="*/ 96 w 96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" h="96">
                        <a:moveTo>
                          <a:pt x="96" y="0"/>
                        </a:moveTo>
                        <a:lnTo>
                          <a:pt x="96" y="96"/>
                        </a:lnTo>
                        <a:lnTo>
                          <a:pt x="0" y="9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5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275" y="1336"/>
                  <a:ext cx="1536" cy="11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8" name="Group 88"/>
          <p:cNvGrpSpPr>
            <a:grpSpLocks/>
          </p:cNvGrpSpPr>
          <p:nvPr/>
        </p:nvGrpSpPr>
        <p:grpSpPr bwMode="auto">
          <a:xfrm>
            <a:off x="1856976" y="1578904"/>
            <a:ext cx="4130676" cy="3125280"/>
            <a:chOff x="563" y="961"/>
            <a:chExt cx="2602" cy="1891"/>
          </a:xfrm>
        </p:grpSpPr>
        <p:grpSp>
          <p:nvGrpSpPr>
            <p:cNvPr id="59" name="Group 83"/>
            <p:cNvGrpSpPr>
              <a:grpSpLocks/>
            </p:cNvGrpSpPr>
            <p:nvPr/>
          </p:nvGrpSpPr>
          <p:grpSpPr bwMode="auto">
            <a:xfrm>
              <a:off x="1262" y="961"/>
              <a:ext cx="1524" cy="351"/>
              <a:chOff x="1262" y="961"/>
              <a:chExt cx="1524" cy="351"/>
            </a:xfrm>
          </p:grpSpPr>
          <p:sp>
            <p:nvSpPr>
              <p:cNvPr id="67" name="AutoShape 54"/>
              <p:cNvSpPr>
                <a:spLocks/>
              </p:cNvSpPr>
              <p:nvPr/>
            </p:nvSpPr>
            <p:spPr bwMode="auto">
              <a:xfrm rot="16200000">
                <a:off x="1950" y="477"/>
                <a:ext cx="147" cy="1524"/>
              </a:xfrm>
              <a:prstGeom prst="rightBrace">
                <a:avLst>
                  <a:gd name="adj1" fmla="val 119704"/>
                  <a:gd name="adj2" fmla="val 45667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 Box 55"/>
              <p:cNvSpPr txBox="1">
                <a:spLocks noChangeArrowheads="1"/>
              </p:cNvSpPr>
              <p:nvPr/>
            </p:nvSpPr>
            <p:spPr bwMode="auto">
              <a:xfrm>
                <a:off x="1790" y="961"/>
                <a:ext cx="559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cs typeface="Arial" panose="020B0604020202020204" pitchFamily="34" charset="0"/>
                  </a:rPr>
                  <a:t>4 cm</a:t>
                </a:r>
              </a:p>
            </p:txBody>
          </p:sp>
        </p:grpSp>
        <p:grpSp>
          <p:nvGrpSpPr>
            <p:cNvPr id="60" name="Group 87"/>
            <p:cNvGrpSpPr>
              <a:grpSpLocks/>
            </p:cNvGrpSpPr>
            <p:nvPr/>
          </p:nvGrpSpPr>
          <p:grpSpPr bwMode="auto">
            <a:xfrm>
              <a:off x="563" y="1300"/>
              <a:ext cx="2602" cy="1552"/>
              <a:chOff x="563" y="1300"/>
              <a:chExt cx="2602" cy="1552"/>
            </a:xfrm>
          </p:grpSpPr>
          <p:grpSp>
            <p:nvGrpSpPr>
              <p:cNvPr id="61" name="Group 84"/>
              <p:cNvGrpSpPr>
                <a:grpSpLocks/>
              </p:cNvGrpSpPr>
              <p:nvPr/>
            </p:nvGrpSpPr>
            <p:grpSpPr bwMode="auto">
              <a:xfrm>
                <a:off x="563" y="1300"/>
                <a:ext cx="684" cy="1188"/>
                <a:chOff x="563" y="1300"/>
                <a:chExt cx="684" cy="1188"/>
              </a:xfrm>
            </p:grpSpPr>
            <p:sp>
              <p:nvSpPr>
                <p:cNvPr id="65" name="AutoShape 56"/>
                <p:cNvSpPr>
                  <a:spLocks/>
                </p:cNvSpPr>
                <p:nvPr/>
              </p:nvSpPr>
              <p:spPr bwMode="auto">
                <a:xfrm rot="10800000">
                  <a:off x="1064" y="1300"/>
                  <a:ext cx="183" cy="1188"/>
                </a:xfrm>
                <a:prstGeom prst="rightBrace">
                  <a:avLst>
                    <a:gd name="adj1" fmla="val 54098"/>
                    <a:gd name="adj2" fmla="val 51968"/>
                  </a:avLst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63" y="1719"/>
                  <a:ext cx="658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 b="1" dirty="0">
                      <a:cs typeface="Arial" panose="020B0604020202020204" pitchFamily="34" charset="0"/>
                    </a:rPr>
                    <a:t>3 cm</a:t>
                  </a:r>
                </a:p>
              </p:txBody>
            </p:sp>
          </p:grpSp>
          <p:grpSp>
            <p:nvGrpSpPr>
              <p:cNvPr id="62" name="Group 85"/>
              <p:cNvGrpSpPr>
                <a:grpSpLocks/>
              </p:cNvGrpSpPr>
              <p:nvPr/>
            </p:nvGrpSpPr>
            <p:grpSpPr bwMode="auto">
              <a:xfrm>
                <a:off x="1256" y="2461"/>
                <a:ext cx="1909" cy="391"/>
                <a:chOff x="1256" y="2461"/>
                <a:chExt cx="1909" cy="391"/>
              </a:xfrm>
            </p:grpSpPr>
            <p:sp>
              <p:nvSpPr>
                <p:cNvPr id="63" name="AutoShape 58"/>
                <p:cNvSpPr>
                  <a:spLocks/>
                </p:cNvSpPr>
                <p:nvPr/>
              </p:nvSpPr>
              <p:spPr bwMode="auto">
                <a:xfrm rot="5395344" flipV="1">
                  <a:off x="2130" y="1587"/>
                  <a:ext cx="162" cy="1909"/>
                </a:xfrm>
                <a:prstGeom prst="rightBrace">
                  <a:avLst>
                    <a:gd name="adj1" fmla="val 168740"/>
                    <a:gd name="adj2" fmla="val 48060"/>
                  </a:avLst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876" y="2573"/>
                  <a:ext cx="559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 b="1" dirty="0">
                      <a:cs typeface="Arial" panose="020B0604020202020204" pitchFamily="34" charset="0"/>
                    </a:rPr>
                    <a:t>5 cm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141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9382" y="309334"/>
            <a:ext cx="11679382" cy="620129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250009" y="303299"/>
            <a:ext cx="1462260" cy="5232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924800" y="1520786"/>
            <a:ext cx="54162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1" name="Group 65"/>
          <p:cNvGrpSpPr>
            <a:grpSpLocks/>
          </p:cNvGrpSpPr>
          <p:nvPr/>
        </p:nvGrpSpPr>
        <p:grpSpPr bwMode="auto">
          <a:xfrm>
            <a:off x="411537" y="1263755"/>
            <a:ext cx="4427538" cy="3302001"/>
            <a:chOff x="1346" y="216"/>
            <a:chExt cx="2789" cy="2080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3446" y="1872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7030A0"/>
                  </a:solidFill>
                  <a:cs typeface="Arial" panose="020B0604020202020204" pitchFamily="34" charset="0"/>
                </a:rPr>
                <a:t>H</a:t>
              </a:r>
            </a:p>
          </p:txBody>
        </p:sp>
        <p:grpSp>
          <p:nvGrpSpPr>
            <p:cNvPr id="33" name="Group 64"/>
            <p:cNvGrpSpPr>
              <a:grpSpLocks/>
            </p:cNvGrpSpPr>
            <p:nvPr/>
          </p:nvGrpSpPr>
          <p:grpSpPr bwMode="auto">
            <a:xfrm>
              <a:off x="1346" y="216"/>
              <a:ext cx="2789" cy="2080"/>
              <a:chOff x="1346" y="216"/>
              <a:chExt cx="2789" cy="2080"/>
            </a:xfrm>
          </p:grpSpPr>
          <p:grpSp>
            <p:nvGrpSpPr>
              <p:cNvPr id="34" name="Group 63"/>
              <p:cNvGrpSpPr>
                <a:grpSpLocks/>
              </p:cNvGrpSpPr>
              <p:nvPr/>
            </p:nvGrpSpPr>
            <p:grpSpPr bwMode="auto">
              <a:xfrm>
                <a:off x="1346" y="216"/>
                <a:ext cx="2789" cy="2080"/>
                <a:chOff x="1346" y="216"/>
                <a:chExt cx="2789" cy="2080"/>
              </a:xfrm>
            </p:grpSpPr>
            <p:grpSp>
              <p:nvGrpSpPr>
                <p:cNvPr id="37" name="Group 62"/>
                <p:cNvGrpSpPr>
                  <a:grpSpLocks/>
                </p:cNvGrpSpPr>
                <p:nvPr/>
              </p:nvGrpSpPr>
              <p:grpSpPr bwMode="auto">
                <a:xfrm>
                  <a:off x="1766" y="411"/>
                  <a:ext cx="2369" cy="1719"/>
                  <a:chOff x="1766" y="411"/>
                  <a:chExt cx="2369" cy="1719"/>
                </a:xfrm>
              </p:grpSpPr>
              <p:sp>
                <p:nvSpPr>
                  <p:cNvPr id="45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6" y="41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4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2" y="447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4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8" y="179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8" y="1839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D</a:t>
                    </a:r>
                  </a:p>
                </p:txBody>
              </p:sp>
              <p:grpSp>
                <p:nvGrpSpPr>
                  <p:cNvPr id="49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980" y="634"/>
                    <a:ext cx="1932" cy="1188"/>
                    <a:chOff x="1980" y="634"/>
                    <a:chExt cx="1932" cy="1188"/>
                  </a:xfrm>
                </p:grpSpPr>
                <p:sp>
                  <p:nvSpPr>
                    <p:cNvPr id="50" name="AutoShape 4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55" y="265"/>
                      <a:ext cx="1188" cy="1926"/>
                    </a:xfrm>
                    <a:prstGeom prst="flowChartManualInpu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5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980" y="1720"/>
                      <a:ext cx="96" cy="96"/>
                    </a:xfrm>
                    <a:custGeom>
                      <a:avLst/>
                      <a:gdLst>
                        <a:gd name="T0" fmla="*/ 0 w 96"/>
                        <a:gd name="T1" fmla="*/ 0 h 96"/>
                        <a:gd name="T2" fmla="*/ 96 w 96"/>
                        <a:gd name="T3" fmla="*/ 0 h 96"/>
                        <a:gd name="T4" fmla="*/ 96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980" y="640"/>
                      <a:ext cx="96" cy="96"/>
                    </a:xfrm>
                    <a:custGeom>
                      <a:avLst/>
                      <a:gdLst>
                        <a:gd name="T0" fmla="*/ 96 w 96"/>
                        <a:gd name="T1" fmla="*/ 0 h 96"/>
                        <a:gd name="T2" fmla="*/ 96 w 96"/>
                        <a:gd name="T3" fmla="*/ 96 h 96"/>
                        <a:gd name="T4" fmla="*/ 0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96" y="0"/>
                          </a:moveTo>
                          <a:lnTo>
                            <a:pt x="96" y="96"/>
                          </a:lnTo>
                          <a:lnTo>
                            <a:pt x="0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2" y="652"/>
                      <a:ext cx="1512" cy="116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" name="Group 47"/>
                <p:cNvGrpSpPr>
                  <a:grpSpLocks/>
                </p:cNvGrpSpPr>
                <p:nvPr/>
              </p:nvGrpSpPr>
              <p:grpSpPr bwMode="auto">
                <a:xfrm>
                  <a:off x="1346" y="216"/>
                  <a:ext cx="2549" cy="2080"/>
                  <a:chOff x="686" y="1088"/>
                  <a:chExt cx="2549" cy="2080"/>
                </a:xfrm>
              </p:grpSpPr>
              <p:sp>
                <p:nvSpPr>
                  <p:cNvPr id="39" name="AutoShape 48"/>
                  <p:cNvSpPr>
                    <a:spLocks/>
                  </p:cNvSpPr>
                  <p:nvPr/>
                </p:nvSpPr>
                <p:spPr bwMode="auto">
                  <a:xfrm rot="-5400000">
                    <a:off x="2020" y="653"/>
                    <a:ext cx="147" cy="1524"/>
                  </a:xfrm>
                  <a:prstGeom prst="rightBrace">
                    <a:avLst>
                      <a:gd name="adj1" fmla="val 119704"/>
                      <a:gd name="adj2" fmla="val 45667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2" y="1088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4 cm</a:t>
                    </a:r>
                  </a:p>
                </p:txBody>
              </p:sp>
              <p:sp>
                <p:nvSpPr>
                  <p:cNvPr id="41" name="AutoShape 50"/>
                  <p:cNvSpPr>
                    <a:spLocks/>
                  </p:cNvSpPr>
                  <p:nvPr/>
                </p:nvSpPr>
                <p:spPr bwMode="auto">
                  <a:xfrm rot="10800000">
                    <a:off x="1120" y="1517"/>
                    <a:ext cx="183" cy="1188"/>
                  </a:xfrm>
                  <a:prstGeom prst="rightBrace">
                    <a:avLst>
                      <a:gd name="adj1" fmla="val 54098"/>
                      <a:gd name="adj2" fmla="val 51968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1965"/>
                    <a:ext cx="505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3cm</a:t>
                    </a:r>
                  </a:p>
                </p:txBody>
              </p:sp>
              <p:sp>
                <p:nvSpPr>
                  <p:cNvPr id="43" name="AutoShape 52"/>
                  <p:cNvSpPr>
                    <a:spLocks/>
                  </p:cNvSpPr>
                  <p:nvPr/>
                </p:nvSpPr>
                <p:spPr bwMode="auto">
                  <a:xfrm rot="5395344" flipV="1">
                    <a:off x="2200" y="1832"/>
                    <a:ext cx="162" cy="1909"/>
                  </a:xfrm>
                  <a:prstGeom prst="rightBrace">
                    <a:avLst>
                      <a:gd name="adj1" fmla="val 168740"/>
                      <a:gd name="adj2" fmla="val 48060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0" y="2877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5 cm</a:t>
                    </a:r>
                  </a:p>
                </p:txBody>
              </p:sp>
            </p:grpSp>
          </p:grpSp>
          <p:sp>
            <p:nvSpPr>
              <p:cNvPr id="35" name="Line 57"/>
              <p:cNvSpPr>
                <a:spLocks noChangeShapeType="1"/>
              </p:cNvSpPr>
              <p:nvPr/>
            </p:nvSpPr>
            <p:spPr bwMode="auto">
              <a:xfrm>
                <a:off x="3516" y="636"/>
                <a:ext cx="24" cy="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3540" y="1716"/>
                <a:ext cx="108" cy="96"/>
              </a:xfrm>
              <a:custGeom>
                <a:avLst/>
                <a:gdLst>
                  <a:gd name="T0" fmla="*/ 0 w 108"/>
                  <a:gd name="T1" fmla="*/ 0 h 96"/>
                  <a:gd name="T2" fmla="*/ 108 w 108"/>
                  <a:gd name="T3" fmla="*/ 0 h 96"/>
                  <a:gd name="T4" fmla="*/ 108 w 108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96"/>
                  <a:gd name="T11" fmla="*/ 108 w 10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9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995983" y="3960125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thang ABCD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 (4 + 5) x 3 : 2 = 13,5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5426" y="2474893"/>
            <a:ext cx="537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x 3 : 2 = 7,5 (cm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5026603" y="912043"/>
            <a:ext cx="1883849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cs typeface="Arial" panose="020B0604020202020204" pitchFamily="34" charset="0"/>
              </a:rPr>
              <a:t>a. </a:t>
            </a:r>
            <a:r>
              <a:rPr lang="en-US" altLang="en-US" sz="2800" b="1" dirty="0" err="1"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cs typeface="Arial" panose="020B0604020202020204" pitchFamily="34" charset="0"/>
              </a:rPr>
              <a:t> 1:</a:t>
            </a: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5026603" y="3403856"/>
            <a:ext cx="1883849" cy="523220"/>
          </a:xfrm>
          <a:prstGeom prst="rect">
            <a:avLst/>
          </a:prstGeom>
          <a:solidFill>
            <a:srgbClr val="FFCD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cs typeface="Arial" panose="020B0604020202020204" pitchFamily="34" charset="0"/>
              </a:rPr>
              <a:t>a. </a:t>
            </a:r>
            <a:r>
              <a:rPr lang="en-US" altLang="en-US" sz="2800" b="1" dirty="0" err="1"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cs typeface="Arial" panose="020B0604020202020204" pitchFamily="34" charset="0"/>
              </a:rPr>
              <a:t> 2:</a:t>
            </a: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5026603" y="4947281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5026602" y="5873520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13,5 – 6 = 7,5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60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9382" y="309334"/>
            <a:ext cx="11679382" cy="620129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155782" y="620953"/>
            <a:ext cx="1462260" cy="5232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930973" y="1263755"/>
            <a:ext cx="56176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a.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1" name="Group 65"/>
          <p:cNvGrpSpPr>
            <a:grpSpLocks/>
          </p:cNvGrpSpPr>
          <p:nvPr/>
        </p:nvGrpSpPr>
        <p:grpSpPr bwMode="auto">
          <a:xfrm>
            <a:off x="411537" y="1263755"/>
            <a:ext cx="4427538" cy="3302001"/>
            <a:chOff x="1346" y="216"/>
            <a:chExt cx="2789" cy="2080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3446" y="1872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7030A0"/>
                  </a:solidFill>
                  <a:cs typeface="Arial" panose="020B0604020202020204" pitchFamily="34" charset="0"/>
                </a:rPr>
                <a:t>H</a:t>
              </a:r>
            </a:p>
          </p:txBody>
        </p:sp>
        <p:grpSp>
          <p:nvGrpSpPr>
            <p:cNvPr id="33" name="Group 64"/>
            <p:cNvGrpSpPr>
              <a:grpSpLocks/>
            </p:cNvGrpSpPr>
            <p:nvPr/>
          </p:nvGrpSpPr>
          <p:grpSpPr bwMode="auto">
            <a:xfrm>
              <a:off x="1346" y="216"/>
              <a:ext cx="2789" cy="2080"/>
              <a:chOff x="1346" y="216"/>
              <a:chExt cx="2789" cy="2080"/>
            </a:xfrm>
          </p:grpSpPr>
          <p:grpSp>
            <p:nvGrpSpPr>
              <p:cNvPr id="34" name="Group 63"/>
              <p:cNvGrpSpPr>
                <a:grpSpLocks/>
              </p:cNvGrpSpPr>
              <p:nvPr/>
            </p:nvGrpSpPr>
            <p:grpSpPr bwMode="auto">
              <a:xfrm>
                <a:off x="1346" y="216"/>
                <a:ext cx="2789" cy="2080"/>
                <a:chOff x="1346" y="216"/>
                <a:chExt cx="2789" cy="2080"/>
              </a:xfrm>
            </p:grpSpPr>
            <p:grpSp>
              <p:nvGrpSpPr>
                <p:cNvPr id="37" name="Group 62"/>
                <p:cNvGrpSpPr>
                  <a:grpSpLocks/>
                </p:cNvGrpSpPr>
                <p:nvPr/>
              </p:nvGrpSpPr>
              <p:grpSpPr bwMode="auto">
                <a:xfrm>
                  <a:off x="1766" y="411"/>
                  <a:ext cx="2369" cy="1719"/>
                  <a:chOff x="1766" y="411"/>
                  <a:chExt cx="2369" cy="1719"/>
                </a:xfrm>
              </p:grpSpPr>
              <p:sp>
                <p:nvSpPr>
                  <p:cNvPr id="45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6" y="41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4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2" y="447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4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8" y="179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8" y="1839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D</a:t>
                    </a:r>
                  </a:p>
                </p:txBody>
              </p:sp>
              <p:grpSp>
                <p:nvGrpSpPr>
                  <p:cNvPr id="49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980" y="634"/>
                    <a:ext cx="1932" cy="1188"/>
                    <a:chOff x="1980" y="634"/>
                    <a:chExt cx="1932" cy="1188"/>
                  </a:xfrm>
                </p:grpSpPr>
                <p:sp>
                  <p:nvSpPr>
                    <p:cNvPr id="50" name="AutoShape 4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55" y="265"/>
                      <a:ext cx="1188" cy="1926"/>
                    </a:xfrm>
                    <a:prstGeom prst="flowChartManualInpu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5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980" y="1720"/>
                      <a:ext cx="96" cy="96"/>
                    </a:xfrm>
                    <a:custGeom>
                      <a:avLst/>
                      <a:gdLst>
                        <a:gd name="T0" fmla="*/ 0 w 96"/>
                        <a:gd name="T1" fmla="*/ 0 h 96"/>
                        <a:gd name="T2" fmla="*/ 96 w 96"/>
                        <a:gd name="T3" fmla="*/ 0 h 96"/>
                        <a:gd name="T4" fmla="*/ 96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980" y="640"/>
                      <a:ext cx="96" cy="96"/>
                    </a:xfrm>
                    <a:custGeom>
                      <a:avLst/>
                      <a:gdLst>
                        <a:gd name="T0" fmla="*/ 96 w 96"/>
                        <a:gd name="T1" fmla="*/ 0 h 96"/>
                        <a:gd name="T2" fmla="*/ 96 w 96"/>
                        <a:gd name="T3" fmla="*/ 96 h 96"/>
                        <a:gd name="T4" fmla="*/ 0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96" y="0"/>
                          </a:moveTo>
                          <a:lnTo>
                            <a:pt x="96" y="96"/>
                          </a:lnTo>
                          <a:lnTo>
                            <a:pt x="0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2" y="652"/>
                      <a:ext cx="1512" cy="116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" name="Group 47"/>
                <p:cNvGrpSpPr>
                  <a:grpSpLocks/>
                </p:cNvGrpSpPr>
                <p:nvPr/>
              </p:nvGrpSpPr>
              <p:grpSpPr bwMode="auto">
                <a:xfrm>
                  <a:off x="1346" y="216"/>
                  <a:ext cx="2549" cy="2080"/>
                  <a:chOff x="686" y="1088"/>
                  <a:chExt cx="2549" cy="2080"/>
                </a:xfrm>
              </p:grpSpPr>
              <p:sp>
                <p:nvSpPr>
                  <p:cNvPr id="39" name="AutoShape 48"/>
                  <p:cNvSpPr>
                    <a:spLocks/>
                  </p:cNvSpPr>
                  <p:nvPr/>
                </p:nvSpPr>
                <p:spPr bwMode="auto">
                  <a:xfrm rot="-5400000">
                    <a:off x="2020" y="653"/>
                    <a:ext cx="147" cy="1524"/>
                  </a:xfrm>
                  <a:prstGeom prst="rightBrace">
                    <a:avLst>
                      <a:gd name="adj1" fmla="val 119704"/>
                      <a:gd name="adj2" fmla="val 45667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2" y="1088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4 cm</a:t>
                    </a:r>
                  </a:p>
                </p:txBody>
              </p:sp>
              <p:sp>
                <p:nvSpPr>
                  <p:cNvPr id="41" name="AutoShape 50"/>
                  <p:cNvSpPr>
                    <a:spLocks/>
                  </p:cNvSpPr>
                  <p:nvPr/>
                </p:nvSpPr>
                <p:spPr bwMode="auto">
                  <a:xfrm rot="10800000">
                    <a:off x="1120" y="1517"/>
                    <a:ext cx="183" cy="1188"/>
                  </a:xfrm>
                  <a:prstGeom prst="rightBrace">
                    <a:avLst>
                      <a:gd name="adj1" fmla="val 54098"/>
                      <a:gd name="adj2" fmla="val 51968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1965"/>
                    <a:ext cx="505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3cm</a:t>
                    </a:r>
                  </a:p>
                </p:txBody>
              </p:sp>
              <p:sp>
                <p:nvSpPr>
                  <p:cNvPr id="43" name="AutoShape 52"/>
                  <p:cNvSpPr>
                    <a:spLocks/>
                  </p:cNvSpPr>
                  <p:nvPr/>
                </p:nvSpPr>
                <p:spPr bwMode="auto">
                  <a:xfrm rot="5395344" flipV="1">
                    <a:off x="2200" y="1832"/>
                    <a:ext cx="162" cy="1909"/>
                  </a:xfrm>
                  <a:prstGeom prst="rightBrace">
                    <a:avLst>
                      <a:gd name="adj1" fmla="val 168740"/>
                      <a:gd name="adj2" fmla="val 48060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0" y="2877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5 cm</a:t>
                    </a:r>
                  </a:p>
                </p:txBody>
              </p:sp>
            </p:grpSp>
          </p:grpSp>
          <p:sp>
            <p:nvSpPr>
              <p:cNvPr id="35" name="Line 57"/>
              <p:cNvSpPr>
                <a:spLocks noChangeShapeType="1"/>
              </p:cNvSpPr>
              <p:nvPr/>
            </p:nvSpPr>
            <p:spPr bwMode="auto">
              <a:xfrm>
                <a:off x="3516" y="636"/>
                <a:ext cx="24" cy="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3540" y="1716"/>
                <a:ext cx="108" cy="96"/>
              </a:xfrm>
              <a:custGeom>
                <a:avLst/>
                <a:gdLst>
                  <a:gd name="T0" fmla="*/ 0 w 108"/>
                  <a:gd name="T1" fmla="*/ 0 h 96"/>
                  <a:gd name="T2" fmla="*/ 108 w 108"/>
                  <a:gd name="T3" fmla="*/ 0 h 96"/>
                  <a:gd name="T4" fmla="*/ 108 w 108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96"/>
                  <a:gd name="T11" fmla="*/ 108 w 10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9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5003760" y="3196556"/>
            <a:ext cx="576630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cs typeface="Arial" panose="020B0604020202020204" pitchFamily="34" charset="0"/>
              </a:rPr>
              <a:t>Tỉ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trăm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6 : 7,5 = 0,8 = 80% </a:t>
            </a: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1599" y="2217862"/>
            <a:ext cx="537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x 3 : 2 = 7,5 (cm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7560979" y="4937320"/>
            <a:ext cx="5766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C00000"/>
                </a:solidFill>
                <a:cs typeface="Arial" panose="020B0604020202020204" pitchFamily="34" charset="0"/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: a. 6 cm</a:t>
            </a:r>
            <a:r>
              <a:rPr lang="en-US" altLang="en-US" sz="2800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; 7,5cm</a:t>
            </a:r>
            <a:r>
              <a:rPr lang="en-US" altLang="en-US" sz="2800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8900196" y="5437282"/>
            <a:ext cx="1764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b. 80%</a:t>
            </a:r>
            <a:endParaRPr lang="en-US" altLang="en-US" sz="2800" baseline="30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871035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026" y="-108065"/>
            <a:ext cx="7605614" cy="5490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7725" y="2773797"/>
            <a:ext cx="7431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Khám</a:t>
            </a:r>
            <a:r>
              <a:rPr lang="en-US" altLang="zh-CN" sz="7200" b="1" dirty="0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phá</a:t>
            </a:r>
            <a:endParaRPr lang="zh-CN" altLang="en-US" sz="7200" b="1" dirty="0">
              <a:solidFill>
                <a:srgbClr val="F8665B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5466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308" y="225087"/>
            <a:ext cx="11679382" cy="64984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1661788" y="2214460"/>
            <a:ext cx="3314611" cy="546101"/>
            <a:chOff x="1092" y="2008"/>
            <a:chExt cx="2040" cy="344"/>
          </a:xfrm>
        </p:grpSpPr>
        <p:sp>
          <p:nvSpPr>
            <p:cNvPr id="7" name="AutoShape 23"/>
            <p:cNvSpPr>
              <a:spLocks/>
            </p:cNvSpPr>
            <p:nvPr/>
          </p:nvSpPr>
          <p:spPr bwMode="auto">
            <a:xfrm rot="-5400000">
              <a:off x="2046" y="1266"/>
              <a:ext cx="132" cy="2040"/>
            </a:xfrm>
            <a:prstGeom prst="rightBrace">
              <a:avLst>
                <a:gd name="adj1" fmla="val 128788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1853" y="2008"/>
              <a:ext cx="6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cs typeface="Arial" panose="020B0604020202020204" pitchFamily="34" charset="0"/>
                </a:rPr>
                <a:t>12 cm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42176" y="225087"/>
            <a:ext cx="11593513" cy="4230689"/>
            <a:chOff x="84" y="-54"/>
            <a:chExt cx="7303" cy="2665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386" y="-51"/>
              <a:ext cx="7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u="sng" dirty="0" err="1">
                  <a:cs typeface="Arial" panose="020B0604020202020204" pitchFamily="34" charset="0"/>
                </a:rPr>
                <a:t>Bài</a:t>
              </a:r>
              <a:r>
                <a:rPr lang="en-US" altLang="en-US" sz="2800" b="1" u="sng" dirty="0">
                  <a:cs typeface="Arial" panose="020B0604020202020204" pitchFamily="34" charset="0"/>
                </a:rPr>
                <a:t> 2:</a:t>
              </a:r>
              <a:endParaRPr lang="en-US" altLang="en-US" sz="2800" b="1" dirty="0">
                <a:cs typeface="Arial" panose="020B0604020202020204" pitchFamily="34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119" y="-54"/>
              <a:ext cx="6268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cs typeface="Arial" panose="020B0604020202020204" pitchFamily="34" charset="0"/>
                </a:rPr>
                <a:t>Cho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bình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hành</a:t>
              </a:r>
              <a:r>
                <a:rPr lang="en-US" altLang="en-US" sz="2800" b="1" dirty="0">
                  <a:cs typeface="Arial" panose="020B0604020202020204" pitchFamily="34" charset="0"/>
                </a:rPr>
                <a:t> MNPQ (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xem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vẽ</a:t>
              </a:r>
              <a:r>
                <a:rPr lang="en-US" altLang="en-US" sz="2800" b="1" dirty="0">
                  <a:cs typeface="Arial" panose="020B0604020202020204" pitchFamily="34" charset="0"/>
                </a:rPr>
                <a:t>)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có</a:t>
              </a:r>
              <a:r>
                <a:rPr lang="en-US" altLang="en-US" sz="2800" b="1" dirty="0">
                  <a:cs typeface="Arial" panose="020B0604020202020204" pitchFamily="34" charset="0"/>
                </a:rPr>
                <a:t> MN = 12cm,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chiều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cao</a:t>
              </a:r>
              <a:r>
                <a:rPr lang="en-US" altLang="en-US" sz="2800" b="1" dirty="0">
                  <a:cs typeface="Arial" panose="020B0604020202020204" pitchFamily="34" charset="0"/>
                </a:rPr>
                <a:t> KH = 6 cm. So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sánh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diện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tích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KQP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tổng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diện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tích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MKQ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và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KNP. </a:t>
              </a: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84" y="1288"/>
              <a:ext cx="3045" cy="1323"/>
              <a:chOff x="12" y="1279"/>
              <a:chExt cx="3045" cy="1323"/>
            </a:xfrm>
          </p:grpSpPr>
          <p:grpSp>
            <p:nvGrpSpPr>
              <p:cNvPr id="13" name="Group 41"/>
              <p:cNvGrpSpPr>
                <a:grpSpLocks/>
              </p:cNvGrpSpPr>
              <p:nvPr/>
            </p:nvGrpSpPr>
            <p:grpSpPr bwMode="auto">
              <a:xfrm>
                <a:off x="12" y="1279"/>
                <a:ext cx="3045" cy="1323"/>
                <a:chOff x="12" y="1279"/>
                <a:chExt cx="3045" cy="1323"/>
              </a:xfrm>
            </p:grpSpPr>
            <p:sp>
              <p:nvSpPr>
                <p:cNvPr id="18" name="AutoShape 32"/>
                <p:cNvSpPr>
                  <a:spLocks noChangeArrowheads="1"/>
                </p:cNvSpPr>
                <p:nvPr/>
              </p:nvSpPr>
              <p:spPr bwMode="auto">
                <a:xfrm>
                  <a:off x="163" y="1550"/>
                  <a:ext cx="2748" cy="804"/>
                </a:xfrm>
                <a:prstGeom prst="parallelogram">
                  <a:avLst>
                    <a:gd name="adj" fmla="val 85448"/>
                  </a:avLst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17" y="1299"/>
                  <a:ext cx="237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M</a:t>
                  </a:r>
                </a:p>
              </p:txBody>
            </p:sp>
            <p:sp>
              <p:nvSpPr>
                <p:cNvPr id="2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37" y="131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N</a:t>
                  </a:r>
                </a:p>
              </p:txBody>
            </p:sp>
            <p:sp>
              <p:nvSpPr>
                <p:cNvPr id="2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26" y="2363"/>
                  <a:ext cx="213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P</a:t>
                  </a:r>
                </a:p>
              </p:txBody>
            </p:sp>
            <p:sp>
              <p:nvSpPr>
                <p:cNvPr id="2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2" y="2338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Q</a:t>
                  </a:r>
                </a:p>
              </p:txBody>
            </p:sp>
            <p:sp>
              <p:nvSpPr>
                <p:cNvPr id="2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46" y="1279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K</a:t>
                  </a:r>
                </a:p>
              </p:txBody>
            </p:sp>
            <p:sp>
              <p:nvSpPr>
                <p:cNvPr id="2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12" y="2371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H</a:t>
                  </a:r>
                </a:p>
              </p:txBody>
            </p:sp>
          </p:grpSp>
          <p:sp>
            <p:nvSpPr>
              <p:cNvPr id="14" name="Line 33"/>
              <p:cNvSpPr>
                <a:spLocks noChangeShapeType="1"/>
              </p:cNvSpPr>
              <p:nvPr/>
            </p:nvSpPr>
            <p:spPr bwMode="auto">
              <a:xfrm flipH="1">
                <a:off x="180" y="1546"/>
                <a:ext cx="1380" cy="8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4"/>
              <p:cNvSpPr>
                <a:spLocks noChangeShapeType="1"/>
              </p:cNvSpPr>
              <p:nvPr/>
            </p:nvSpPr>
            <p:spPr bwMode="auto">
              <a:xfrm>
                <a:off x="1544" y="1563"/>
                <a:ext cx="684" cy="7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1537" y="1563"/>
                <a:ext cx="0" cy="8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4"/>
              <p:cNvSpPr>
                <a:spLocks/>
              </p:cNvSpPr>
              <p:nvPr/>
            </p:nvSpPr>
            <p:spPr bwMode="auto">
              <a:xfrm>
                <a:off x="1526" y="2253"/>
                <a:ext cx="96" cy="96"/>
              </a:xfrm>
              <a:custGeom>
                <a:avLst/>
                <a:gdLst>
                  <a:gd name="T0" fmla="*/ 0 w 96"/>
                  <a:gd name="T1" fmla="*/ 0 h 96"/>
                  <a:gd name="T2" fmla="*/ 96 w 96"/>
                  <a:gd name="T3" fmla="*/ 0 h 96"/>
                  <a:gd name="T4" fmla="*/ 96 w 96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96"/>
                  <a:gd name="T11" fmla="*/ 96 w 96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96">
                    <a:moveTo>
                      <a:pt x="0" y="0"/>
                    </a:moveTo>
                    <a:lnTo>
                      <a:pt x="96" y="0"/>
                    </a:lnTo>
                    <a:lnTo>
                      <a:pt x="96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" name="Group 63"/>
          <p:cNvGrpSpPr>
            <a:grpSpLocks/>
          </p:cNvGrpSpPr>
          <p:nvPr/>
        </p:nvGrpSpPr>
        <p:grpSpPr bwMode="auto">
          <a:xfrm>
            <a:off x="1861934" y="2819063"/>
            <a:ext cx="932932" cy="1257300"/>
            <a:chOff x="-980" y="2183"/>
            <a:chExt cx="802" cy="792"/>
          </a:xfrm>
        </p:grpSpPr>
        <p:sp>
          <p:nvSpPr>
            <p:cNvPr id="34" name="AutoShape 60"/>
            <p:cNvSpPr>
              <a:spLocks/>
            </p:cNvSpPr>
            <p:nvPr/>
          </p:nvSpPr>
          <p:spPr bwMode="auto">
            <a:xfrm>
              <a:off x="-397" y="2183"/>
              <a:ext cx="219" cy="792"/>
            </a:xfrm>
            <a:prstGeom prst="leftBrace">
              <a:avLst>
                <a:gd name="adj1" fmla="val 30137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Text Box 61"/>
            <p:cNvSpPr txBox="1">
              <a:spLocks noChangeArrowheads="1"/>
            </p:cNvSpPr>
            <p:nvPr/>
          </p:nvSpPr>
          <p:spPr bwMode="auto">
            <a:xfrm>
              <a:off x="-980" y="2449"/>
              <a:ext cx="6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cs typeface="Arial" panose="020B0604020202020204" pitchFamily="34" charset="0"/>
                </a:rPr>
                <a:t>6 cm</a:t>
              </a:r>
            </a:p>
          </p:txBody>
        </p:sp>
      </p:grp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5654578" y="2165192"/>
            <a:ext cx="64305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Diện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hành</a:t>
            </a:r>
            <a:r>
              <a:rPr lang="en-US" altLang="en-US" sz="2800" dirty="0">
                <a:cs typeface="Arial" panose="020B0604020202020204" pitchFamily="34" charset="0"/>
              </a:rPr>
              <a:t> MNPQ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12 x 6 = 72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980573" y="1699737"/>
            <a:ext cx="1462260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5666508" y="3023831"/>
                <a:ext cx="6430531" cy="1132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cs typeface="Arial" panose="020B0604020202020204" pitchFamily="34" charset="0"/>
                  </a:rPr>
                  <a:t>Diện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hình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tam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giác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KQP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: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×6</m:t>
                        </m:r>
                      </m:num>
                      <m:den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= 36 (cm</a:t>
                </a:r>
                <a:r>
                  <a:rPr lang="en-US" altLang="en-US" sz="2800" baseline="30000" dirty="0">
                    <a:cs typeface="Arial" panose="020B0604020202020204" pitchFamily="34" charset="0"/>
                  </a:rPr>
                  <a:t>2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6508" y="3023831"/>
                <a:ext cx="6430531" cy="1132490"/>
              </a:xfrm>
              <a:prstGeom prst="rect">
                <a:avLst/>
              </a:prstGeom>
              <a:blipFill>
                <a:blip r:embed="rId3"/>
                <a:stretch>
                  <a:fillRect l="-1992" t="-5376" b="-53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5633313" y="3984940"/>
            <a:ext cx="6430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Tổng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MKQ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KNP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72 – 36 = 36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5697390" y="5262729"/>
            <a:ext cx="6430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Vậy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KQP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tổng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MKQ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MNP,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vì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: 36cm</a:t>
            </a:r>
            <a:r>
              <a:rPr lang="en-US" altLang="en-US" sz="2800" i="1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= 36cm</a:t>
            </a:r>
            <a:r>
              <a:rPr lang="en-US" altLang="en-US" sz="2800" i="1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endParaRPr lang="en-US" altLang="en-US" sz="2800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64775" y="2796839"/>
            <a:ext cx="3294678" cy="1277937"/>
            <a:chOff x="565398" y="2785726"/>
            <a:chExt cx="3294678" cy="1277937"/>
          </a:xfrm>
        </p:grpSpPr>
        <p:cxnSp>
          <p:nvCxnSpPr>
            <p:cNvPr id="41" name="Straight Connector 40"/>
            <p:cNvCxnSpPr>
              <a:stCxn id="18" idx="0"/>
              <a:endCxn id="15" idx="1"/>
            </p:cNvCxnSpPr>
            <p:nvPr/>
          </p:nvCxnSpPr>
          <p:spPr>
            <a:xfrm>
              <a:off x="2763114" y="2785726"/>
              <a:ext cx="1096962" cy="12779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15" idx="1"/>
            </p:cNvCxnSpPr>
            <p:nvPr/>
          </p:nvCxnSpPr>
          <p:spPr>
            <a:xfrm>
              <a:off x="565398" y="4061117"/>
              <a:ext cx="3294678" cy="25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4" idx="1"/>
              <a:endCxn id="16" idx="0"/>
            </p:cNvCxnSpPr>
            <p:nvPr/>
          </p:nvCxnSpPr>
          <p:spPr>
            <a:xfrm flipV="1">
              <a:off x="608876" y="2806363"/>
              <a:ext cx="2154238" cy="12493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ular Callout 52"/>
          <p:cNvSpPr/>
          <p:nvPr/>
        </p:nvSpPr>
        <p:spPr>
          <a:xfrm>
            <a:off x="153552" y="4477533"/>
            <a:ext cx="5479760" cy="791498"/>
          </a:xfrm>
          <a:prstGeom prst="wedgeRoundRectCallout">
            <a:avLst/>
          </a:prstGeom>
          <a:solidFill>
            <a:srgbClr val="FF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KQP.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/>
              <p:cNvSpPr/>
              <p:nvPr/>
            </p:nvSpPr>
            <p:spPr>
              <a:xfrm>
                <a:off x="766782" y="5508092"/>
                <a:ext cx="3801414" cy="89426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𝐾𝑄𝑃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𝐾𝐻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𝑄𝑃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2" y="5508092"/>
                <a:ext cx="3801414" cy="894268"/>
              </a:xfrm>
              <a:prstGeom prst="roundRect">
                <a:avLst/>
              </a:prstGeom>
              <a:blipFill>
                <a:blip r:embed="rId4"/>
                <a:stretch>
                  <a:fillRect b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564775" y="4063334"/>
            <a:ext cx="3294678" cy="25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97390" y="1106312"/>
            <a:ext cx="1447203" cy="2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256971" y="1124241"/>
            <a:ext cx="39261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073208" y="1551127"/>
            <a:ext cx="721658" cy="4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597675" y="1545007"/>
            <a:ext cx="6272466" cy="47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073208" y="1980829"/>
            <a:ext cx="2189313" cy="11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5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08854 -0.1849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56" y="315884"/>
            <a:ext cx="41148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loud Callout 4"/>
          <p:cNvSpPr/>
          <p:nvPr/>
        </p:nvSpPr>
        <p:spPr>
          <a:xfrm rot="1268315">
            <a:off x="5514070" y="382883"/>
            <a:ext cx="6468436" cy="465512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5624" y="1833283"/>
            <a:ext cx="6185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Trải</a:t>
            </a:r>
            <a:r>
              <a:rPr lang="en-US" altLang="zh-CN" sz="5400" b="1" dirty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nghiệm</a:t>
            </a:r>
            <a:r>
              <a:rPr lang="en-US" altLang="zh-CN" sz="5400" b="1" dirty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thú</a:t>
            </a:r>
            <a:r>
              <a:rPr lang="en-US" altLang="zh-CN" sz="5400" b="1" dirty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vị</a:t>
            </a:r>
            <a:endParaRPr lang="zh-CN" altLang="en-US" sz="5400" b="1" dirty="0">
              <a:solidFill>
                <a:srgbClr val="0070C0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411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309" y="349088"/>
            <a:ext cx="11679382" cy="620129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03744" y="350979"/>
            <a:ext cx="10293581" cy="1191816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cs typeface="Arial" panose="020B0604020202020204" pitchFamily="34" charset="0"/>
              </a:rPr>
              <a:t>Bài</a:t>
            </a:r>
            <a:r>
              <a:rPr lang="en-US" altLang="en-US" sz="3200" dirty="0">
                <a:cs typeface="Arial" panose="020B0604020202020204" pitchFamily="34" charset="0"/>
              </a:rPr>
              <a:t> 3: </a:t>
            </a:r>
            <a:r>
              <a:rPr lang="en-US" altLang="en-US" sz="3200" dirty="0" err="1">
                <a:cs typeface="Arial" panose="020B0604020202020204" pitchFamily="34" charset="0"/>
              </a:rPr>
              <a:t>Trên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bên</a:t>
            </a:r>
            <a:r>
              <a:rPr lang="en-US" altLang="en-US" sz="3200" dirty="0"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cs typeface="Arial" panose="020B0604020202020204" pitchFamily="34" charset="0"/>
              </a:rPr>
              <a:t>hãy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diện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tích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phần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đã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tô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màu</a:t>
            </a:r>
            <a:r>
              <a:rPr lang="en-US" altLang="en-US" sz="3200" dirty="0">
                <a:cs typeface="Arial" panose="020B0604020202020204" pitchFamily="34" charset="0"/>
              </a:rPr>
              <a:t>       </a:t>
            </a:r>
            <a:r>
              <a:rPr lang="en-US" altLang="en-US" sz="3200" dirty="0" err="1"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tròn</a:t>
            </a:r>
            <a:r>
              <a:rPr lang="en-US" altLang="en-US" sz="3200" dirty="0"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14597" y="2277687"/>
            <a:ext cx="3409950" cy="2981342"/>
            <a:chOff x="3096" y="1260"/>
            <a:chExt cx="2148" cy="1848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3300" y="1404"/>
              <a:ext cx="1704" cy="1704"/>
              <a:chOff x="1524" y="1404"/>
              <a:chExt cx="1704" cy="1704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 rot="120000">
                <a:off x="1524" y="1404"/>
                <a:ext cx="1704" cy="1704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AutoShape 12"/>
              <p:cNvSpPr>
                <a:spLocks noChangeArrowheads="1"/>
              </p:cNvSpPr>
              <p:nvPr/>
            </p:nvSpPr>
            <p:spPr bwMode="auto">
              <a:xfrm rot="7476949">
                <a:off x="1901" y="1561"/>
                <a:ext cx="954" cy="1410"/>
              </a:xfrm>
              <a:prstGeom prst="rtTriangl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n w="57150"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 rot="-8746581" flipH="1" flipV="1">
                <a:off x="2193" y="1757"/>
                <a:ext cx="5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dirty="0">
                    <a:cs typeface="Arial" panose="020B0604020202020204" pitchFamily="34" charset="0"/>
                  </a:rPr>
                  <a:t>4 cm</a:t>
                </a:r>
              </a:p>
            </p:txBody>
          </p: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 rot="7332539" flipH="1" flipV="1">
                <a:off x="1656" y="1707"/>
                <a:ext cx="51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dirty="0">
                    <a:cs typeface="Arial" panose="020B0604020202020204" pitchFamily="34" charset="0"/>
                  </a:rPr>
                  <a:t>3 cm</a:t>
                </a:r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1984" y="2055"/>
                <a:ext cx="5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>
                    <a:cs typeface="Arial" panose="020B0604020202020204" pitchFamily="34" charset="0"/>
                  </a:rPr>
                  <a:t>5 cm</a:t>
                </a:r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 rot="1992696">
                <a:off x="2039" y="1495"/>
                <a:ext cx="98" cy="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672" y="12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B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096" y="21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5004" y="214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4128" y="225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4044" y="226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O</a:t>
              </a:r>
            </a:p>
          </p:txBody>
        </p:sp>
      </p:grp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835305" y="2192917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Bán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tròn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      5 : 2 = 2,5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172876" y="1630273"/>
            <a:ext cx="146226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849559" y="3083191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tròn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      2,5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dirty="0">
                <a:cs typeface="Arial" panose="020B0604020202020204" pitchFamily="34" charset="0"/>
              </a:rPr>
              <a:t> 2,5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dirty="0">
                <a:cs typeface="Arial" panose="020B0604020202020204" pitchFamily="34" charset="0"/>
              </a:rPr>
              <a:t> 3,14 = 19,625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849559" y="3955839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Diện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tam </a:t>
            </a:r>
            <a:r>
              <a:rPr lang="en-US" altLang="en-US" sz="2800" dirty="0" err="1"/>
              <a:t>giác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vuông</a:t>
            </a:r>
            <a:r>
              <a:rPr lang="en-US" altLang="en-US" sz="2800" dirty="0"/>
              <a:t> ABC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 </a:t>
            </a:r>
          </a:p>
          <a:p>
            <a:pPr eaLnBrk="1" hangingPunct="1"/>
            <a:r>
              <a:rPr lang="en-US" altLang="en-US" sz="2800" dirty="0"/>
              <a:t>      3 </a:t>
            </a:r>
            <a:r>
              <a:rPr lang="en-US" altLang="en-US" sz="2800" dirty="0">
                <a:sym typeface="Symbol" panose="05050102010706020507" pitchFamily="18" charset="2"/>
              </a:rPr>
              <a:t></a:t>
            </a:r>
            <a:r>
              <a:rPr lang="en-US" altLang="en-US" sz="2800" dirty="0"/>
              <a:t> 4 : 2 = 6 (cm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)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849559" y="4776057"/>
            <a:ext cx="70017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Diện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màu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tròn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 </a:t>
            </a:r>
          </a:p>
          <a:p>
            <a:pPr eaLnBrk="1" hangingPunct="1"/>
            <a:r>
              <a:rPr lang="en-US" altLang="en-US" sz="2800" dirty="0"/>
              <a:t>      19,625 – 6 = 13,625 (cm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)</a:t>
            </a:r>
          </a:p>
          <a:p>
            <a:pPr eaLnBrk="1" hangingPunct="1"/>
            <a:r>
              <a:rPr lang="en-US" altLang="en-US" sz="2800" dirty="0"/>
              <a:t>                       </a:t>
            </a:r>
            <a:r>
              <a:rPr lang="en-US" altLang="en-US" sz="2800" dirty="0" err="1">
                <a:solidFill>
                  <a:srgbClr val="C00000"/>
                </a:solidFill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13,625 cm</a:t>
            </a:r>
            <a:r>
              <a:rPr lang="en-US" altLang="en-US" sz="2800" baseline="30000" dirty="0">
                <a:solidFill>
                  <a:srgbClr val="C00000"/>
                </a:solidFill>
              </a:rPr>
              <a:t>2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2" grpId="0" animBg="1"/>
      <p:bldP spid="23" grpId="0"/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" y="0"/>
            <a:ext cx="12190465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4467" y="264436"/>
            <a:ext cx="11404600" cy="632912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52DCA-7659-4B93-BE42-99443C486146}"/>
              </a:ext>
            </a:extLst>
          </p:cNvPr>
          <p:cNvSpPr txBox="1"/>
          <p:nvPr/>
        </p:nvSpPr>
        <p:spPr>
          <a:xfrm>
            <a:off x="2595207" y="1772405"/>
            <a:ext cx="81538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thang.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23A90-D54B-413E-A5B1-AFE08B54BDB9}"/>
              </a:ext>
            </a:extLst>
          </p:cNvPr>
          <p:cNvSpPr txBox="1"/>
          <p:nvPr/>
        </p:nvSpPr>
        <p:spPr>
          <a:xfrm>
            <a:off x="2534119" y="3990316"/>
            <a:ext cx="8275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iải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EEF953-F6C2-488C-93E9-FFB501D10176}"/>
              </a:ext>
            </a:extLst>
          </p:cNvPr>
          <p:cNvSpPr txBox="1"/>
          <p:nvPr/>
        </p:nvSpPr>
        <p:spPr>
          <a:xfrm>
            <a:off x="3505669" y="800988"/>
            <a:ext cx="6100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DBA6C3-45C3-4EEF-93EE-5D9138FBE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10000" r="90000">
                        <a14:foregroundMark x1="36917" y1="8375" x2="68167" y2="14125"/>
                        <a14:foregroundMark x1="53500" y1="14125" x2="56667" y2="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9101" y="1823237"/>
            <a:ext cx="996106" cy="664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205D9A-0766-4EC8-A6ED-5649EC8EF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10000" r="90000">
                        <a14:foregroundMark x1="36917" y1="8375" x2="68167" y2="14125"/>
                        <a14:foregroundMark x1="53500" y1="14125" x2="56667" y2="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997" y="4037030"/>
            <a:ext cx="996106" cy="6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7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3578" y="1113904"/>
            <a:ext cx="10881360" cy="411480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14551" y="58189"/>
            <a:ext cx="4023361" cy="939337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err="1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Dặn</a:t>
            </a:r>
            <a:r>
              <a:rPr lang="en-US" altLang="zh-CN" sz="5400" b="1" dirty="0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dò</a:t>
            </a:r>
            <a:endParaRPr lang="zh-CN" altLang="en-US" sz="5400" b="1" dirty="0">
              <a:solidFill>
                <a:schemeClr val="accent4">
                  <a:lumMod val="50000"/>
                </a:schemeClr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52DCA-7659-4B93-BE42-99443C486146}"/>
              </a:ext>
            </a:extLst>
          </p:cNvPr>
          <p:cNvSpPr txBox="1"/>
          <p:nvPr/>
        </p:nvSpPr>
        <p:spPr>
          <a:xfrm>
            <a:off x="1403974" y="1934811"/>
            <a:ext cx="81538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(tr.128).</a:t>
            </a:r>
          </a:p>
        </p:txBody>
      </p:sp>
    </p:spTree>
    <p:extLst>
      <p:ext uri="{BB962C8B-B14F-4D97-AF65-F5344CB8AC3E}">
        <p14:creationId xmlns:p14="http://schemas.microsoft.com/office/powerpoint/2010/main" val="33541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466631" cy="6858000"/>
            <a:chOff x="0" y="0"/>
            <a:chExt cx="1246663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45229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229" y="0"/>
              <a:ext cx="6121402" cy="6858000"/>
            </a:xfrm>
            <a:prstGeom prst="rect">
              <a:avLst/>
            </a:prstGeom>
          </p:spPr>
        </p:pic>
      </p:grpSp>
      <p:sp>
        <p:nvSpPr>
          <p:cNvPr id="6" name="椭圆 20"/>
          <p:cNvSpPr/>
          <p:nvPr/>
        </p:nvSpPr>
        <p:spPr>
          <a:xfrm>
            <a:off x="3485478" y="386353"/>
            <a:ext cx="5723068" cy="40648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86984" y="1581375"/>
            <a:ext cx="8675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#9Slide05 SVNIndie" pitchFamily="2" charset="0"/>
              </a:rPr>
              <a:t>Luyện</a:t>
            </a:r>
            <a:r>
              <a:rPr lang="en-US" sz="7200" dirty="0">
                <a:latin typeface="#9Slide05 SVNIndie" pitchFamily="2" charset="0"/>
              </a:rPr>
              <a:t> </a:t>
            </a:r>
            <a:r>
              <a:rPr lang="en-US" sz="7200" dirty="0" err="1">
                <a:latin typeface="#9Slide05 SVNIndie" pitchFamily="2" charset="0"/>
              </a:rPr>
              <a:t>tập</a:t>
            </a:r>
            <a:r>
              <a:rPr lang="en-US" sz="7200" dirty="0">
                <a:latin typeface="#9Slide05 SVNIndie" pitchFamily="2" charset="0"/>
              </a:rPr>
              <a:t> </a:t>
            </a:r>
            <a:r>
              <a:rPr lang="en-US" sz="7200" dirty="0" err="1">
                <a:latin typeface="#9Slide05 SVNIndie" pitchFamily="2" charset="0"/>
              </a:rPr>
              <a:t>chung</a:t>
            </a:r>
            <a:endParaRPr lang="en-US" sz="7200" dirty="0">
              <a:latin typeface="#9Slide05 SVNIndie" pitchFamily="2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#9Slide05 SVNIndie" pitchFamily="2" charset="0"/>
              </a:rPr>
              <a:t>                 </a:t>
            </a:r>
            <a:r>
              <a:rPr lang="en-US" sz="4800" dirty="0" err="1">
                <a:solidFill>
                  <a:srgbClr val="C00000"/>
                </a:solidFill>
                <a:latin typeface="#9Slide05 SVNIndie" pitchFamily="2" charset="0"/>
              </a:rPr>
              <a:t>Trang</a:t>
            </a:r>
            <a:r>
              <a:rPr lang="en-US" sz="4800" dirty="0">
                <a:solidFill>
                  <a:srgbClr val="C00000"/>
                </a:solidFill>
                <a:latin typeface="#9Slide05 SVNIndie" pitchFamily="2" charset="0"/>
              </a:rPr>
              <a:t> 127</a:t>
            </a:r>
            <a:endParaRPr lang="vi-VN" sz="4800" dirty="0">
              <a:solidFill>
                <a:srgbClr val="C00000"/>
              </a:solidFill>
              <a:latin typeface="#9Slide05 SVNIndi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0">
            <a:extLst>
              <a:ext uri="{FF2B5EF4-FFF2-40B4-BE49-F238E27FC236}">
                <a16:creationId xmlns:a16="http://schemas.microsoft.com/office/drawing/2014/main" id="{0FC77055-8E48-44B4-9ACA-0CFADC5CF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4586288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图片 20">
            <a:extLst>
              <a:ext uri="{FF2B5EF4-FFF2-40B4-BE49-F238E27FC236}">
                <a16:creationId xmlns:a16="http://schemas.microsoft.com/office/drawing/2014/main" id="{FD2247A7-D96C-47E0-BA14-EF1BDD27D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ADC63B86-8D14-4E12-98A0-E08D0209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847725"/>
            <a:ext cx="97456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zh-CN" sz="6000" b="1">
                <a:latin typeface="Arial" panose="020B0604020202020204" pitchFamily="34" charset="0"/>
                <a:ea typeface="字魂7号-温暖童稚体"/>
                <a:cs typeface="Arial" panose="020B0604020202020204" pitchFamily="34" charset="0"/>
              </a:rPr>
              <a:t>Cảm ơn các thầy cô giáo và các em!</a:t>
            </a:r>
            <a:endParaRPr lang="zh-CN" altLang="en-US" sz="6000" b="1">
              <a:latin typeface="Arial" panose="020B0604020202020204" pitchFamily="34" charset="0"/>
              <a:ea typeface="字魂7号-温暖童稚体"/>
              <a:cs typeface="Arial" panose="020B0604020202020204" pitchFamily="34" charset="0"/>
            </a:endParaRPr>
          </a:p>
        </p:txBody>
      </p:sp>
      <p:pic>
        <p:nvPicPr>
          <p:cNvPr id="33797" name="图片 12">
            <a:extLst>
              <a:ext uri="{FF2B5EF4-FFF2-40B4-BE49-F238E27FC236}">
                <a16:creationId xmlns:a16="http://schemas.microsoft.com/office/drawing/2014/main" id="{CCC23C43-A1E9-4735-B208-F8182B294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1547813"/>
            <a:ext cx="51784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图片 4">
            <a:extLst>
              <a:ext uri="{FF2B5EF4-FFF2-40B4-BE49-F238E27FC236}">
                <a16:creationId xmlns:a16="http://schemas.microsoft.com/office/drawing/2014/main" id="{E9ACA251-5FD0-4645-93F8-22E2F1330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833688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9" name="组合 16">
            <a:extLst>
              <a:ext uri="{FF2B5EF4-FFF2-40B4-BE49-F238E27FC236}">
                <a16:creationId xmlns:a16="http://schemas.microsoft.com/office/drawing/2014/main" id="{D74CE6ED-BE7E-4E2E-AF6B-DBB4375A66DE}"/>
              </a:ext>
            </a:extLst>
          </p:cNvPr>
          <p:cNvGrpSpPr>
            <a:grpSpLocks/>
          </p:cNvGrpSpPr>
          <p:nvPr/>
        </p:nvGrpSpPr>
        <p:grpSpPr bwMode="auto">
          <a:xfrm>
            <a:off x="9020175" y="3425825"/>
            <a:ext cx="3479800" cy="2455863"/>
            <a:chOff x="3393422" y="3429000"/>
            <a:chExt cx="3117731" cy="2201738"/>
          </a:xfrm>
        </p:grpSpPr>
        <p:pic>
          <p:nvPicPr>
            <p:cNvPr id="33806" name="图片 6">
              <a:extLst>
                <a:ext uri="{FF2B5EF4-FFF2-40B4-BE49-F238E27FC236}">
                  <a16:creationId xmlns:a16="http://schemas.microsoft.com/office/drawing/2014/main" id="{A1177FDF-EBC8-4932-BF78-DF4E1793B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7" name="图片 13">
              <a:extLst>
                <a:ext uri="{FF2B5EF4-FFF2-40B4-BE49-F238E27FC236}">
                  <a16:creationId xmlns:a16="http://schemas.microsoft.com/office/drawing/2014/main" id="{CA7A4442-E7BF-408F-8BB5-F940D2C0A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00" name="图片 14">
            <a:extLst>
              <a:ext uri="{FF2B5EF4-FFF2-40B4-BE49-F238E27FC236}">
                <a16:creationId xmlns:a16="http://schemas.microsoft.com/office/drawing/2014/main" id="{1DC284B7-5F75-4C39-9359-1A418D23D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360988"/>
            <a:ext cx="1084263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图片 15">
            <a:extLst>
              <a:ext uri="{FF2B5EF4-FFF2-40B4-BE49-F238E27FC236}">
                <a16:creationId xmlns:a16="http://schemas.microsoft.com/office/drawing/2014/main" id="{D1919301-C588-432B-B48E-8E327844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213" y="5843588"/>
            <a:ext cx="6667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图片 9">
            <a:extLst>
              <a:ext uri="{FF2B5EF4-FFF2-40B4-BE49-F238E27FC236}">
                <a16:creationId xmlns:a16="http://schemas.microsoft.com/office/drawing/2014/main" id="{8FA33A76-CDBD-4AEC-A4FE-23C00BE0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5327650"/>
            <a:ext cx="16160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图片 17">
            <a:extLst>
              <a:ext uri="{FF2B5EF4-FFF2-40B4-BE49-F238E27FC236}">
                <a16:creationId xmlns:a16="http://schemas.microsoft.com/office/drawing/2014/main" id="{013FE20B-D763-4268-93A1-8E5BF1768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1" r="24667" b="81693"/>
          <a:stretch>
            <a:fillRect/>
          </a:stretch>
        </p:blipFill>
        <p:spPr bwMode="auto">
          <a:xfrm>
            <a:off x="4157663" y="2128838"/>
            <a:ext cx="790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图片 19">
            <a:extLst>
              <a:ext uri="{FF2B5EF4-FFF2-40B4-BE49-F238E27FC236}">
                <a16:creationId xmlns:a16="http://schemas.microsoft.com/office/drawing/2014/main" id="{CEEAC220-5199-4520-9771-C94C89EFB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1" r="24667" b="81693"/>
          <a:stretch>
            <a:fillRect/>
          </a:stretch>
        </p:blipFill>
        <p:spPr bwMode="auto">
          <a:xfrm>
            <a:off x="10071100" y="214313"/>
            <a:ext cx="790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图片 22">
            <a:extLst>
              <a:ext uri="{FF2B5EF4-FFF2-40B4-BE49-F238E27FC236}">
                <a16:creationId xmlns:a16="http://schemas.microsoft.com/office/drawing/2014/main" id="{4167C86E-F769-4A98-B491-FC07A75C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1" r="24667" b="81693"/>
          <a:stretch>
            <a:fillRect/>
          </a:stretch>
        </p:blipFill>
        <p:spPr bwMode="auto">
          <a:xfrm>
            <a:off x="454025" y="4017963"/>
            <a:ext cx="8778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242537"/>
            <a:ext cx="11747352" cy="6392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32" y="4663721"/>
            <a:ext cx="3326872" cy="19242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06822" y="2151064"/>
            <a:ext cx="10424161" cy="1990629"/>
          </a:xfrm>
          <a:prstGeom prst="roundRect">
            <a:avLst/>
          </a:prstGeom>
          <a:ln w="28575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>
            <a:off x="1409253" y="2528046"/>
            <a:ext cx="1861072" cy="12694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19458" y="2495774"/>
            <a:ext cx="1301674" cy="1301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5623562" y="2528046"/>
            <a:ext cx="2022438" cy="126940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8346591" y="2528046"/>
            <a:ext cx="2540148" cy="126940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5152" y="1389516"/>
            <a:ext cx="120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7499" y="4438364"/>
            <a:ext cx="120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D745E2-09B7-4D03-946B-38A2784BC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039" y="-80715"/>
            <a:ext cx="607214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任意多边形 21"/>
          <p:cNvSpPr/>
          <p:nvPr/>
        </p:nvSpPr>
        <p:spPr>
          <a:xfrm rot="473066">
            <a:off x="1538888" y="2442969"/>
            <a:ext cx="10653112" cy="2048826"/>
          </a:xfrm>
          <a:custGeom>
            <a:avLst/>
            <a:gdLst>
              <a:gd name="connsiteX0" fmla="*/ 0 w 8490857"/>
              <a:gd name="connsiteY0" fmla="*/ 2048826 h 2048826"/>
              <a:gd name="connsiteX1" fmla="*/ 406400 w 8490857"/>
              <a:gd name="connsiteY1" fmla="*/ 1250541 h 2048826"/>
              <a:gd name="connsiteX2" fmla="*/ 551543 w 8490857"/>
              <a:gd name="connsiteY2" fmla="*/ 481284 h 2048826"/>
              <a:gd name="connsiteX3" fmla="*/ 1538514 w 8490857"/>
              <a:gd name="connsiteY3" fmla="*/ 2312 h 2048826"/>
              <a:gd name="connsiteX4" fmla="*/ 3077029 w 8490857"/>
              <a:gd name="connsiteY4" fmla="*/ 336141 h 2048826"/>
              <a:gd name="connsiteX5" fmla="*/ 4484914 w 8490857"/>
              <a:gd name="connsiteY5" fmla="*/ 1134426 h 2048826"/>
              <a:gd name="connsiteX6" fmla="*/ 6545943 w 8490857"/>
              <a:gd name="connsiteY6" fmla="*/ 1700484 h 2048826"/>
              <a:gd name="connsiteX7" fmla="*/ 7576457 w 8490857"/>
              <a:gd name="connsiteY7" fmla="*/ 1729512 h 2048826"/>
              <a:gd name="connsiteX8" fmla="*/ 8490857 w 8490857"/>
              <a:gd name="connsiteY8" fmla="*/ 1860141 h 204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0857" h="2048826">
                <a:moveTo>
                  <a:pt x="0" y="2048826"/>
                </a:moveTo>
                <a:cubicBezTo>
                  <a:pt x="157238" y="1780312"/>
                  <a:pt x="314476" y="1511798"/>
                  <a:pt x="406400" y="1250541"/>
                </a:cubicBezTo>
                <a:cubicBezTo>
                  <a:pt x="498324" y="989284"/>
                  <a:pt x="362857" y="689322"/>
                  <a:pt x="551543" y="481284"/>
                </a:cubicBezTo>
                <a:cubicBezTo>
                  <a:pt x="740229" y="273246"/>
                  <a:pt x="1117600" y="26502"/>
                  <a:pt x="1538514" y="2312"/>
                </a:cubicBezTo>
                <a:cubicBezTo>
                  <a:pt x="1959428" y="-21879"/>
                  <a:pt x="2585962" y="147455"/>
                  <a:pt x="3077029" y="336141"/>
                </a:cubicBezTo>
                <a:cubicBezTo>
                  <a:pt x="3568096" y="524827"/>
                  <a:pt x="3906762" y="907035"/>
                  <a:pt x="4484914" y="1134426"/>
                </a:cubicBezTo>
                <a:cubicBezTo>
                  <a:pt x="5063066" y="1361817"/>
                  <a:pt x="6030686" y="1601303"/>
                  <a:pt x="6545943" y="1700484"/>
                </a:cubicBezTo>
                <a:cubicBezTo>
                  <a:pt x="7061200" y="1799665"/>
                  <a:pt x="7252305" y="1702903"/>
                  <a:pt x="7576457" y="1729512"/>
                </a:cubicBezTo>
                <a:cubicBezTo>
                  <a:pt x="7900609" y="1756121"/>
                  <a:pt x="8195733" y="1808131"/>
                  <a:pt x="8490857" y="1860141"/>
                </a:cubicBezTo>
              </a:path>
            </a:pathLst>
          </a:custGeom>
          <a:noFill/>
          <a:ln w="38100">
            <a:solidFill>
              <a:srgbClr val="1F4E7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017" y="2603165"/>
            <a:ext cx="3292879" cy="3292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58" y="319742"/>
            <a:ext cx="2914138" cy="2914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274">
            <a:off x="5878462" y="1438620"/>
            <a:ext cx="3069061" cy="21825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4536" y="5634434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5232" y="3011696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257602">
            <a:off x="6213958" y="3790637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732997">
            <a:off x="10068843" y="4826480"/>
            <a:ext cx="21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49" y="2479370"/>
            <a:ext cx="2763168" cy="34632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67343" y="5688295"/>
            <a:ext cx="2483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457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33625" y="2129155"/>
            <a:ext cx="6873875" cy="27349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791460" y="1664970"/>
            <a:ext cx="6802120" cy="27349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Coiny" panose="02000903060500060000" charset="0"/>
              <a:cs typeface="Coiny" panose="02000903060500060000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5326912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90471" y="2351436"/>
            <a:ext cx="7153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dirty="0" err="1">
                <a:solidFill>
                  <a:srgbClr val="FFFF0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Chuẩn</a:t>
            </a:r>
            <a:r>
              <a:rPr lang="en-US" altLang="zh-CN" sz="7200" b="1" dirty="0">
                <a:solidFill>
                  <a:srgbClr val="FFFF0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FF0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bị</a:t>
            </a:r>
            <a:endParaRPr lang="zh-CN" altLang="en-US" sz="7200" b="1" dirty="0">
              <a:solidFill>
                <a:srgbClr val="FFFF00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1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09753 -2.59259E-6 " pathEditMode="relative" rAng="0" ptsTypes="AA">
                                      <p:cBhvr>
                                        <p:cTn id="19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8985 0.003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0" y="3576320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528445" y="470535"/>
            <a:ext cx="9143365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39846" y="4354198"/>
            <a:ext cx="6270971" cy="23898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Muốn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diện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tích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hình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tam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, ta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đáy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chiều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cao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đơn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2. </a:t>
            </a:r>
            <a:endParaRPr lang="en-US" sz="32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05" y="1605594"/>
            <a:ext cx="2634622" cy="2634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6041 -0.009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bldLvl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765914" y="3576320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46580" y="443230"/>
            <a:ext cx="8199120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03" y="1717040"/>
            <a:ext cx="2242489" cy="2242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126941" y="3672050"/>
            <a:ext cx="4805082" cy="27730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Muốn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diện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tích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hình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tròn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ta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lấy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bán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kính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bán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kính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rồi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3,14. </a:t>
            </a:r>
            <a:endParaRPr lang="en-US" sz="32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75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0261 0.4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20612 0.001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5" grpId="0" bldLvl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4589612" y="3049924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83827" y="232636"/>
            <a:ext cx="8104244" cy="7998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100.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97079" y="923216"/>
            <a:ext cx="4308404" cy="6731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>
                <a:solidFill>
                  <a:srgbClr val="FF000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25:100 = 0,25 = 25%</a:t>
            </a:r>
            <a:endParaRPr lang="en-US" sz="32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62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12955 0.39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23229 -0.01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0065 0.377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6" grpId="0" bldLvl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ntent Placeholder 111"/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ounded Rectangular Callout 11"/>
          <p:cNvSpPr/>
          <p:nvPr/>
        </p:nvSpPr>
        <p:spPr>
          <a:xfrm>
            <a:off x="615091" y="817619"/>
            <a:ext cx="4772697" cy="1330325"/>
          </a:xfrm>
          <a:prstGeom prst="wedgeRoundRectCallout">
            <a:avLst>
              <a:gd name="adj1" fmla="val 59319"/>
              <a:gd name="adj2" fmla="val 1111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  <p:pic>
        <p:nvPicPr>
          <p:cNvPr id="13" name="y2mate.com - Sound effect  Wi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34" end="497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464810"/>
            <a:ext cx="1402080" cy="13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92856731"/>
</p:tagLst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445</TotalTime>
  <Words>843</Words>
  <Application>Microsoft Office PowerPoint</Application>
  <PresentationFormat>Widescreen</PresentationFormat>
  <Paragraphs>126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等线</vt:lpstr>
      <vt:lpstr>#9Slide05 SVNIndie</vt:lpstr>
      <vt:lpstr>#9Slide07 SVNNexa Rust Slab Bla</vt:lpstr>
      <vt:lpstr>Arial</vt:lpstr>
      <vt:lpstr>Calibri</vt:lpstr>
      <vt:lpstr>Cambria Math</vt:lpstr>
      <vt:lpstr>Coiny</vt:lpstr>
      <vt:lpstr>Corbel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Cúc Lê</cp:lastModifiedBy>
  <cp:revision>49</cp:revision>
  <dcterms:created xsi:type="dcterms:W3CDTF">2022-01-16T02:43:33Z</dcterms:created>
  <dcterms:modified xsi:type="dcterms:W3CDTF">2022-02-27T09:48:12Z</dcterms:modified>
</cp:coreProperties>
</file>