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71" r:id="rId4"/>
    <p:sldId id="259" r:id="rId5"/>
    <p:sldId id="262" r:id="rId6"/>
    <p:sldId id="257" r:id="rId7"/>
    <p:sldId id="258" r:id="rId8"/>
    <p:sldId id="264" r:id="rId9"/>
    <p:sldId id="268" r:id="rId10"/>
    <p:sldId id="265" r:id="rId11"/>
    <p:sldId id="269" r:id="rId12"/>
    <p:sldId id="270" r:id="rId13"/>
    <p:sldId id="274" r:id="rId14"/>
    <p:sldId id="273" r:id="rId15"/>
    <p:sldId id="276" r:id="rId16"/>
    <p:sldId id="277" r:id="rId17"/>
    <p:sldId id="278" r:id="rId18"/>
    <p:sldId id="281" r:id="rId19"/>
    <p:sldId id="279" r:id="rId20"/>
    <p:sldId id="280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EFFF"/>
    <a:srgbClr val="FF198C"/>
    <a:srgbClr val="56654B"/>
    <a:srgbClr val="FFE272"/>
    <a:srgbClr val="FFFF00"/>
    <a:srgbClr val="8BCD43"/>
    <a:srgbClr val="FF71B8"/>
    <a:srgbClr val="A64095"/>
    <a:srgbClr val="A93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FED55-DD74-479D-B03E-C12DAD0C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8B830-8F12-4A20-BCCD-20CB13B17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4EE29-BD3A-4E79-82F9-9D0055B1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5301-76B7-4C68-A617-C512F5D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A233-9FE1-4A29-82BA-EAFB565E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7ED1-4A9C-47F1-861B-2052A46C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7931-1D9E-427C-A0DB-C0154F741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D0-E797-44A6-BD7D-D62D7D5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3BFD-962D-41A0-8315-CA9F307D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7E510-6785-460B-B652-B055B410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22C7-E963-44BC-8E15-34FE306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54516-B7D5-47D1-A230-2F9C4CEFD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F33FA-8FBA-4F57-9814-A6D21976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C56A8-90E5-4524-85B7-04A7243C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6104B-DD60-4044-991C-7AF5C2C8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EF561-6F1B-4183-A926-985B3733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5EDB5-41E2-4328-BDC3-298EF148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9A2E9-D66D-4A4C-9321-C8D4FC94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B7307-62DE-4750-A34A-EEA0AAEC1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D6F0-3E54-4926-8BA8-8B1C2E76F5B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68A4-A784-472F-8205-744F9B88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D542-3260-4494-ACF0-9C5DB5C5F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1.pn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6F0F-090B-4C51-8ADF-3FFE725E4F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93976-48BE-4D82-9EEE-0420A3213E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74FB9-6DF8-49CD-B086-E8667D870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77686" y="1381538"/>
            <a:ext cx="11484113" cy="533676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8" y="139701"/>
            <a:ext cx="1303052" cy="1250789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7EB3F-01A4-4A07-AC35-CF033B7E5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3736" y="1971034"/>
            <a:ext cx="415173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L -0.06771 0.00926 L -0.303 0.17315 C -0.3069 0.22083 -0.28646 0.30324 -0.23828 0.33542 C -0.18984 0.36759 -0.01862 0.35787 -0.01315 0.36597 C -0.00573 0.38009 0.0474 0.36181 0.05547 0.37593 C 0.06146 0.34375 0.14232 0.39908 0.14896 0.3669 L 0.4181 0.34283 L 0.4181 0.34306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361113" cy="1529983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  <a:gd name="connsiteX0" fmla="*/ 0 w 10361113"/>
                      <a:gd name="connsiteY0" fmla="*/ 764992 h 1529983"/>
                      <a:gd name="connsiteX1" fmla="*/ 754795 w 10361113"/>
                      <a:gd name="connsiteY1" fmla="*/ 0 h 1529983"/>
                      <a:gd name="connsiteX2" fmla="*/ 9606318 w 10361113"/>
                      <a:gd name="connsiteY2" fmla="*/ 0 h 1529983"/>
                      <a:gd name="connsiteX3" fmla="*/ 10361114 w 10361113"/>
                      <a:gd name="connsiteY3" fmla="*/ 764992 h 1529983"/>
                      <a:gd name="connsiteX4" fmla="*/ 10361113 w 10361113"/>
                      <a:gd name="connsiteY4" fmla="*/ 764992 h 1529983"/>
                      <a:gd name="connsiteX5" fmla="*/ 9606317 w 10361113"/>
                      <a:gd name="connsiteY5" fmla="*/ 1529984 h 1529983"/>
                      <a:gd name="connsiteX6" fmla="*/ 754795 w 10361113"/>
                      <a:gd name="connsiteY6" fmla="*/ 1529983 h 1529983"/>
                      <a:gd name="connsiteX7" fmla="*/ 0 w 10361113"/>
                      <a:gd name="connsiteY7" fmla="*/ 764990 h 1529983"/>
                      <a:gd name="connsiteX8" fmla="*/ 0 w 10361113"/>
                      <a:gd name="connsiteY8" fmla="*/ 764992 h 152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61113" h="1529983" fill="none" extrusionOk="0">
                        <a:moveTo>
                          <a:pt x="0" y="764992"/>
                        </a:moveTo>
                        <a:cubicBezTo>
                          <a:pt x="77944" y="416119"/>
                          <a:pt x="223980" y="-116909"/>
                          <a:pt x="754795" y="0"/>
                        </a:cubicBezTo>
                        <a:cubicBezTo>
                          <a:pt x="4229000" y="-350388"/>
                          <a:pt x="7628586" y="-87010"/>
                          <a:pt x="9606318" y="0"/>
                        </a:cubicBezTo>
                        <a:cubicBezTo>
                          <a:pt x="10078681" y="-69333"/>
                          <a:pt x="10224119" y="332163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60463" y="1149873"/>
                          <a:pt x="9900174" y="1491072"/>
                          <a:pt x="9606317" y="1529984"/>
                        </a:cubicBezTo>
                        <a:cubicBezTo>
                          <a:pt x="6445209" y="1440351"/>
                          <a:pt x="5230467" y="1231383"/>
                          <a:pt x="754795" y="1529983"/>
                        </a:cubicBezTo>
                        <a:cubicBezTo>
                          <a:pt x="402951" y="1538320"/>
                          <a:pt x="10746" y="1318514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stroke="0" extrusionOk="0">
                        <a:moveTo>
                          <a:pt x="0" y="764992"/>
                        </a:moveTo>
                        <a:cubicBezTo>
                          <a:pt x="34821" y="332859"/>
                          <a:pt x="324033" y="-55192"/>
                          <a:pt x="754795" y="0"/>
                        </a:cubicBezTo>
                        <a:cubicBezTo>
                          <a:pt x="3676985" y="43702"/>
                          <a:pt x="7002659" y="43442"/>
                          <a:pt x="9606318" y="0"/>
                        </a:cubicBezTo>
                        <a:cubicBezTo>
                          <a:pt x="10021172" y="27965"/>
                          <a:pt x="10425684" y="392262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16889" y="1251562"/>
                          <a:pt x="9990432" y="1530251"/>
                          <a:pt x="9606317" y="1529984"/>
                        </a:cubicBezTo>
                        <a:cubicBezTo>
                          <a:pt x="5682814" y="1495998"/>
                          <a:pt x="2966054" y="1450156"/>
                          <a:pt x="754795" y="1529983"/>
                        </a:cubicBezTo>
                        <a:cubicBezTo>
                          <a:pt x="347561" y="1439117"/>
                          <a:pt x="18625" y="1173008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  <a:path w="10361113" h="1529983" fill="none" stroke="0" extrusionOk="0">
                        <a:moveTo>
                          <a:pt x="0" y="764992"/>
                        </a:moveTo>
                        <a:cubicBezTo>
                          <a:pt x="97239" y="388890"/>
                          <a:pt x="244481" y="-108226"/>
                          <a:pt x="754795" y="0"/>
                        </a:cubicBezTo>
                        <a:cubicBezTo>
                          <a:pt x="4123203" y="-140273"/>
                          <a:pt x="7450646" y="172191"/>
                          <a:pt x="9606318" y="0"/>
                        </a:cubicBezTo>
                        <a:cubicBezTo>
                          <a:pt x="10024064" y="25201"/>
                          <a:pt x="10335320" y="362775"/>
                          <a:pt x="10361114" y="764992"/>
                        </a:cubicBezTo>
                        <a:lnTo>
                          <a:pt x="10361113" y="764992"/>
                        </a:lnTo>
                        <a:cubicBezTo>
                          <a:pt x="10354674" y="1201842"/>
                          <a:pt x="9881766" y="1515957"/>
                          <a:pt x="9606317" y="1529984"/>
                        </a:cubicBezTo>
                        <a:cubicBezTo>
                          <a:pt x="6430148" y="1444924"/>
                          <a:pt x="5085232" y="1367497"/>
                          <a:pt x="754795" y="1529983"/>
                        </a:cubicBezTo>
                        <a:cubicBezTo>
                          <a:pt x="364833" y="1524325"/>
                          <a:pt x="31453" y="1262351"/>
                          <a:pt x="0" y="764990"/>
                        </a:cubicBezTo>
                        <a:lnTo>
                          <a:pt x="0" y="764992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775612" y="959560"/>
            <a:ext cx="965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vi-VN" sz="2800" dirty="0"/>
              <a:t>Một xe máy đi được quãng đường 200km hết 4 giờ. </a:t>
            </a:r>
            <a:endParaRPr lang="en-US" sz="28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/>
              <a:t>Vận tốc của người đi xe máy là: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448519">
            <a:off x="163240" y="5541298"/>
            <a:ext cx="975989" cy="9847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D0D37-2F9F-4793-819B-B71D9576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Paw Patrol Archives — Toy Kingdom">
            <a:extLst>
              <a:ext uri="{FF2B5EF4-FFF2-40B4-BE49-F238E27FC236}">
                <a16:creationId xmlns:a16="http://schemas.microsoft.com/office/drawing/2014/main" id="{016757C6-048C-4E70-BD33-E46FCDF9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FCC4B43-9989-40BC-B523-BF3EFC3FD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18251" y="285948"/>
            <a:ext cx="7653131" cy="331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0E38-D75F-4B55-A098-8FFB886C503A}"/>
              </a:ext>
            </a:extLst>
          </p:cNvPr>
          <p:cNvSpPr txBox="1"/>
          <p:nvPr/>
        </p:nvSpPr>
        <p:spPr>
          <a:xfrm>
            <a:off x="3723177" y="1082614"/>
            <a:ext cx="4506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nhanh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ca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28BA-3BA9-41A6-B76D-D9CF667C6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DE2D8-2206-4F1A-AC89-918D7F532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Paw Patrol Archives — Toy Kingdom">
            <a:extLst>
              <a:ext uri="{FF2B5EF4-FFF2-40B4-BE49-F238E27FC236}">
                <a16:creationId xmlns:a16="http://schemas.microsoft.com/office/drawing/2014/main" id="{8F8F181D-A4D1-4AA5-8652-8C03A682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79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0E209-5BFF-482E-9C4E-D2970C521749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1EC5E-ACC9-49DF-B99C-2D9B728F0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2164" y="1132815"/>
            <a:ext cx="4745935" cy="266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43EBA-38A4-491E-962B-2B8A9E9F2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620077"/>
            <a:ext cx="3823945" cy="2150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A4BA3-3385-40B1-AC52-6F4BE6157F5C}"/>
              </a:ext>
            </a:extLst>
          </p:cNvPr>
          <p:cNvSpPr txBox="1"/>
          <p:nvPr/>
        </p:nvSpPr>
        <p:spPr>
          <a:xfrm>
            <a:off x="2447826" y="865918"/>
            <a:ext cx="7048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CHẶNG 1: TÌM PHƯƠNG TIỆN DI CHUYỂN</a:t>
            </a:r>
          </a:p>
        </p:txBody>
      </p:sp>
    </p:spTree>
    <p:extLst>
      <p:ext uri="{BB962C8B-B14F-4D97-AF65-F5344CB8AC3E}">
        <p14:creationId xmlns:p14="http://schemas.microsoft.com/office/powerpoint/2010/main" val="1066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170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882726" y="3586161"/>
            <a:ext cx="1568296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42,5 km/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</a:rPr>
              <a:t>a) </a:t>
            </a:r>
            <a:r>
              <a:rPr lang="en-US" sz="3200" b="1" dirty="0" err="1">
                <a:solidFill>
                  <a:srgbClr val="C00000"/>
                </a:solidFill>
              </a:rPr>
              <a:t>Bài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toán</a:t>
            </a:r>
            <a:r>
              <a:rPr lang="en-US" sz="3200" b="1" dirty="0">
                <a:solidFill>
                  <a:srgbClr val="C00000"/>
                </a:solidFill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</a:rPr>
              <a:t>tô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quãng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đường</a:t>
            </a:r>
            <a:r>
              <a:rPr lang="en-US" sz="3200" b="1" dirty="0">
                <a:solidFill>
                  <a:srgbClr val="C00000"/>
                </a:solidFill>
              </a:rPr>
              <a:t> 170 km </a:t>
            </a:r>
            <a:r>
              <a:rPr lang="en-US" sz="3200" b="1" dirty="0" err="1">
                <a:solidFill>
                  <a:srgbClr val="C00000"/>
                </a:solidFill>
              </a:rPr>
              <a:t>với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vận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tốc</a:t>
            </a:r>
            <a:r>
              <a:rPr lang="en-US" sz="3200" b="1" dirty="0">
                <a:solidFill>
                  <a:srgbClr val="C00000"/>
                </a:solidFill>
              </a:rPr>
              <a:t> 42,5 km/</a:t>
            </a:r>
            <a:r>
              <a:rPr lang="en-US" sz="3200" b="1" dirty="0" err="1">
                <a:solidFill>
                  <a:srgbClr val="C00000"/>
                </a:solidFill>
              </a:rPr>
              <a:t>giờ</a:t>
            </a:r>
            <a:r>
              <a:rPr lang="en-US" sz="3200" b="1" dirty="0">
                <a:solidFill>
                  <a:srgbClr val="C00000"/>
                </a:solidFill>
              </a:rPr>
              <a:t>. </a:t>
            </a:r>
            <a:r>
              <a:rPr lang="en-US" sz="3200" b="1" dirty="0" err="1">
                <a:solidFill>
                  <a:srgbClr val="C00000"/>
                </a:solidFill>
              </a:rPr>
              <a:t>Tính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gian</a:t>
            </a:r>
            <a:r>
              <a:rPr lang="en-US" sz="3200" b="1" dirty="0">
                <a:solidFill>
                  <a:srgbClr val="C00000"/>
                </a:solidFill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</a:rPr>
              <a:t>tô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quãng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đường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đó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3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55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57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30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170 km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42,5 km/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42,5 km  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170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3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tắt</a:t>
            </a:r>
            <a:endParaRPr lang="en-US" altLang="en-US" sz="3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1DDE3D-2373-4E86-92FE-C0B425203B2B}"/>
              </a:ext>
            </a:extLst>
          </p:cNvPr>
          <p:cNvGrpSpPr/>
          <p:nvPr/>
        </p:nvGrpSpPr>
        <p:grpSpPr>
          <a:xfrm>
            <a:off x="3980655" y="1583613"/>
            <a:ext cx="7185663" cy="4936457"/>
            <a:chOff x="3980655" y="1583613"/>
            <a:chExt cx="7185663" cy="493645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FE7BDF3F-5472-4CB1-8F84-DC4B957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4393541" y="1853365"/>
              <a:ext cx="6772777" cy="466670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25714-4A73-4FBF-ACD7-30137BA59AD0}"/>
                </a:ext>
              </a:extLst>
            </p:cNvPr>
            <p:cNvSpPr/>
            <p:nvPr/>
          </p:nvSpPr>
          <p:spPr>
            <a:xfrm>
              <a:off x="4418170" y="1726984"/>
              <a:ext cx="305133" cy="305133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E84DA6-35E4-469B-81A1-38506FA458D1}"/>
                </a:ext>
              </a:extLst>
            </p:cNvPr>
            <p:cNvSpPr/>
            <p:nvPr/>
          </p:nvSpPr>
          <p:spPr>
            <a:xfrm>
              <a:off x="3980655" y="1583613"/>
              <a:ext cx="235906" cy="274377"/>
            </a:xfrm>
            <a:prstGeom prst="ellipse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EE85BE-8401-4493-A957-E2C2F516D817}"/>
              </a:ext>
            </a:extLst>
          </p:cNvPr>
          <p:cNvSpPr txBox="1"/>
          <p:nvPr/>
        </p:nvSpPr>
        <p:spPr>
          <a:xfrm>
            <a:off x="4324314" y="3719138"/>
            <a:ext cx="6836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tốc</a:t>
            </a:r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42,5 km/</a:t>
            </a:r>
            <a:r>
              <a:rPr lang="en-US" sz="3600" b="1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A73D83-7C57-429D-8822-5D49D22BDF0D}"/>
              </a:ext>
            </a:extLst>
          </p:cNvPr>
          <p:cNvGrpSpPr/>
          <p:nvPr/>
        </p:nvGrpSpPr>
        <p:grpSpPr>
          <a:xfrm>
            <a:off x="4276818" y="1697247"/>
            <a:ext cx="6949481" cy="4822823"/>
            <a:chOff x="4276818" y="1697247"/>
            <a:chExt cx="6949481" cy="48228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805B41-9F3A-4135-AB7F-EDFB7FBF265A}"/>
                </a:ext>
              </a:extLst>
            </p:cNvPr>
            <p:cNvGrpSpPr/>
            <p:nvPr/>
          </p:nvGrpSpPr>
          <p:grpSpPr>
            <a:xfrm>
              <a:off x="4276818" y="1697247"/>
              <a:ext cx="6931054" cy="4822823"/>
              <a:chOff x="4216561" y="1717340"/>
              <a:chExt cx="6931054" cy="48228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D9E75ED-5D45-4C10-890D-839CF5CD42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4611" b="75539"/>
              <a:stretch/>
            </p:blipFill>
            <p:spPr>
              <a:xfrm rot="20226630" flipH="1">
                <a:off x="6796383" y="1717340"/>
                <a:ext cx="1241128" cy="7257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06281-832F-41D7-B325-01BACB6A1A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0247" b="100000" l="0" r="100000">
                            <a14:foregroundMark x1="64631" y1="22963" x2="73113" y2="26543"/>
                            <a14:foregroundMark x1="20526" y1="90617" x2="41306" y2="99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2" t="20414"/>
              <a:stretch/>
            </p:blipFill>
            <p:spPr>
              <a:xfrm>
                <a:off x="4216561" y="2610019"/>
                <a:ext cx="6931054" cy="3930144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56461B8-628D-46DE-A90B-4C8F22B146FC}"/>
                </a:ext>
              </a:extLst>
            </p:cNvPr>
            <p:cNvSpPr txBox="1"/>
            <p:nvPr/>
          </p:nvSpPr>
          <p:spPr>
            <a:xfrm>
              <a:off x="4390237" y="3819923"/>
              <a:ext cx="68360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Thời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gian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xe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ô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tô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quãng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dài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170 km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bao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nhiêu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1" dirty="0" err="1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giờ</a:t>
              </a:r>
              <a:r>
                <a:rPr lang="en-US" sz="3600" b="1" dirty="0">
                  <a:ln w="0"/>
                  <a:solidFill>
                    <a:srgbClr val="FF198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8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5" grpId="0"/>
      <p:bldP spid="3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6701908" y="607682"/>
            <a:ext cx="3759165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885721" y="1080043"/>
            <a:ext cx="3427861" cy="437322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5372826" y="1124208"/>
            <a:ext cx="1472474" cy="33703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394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170 km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42,5 km/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606B6AA-2F8C-4B76-9962-F4419A50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65" y="2955433"/>
            <a:ext cx="3065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42,5 km  :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152CCE61-B6EF-45A3-B57D-6AD31903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2" y="3522822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170 km  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696116-0995-4E73-AF24-CA9825434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443" y="3562826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9C37A03D-15F8-4677-ADE5-EC546423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059" y="2369420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56ACE7C2-D4F8-4353-984A-C22034FAB217}"/>
              </a:ext>
            </a:extLst>
          </p:cNvPr>
          <p:cNvSpPr/>
          <p:nvPr/>
        </p:nvSpPr>
        <p:spPr>
          <a:xfrm>
            <a:off x="4455008" y="2204126"/>
            <a:ext cx="6962775" cy="4249807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381" y="2330326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998" y="3041300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16" y="3590639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170 : 42,5 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67" y="4169606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057" y="3612545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79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F4A1-2D01-4F51-B303-61A9F915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F687D2-F303-4E2F-9458-6EB5A2450165}"/>
              </a:ext>
            </a:extLst>
          </p:cNvPr>
          <p:cNvSpPr/>
          <p:nvPr/>
        </p:nvSpPr>
        <p:spPr>
          <a:xfrm>
            <a:off x="551787" y="220648"/>
            <a:ext cx="11219844" cy="3868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30">
            <a:extLst>
              <a:ext uri="{FF2B5EF4-FFF2-40B4-BE49-F238E27FC236}">
                <a16:creationId xmlns:a16="http://schemas.microsoft.com/office/drawing/2014/main" id="{279AB02F-4FDE-4E52-860E-228B62D0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311728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giải</a:t>
            </a:r>
            <a:endParaRPr lang="en-US" altLang="en-US" sz="3200" dirty="0">
              <a:solidFill>
                <a:srgbClr val="FF198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D40FB281-B140-48CD-A361-A9C47D55E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6" y="898526"/>
            <a:ext cx="6537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AE00F276-BCC9-49D1-AC08-38B1205F3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1508125"/>
            <a:ext cx="6007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170        :         42,5         =    4 (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32F6E8-AFFC-4B38-968B-E5C036722A44}"/>
              </a:ext>
            </a:extLst>
          </p:cNvPr>
          <p:cNvCxnSpPr/>
          <p:nvPr/>
        </p:nvCxnSpPr>
        <p:spPr>
          <a:xfrm>
            <a:off x="3933825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2633BE-1908-4ECF-9514-A98E4E5DBC58}"/>
              </a:ext>
            </a:extLst>
          </p:cNvPr>
          <p:cNvCxnSpPr/>
          <p:nvPr/>
        </p:nvCxnSpPr>
        <p:spPr>
          <a:xfrm>
            <a:off x="8277225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B0A823-BB5D-4B90-9943-33362EECC92A}"/>
              </a:ext>
            </a:extLst>
          </p:cNvPr>
          <p:cNvCxnSpPr/>
          <p:nvPr/>
        </p:nvCxnSpPr>
        <p:spPr>
          <a:xfrm>
            <a:off x="6180138" y="20320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Box 33">
            <a:extLst>
              <a:ext uri="{FF2B5EF4-FFF2-40B4-BE49-F238E27FC236}">
                <a16:creationId xmlns:a16="http://schemas.microsoft.com/office/drawing/2014/main" id="{4CB24D23-481E-4A4B-8096-33809C09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2544763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endParaRPr lang="en-US" altLang="en-US" sz="32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(km)</a:t>
            </a:r>
          </a:p>
        </p:txBody>
      </p:sp>
      <p:sp>
        <p:nvSpPr>
          <p:cNvPr id="22" name="Text Box 33">
            <a:extLst>
              <a:ext uri="{FF2B5EF4-FFF2-40B4-BE49-F238E27FC236}">
                <a16:creationId xmlns:a16="http://schemas.microsoft.com/office/drawing/2014/main" id="{04C0C795-F149-4283-B6DF-FED8E5EC3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2562225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tốc</a:t>
            </a:r>
            <a:endParaRPr lang="en-US" altLang="en-US" sz="32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(km/</a:t>
            </a:r>
            <a:r>
              <a:rPr lang="en-US" altLang="en-US" sz="32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A978E85C-6860-4DF2-8263-83050357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238" y="2562225"/>
            <a:ext cx="2590800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198C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7AAC302-4607-4569-ACF6-2D1CB696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52019" y="4083705"/>
            <a:ext cx="6155280" cy="22355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333001-4D1A-4A1A-BEA0-6287428C474E}"/>
              </a:ext>
            </a:extLst>
          </p:cNvPr>
          <p:cNvSpPr txBox="1"/>
          <p:nvPr/>
        </p:nvSpPr>
        <p:spPr>
          <a:xfrm>
            <a:off x="2845302" y="4452182"/>
            <a:ext cx="368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Skye | PAW Patrol Deutsch Wiki | Fandom">
            <a:extLst>
              <a:ext uri="{FF2B5EF4-FFF2-40B4-BE49-F238E27FC236}">
                <a16:creationId xmlns:a16="http://schemas.microsoft.com/office/drawing/2014/main" id="{12D0CD0D-8461-4916-A98B-1E5C7345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369" y="4533856"/>
            <a:ext cx="1800599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CC59ADB-3561-4DFB-B49F-DF9AE8E01B52}"/>
              </a:ext>
            </a:extLst>
          </p:cNvPr>
          <p:cNvSpPr/>
          <p:nvPr/>
        </p:nvSpPr>
        <p:spPr>
          <a:xfrm>
            <a:off x="2520949" y="4242759"/>
            <a:ext cx="9207501" cy="2331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FCA79-64DE-4F55-AA79-C36B4B23897B}"/>
              </a:ext>
            </a:extLst>
          </p:cNvPr>
          <p:cNvSpPr txBox="1"/>
          <p:nvPr/>
        </p:nvSpPr>
        <p:spPr>
          <a:xfrm>
            <a:off x="2840449" y="4452182"/>
            <a:ext cx="87236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9B423E-C06B-4C07-864F-396FF057DC2B}"/>
              </a:ext>
            </a:extLst>
          </p:cNvPr>
          <p:cNvSpPr txBox="1"/>
          <p:nvPr/>
        </p:nvSpPr>
        <p:spPr>
          <a:xfrm>
            <a:off x="2841083" y="5052128"/>
            <a:ext cx="87236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t = s : v</a:t>
            </a:r>
          </a:p>
        </p:txBody>
      </p:sp>
    </p:spTree>
    <p:extLst>
      <p:ext uri="{BB962C8B-B14F-4D97-AF65-F5344CB8AC3E}">
        <p14:creationId xmlns:p14="http://schemas.microsoft.com/office/powerpoint/2010/main" val="3905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6" grpId="1"/>
      <p:bldP spid="27" grpId="0" animBg="1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1AE4FC-92D3-4733-9FAD-D7D4914A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9B93DB-286F-4716-9AD5-E855761B9421}"/>
              </a:ext>
            </a:extLst>
          </p:cNvPr>
          <p:cNvSpPr/>
          <p:nvPr/>
        </p:nvSpPr>
        <p:spPr>
          <a:xfrm>
            <a:off x="486078" y="258748"/>
            <a:ext cx="11219844" cy="6142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27885682-5F1F-4B2A-A49D-5085DDF9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88" y="4023608"/>
            <a:ext cx="1852612" cy="2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kye | PAW Patrol Deutsch Wiki | Fandom">
            <a:extLst>
              <a:ext uri="{FF2B5EF4-FFF2-40B4-BE49-F238E27FC236}">
                <a16:creationId xmlns:a16="http://schemas.microsoft.com/office/drawing/2014/main" id="{D3F46CED-1CB3-4E7F-859F-A3DC53E28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4562972"/>
            <a:ext cx="1665232" cy="22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EED04-8484-4939-BBCF-7DF3C75D375F}"/>
              </a:ext>
            </a:extLst>
          </p:cNvPr>
          <p:cNvSpPr txBox="1"/>
          <p:nvPr/>
        </p:nvSpPr>
        <p:spPr>
          <a:xfrm>
            <a:off x="330834" y="700688"/>
            <a:ext cx="11530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198C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FF198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C60EB-0B19-422A-B5C1-FB0601E42F0F}"/>
              </a:ext>
            </a:extLst>
          </p:cNvPr>
          <p:cNvSpPr txBox="1"/>
          <p:nvPr/>
        </p:nvSpPr>
        <p:spPr>
          <a:xfrm>
            <a:off x="4764403" y="1506111"/>
            <a:ext cx="2309497" cy="840261"/>
          </a:xfrm>
          <a:prstGeom prst="rect">
            <a:avLst/>
          </a:prstGeom>
          <a:solidFill>
            <a:srgbClr val="FFEFFF"/>
          </a:solidFill>
          <a:ln w="38100"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t = s : 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91479-B4D1-436A-A7DA-7A48AB5A8A36}"/>
              </a:ext>
            </a:extLst>
          </p:cNvPr>
          <p:cNvSpPr txBox="1"/>
          <p:nvPr/>
        </p:nvSpPr>
        <p:spPr>
          <a:xfrm>
            <a:off x="2404399" y="2854585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đường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vận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tốc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gian</a:t>
            </a:r>
            <a:endParaRPr lang="en-US" altLang="en-US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91383-10FC-4A40-8A95-2642FCD88DAE}"/>
              </a:ext>
            </a:extLst>
          </p:cNvPr>
          <p:cNvSpPr txBox="1"/>
          <p:nvPr/>
        </p:nvSpPr>
        <p:spPr>
          <a:xfrm>
            <a:off x="6528288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km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km/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giờ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B7F9F-58D0-42DD-BD2C-1C282C72FEF7}"/>
              </a:ext>
            </a:extLst>
          </p:cNvPr>
          <p:cNvSpPr txBox="1"/>
          <p:nvPr/>
        </p:nvSpPr>
        <p:spPr>
          <a:xfrm>
            <a:off x="6528287" y="2854584"/>
            <a:ext cx="4570097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s : … m</a:t>
            </a: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 : … m/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altLang="en-US" sz="4000" dirty="0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 : ... </a:t>
            </a:r>
            <a:r>
              <a:rPr lang="en-US" altLang="en-US" sz="4000" dirty="0" err="1">
                <a:ln w="0"/>
                <a:solidFill>
                  <a:srgbClr val="FF19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phút</a:t>
            </a:r>
            <a:endParaRPr lang="en-US" altLang="en-US" sz="4000" dirty="0">
              <a:ln w="0"/>
              <a:solidFill>
                <a:srgbClr val="FF19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5C3F7-ACA5-472D-96B9-BBBD0C3F9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47" b="100000" l="0" r="100000">
                        <a14:foregroundMark x1="64631" y1="22963" x2="73113" y2="26543"/>
                        <a14:foregroundMark x1="20526" y1="90617" x2="41306" y2="99136"/>
                      </a14:backgroundRemoval>
                    </a14:imgEffect>
                  </a14:imgLayer>
                </a14:imgProps>
              </a:ext>
            </a:extLst>
          </a:blip>
          <a:srcRect l="3572" t="20414"/>
          <a:stretch/>
        </p:blipFill>
        <p:spPr>
          <a:xfrm>
            <a:off x="1602096" y="5105178"/>
            <a:ext cx="8887020" cy="1363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593CA-22BA-48DA-8FE7-6F999D260FA1}"/>
              </a:ext>
            </a:extLst>
          </p:cNvPr>
          <p:cNvSpPr txBox="1"/>
          <p:nvPr/>
        </p:nvSpPr>
        <p:spPr>
          <a:xfrm>
            <a:off x="1602096" y="5440803"/>
            <a:ext cx="86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Lưu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ý: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1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build="p"/>
      <p:bldP spid="11" grpId="1" build="allAtOnce"/>
      <p:bldP spid="12" grpId="0" build="p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EFBD1E-AE47-4CA0-9F14-C2DCB2E15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6300" y="0"/>
            <a:ext cx="8102601" cy="4106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26D51-CE56-4B69-8F18-8D63054AB2CF}"/>
              </a:ext>
            </a:extLst>
          </p:cNvPr>
          <p:cNvSpPr txBox="1"/>
          <p:nvPr/>
        </p:nvSpPr>
        <p:spPr>
          <a:xfrm>
            <a:off x="3742836" y="968314"/>
            <a:ext cx="4506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1E76A2D-3467-4C49-9F0F-4DB0518B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07404">
            <a:off x="669799" y="2658065"/>
            <a:ext cx="3727103" cy="3572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67564-498C-4D9A-9038-25CCF6971FBA}"/>
              </a:ext>
            </a:extLst>
          </p:cNvPr>
          <p:cNvSpPr txBox="1"/>
          <p:nvPr/>
        </p:nvSpPr>
        <p:spPr>
          <a:xfrm>
            <a:off x="143607" y="4121362"/>
            <a:ext cx="450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ca </a:t>
            </a:r>
            <a:r>
              <a:rPr lang="en-US" sz="4400" b="1" dirty="0" err="1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nô</a:t>
            </a:r>
            <a:r>
              <a:rPr lang="en-US" sz="4400" b="1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148E3FA-0E08-450F-B508-667E5043C1A2}"/>
              </a:ext>
            </a:extLst>
          </p:cNvPr>
          <p:cNvGrpSpPr/>
          <p:nvPr/>
        </p:nvGrpSpPr>
        <p:grpSpPr>
          <a:xfrm>
            <a:off x="1808444" y="1634101"/>
            <a:ext cx="8527772" cy="3725483"/>
            <a:chOff x="2019096" y="1689538"/>
            <a:chExt cx="8527772" cy="37254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B6B692-D5EF-437B-9092-416C584CB32A}"/>
                </a:ext>
              </a:extLst>
            </p:cNvPr>
            <p:cNvGrpSpPr/>
            <p:nvPr/>
          </p:nvGrpSpPr>
          <p:grpSpPr>
            <a:xfrm>
              <a:off x="2019096" y="1689538"/>
              <a:ext cx="8527772" cy="3725483"/>
              <a:chOff x="1669775" y="1446143"/>
              <a:chExt cx="8527772" cy="3861352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C263ECF-DF24-487E-B364-987FF4DB4F52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A764EE41-93E0-445F-812F-742AF37C0984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4C290-77C5-4403-8EAC-A20450F37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0" t="29565" r="20679" b="26812"/>
            <a:stretch/>
          </p:blipFill>
          <p:spPr>
            <a:xfrm>
              <a:off x="2550825" y="2074482"/>
              <a:ext cx="7637167" cy="3012827"/>
            </a:xfrm>
            <a:prstGeom prst="rect">
              <a:avLst/>
            </a:prstGeom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0997-F5A3-43A7-B21D-0D49F884E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59" y="3885538"/>
            <a:ext cx="5561990" cy="312861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B1D93-F5AD-4774-8DB2-E5BFE976D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437" y="-223463"/>
            <a:ext cx="3106315" cy="35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2E295F-866C-4B3D-BDFD-79A5C4778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9237" y="533990"/>
            <a:ext cx="2619863" cy="852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5480EB-E6A6-4D4C-9A0F-46F5DC86C1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6766" y="5677514"/>
            <a:ext cx="3493311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32" presetClass="emph" presetSubtype="0" repeatCount="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D9F913-CF36-49F2-9A6C-E7C428A6A27F}"/>
              </a:ext>
            </a:extLst>
          </p:cNvPr>
          <p:cNvSpPr/>
          <p:nvPr/>
        </p:nvSpPr>
        <p:spPr>
          <a:xfrm>
            <a:off x="5652313" y="568781"/>
            <a:ext cx="3086100" cy="4373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BE3CBA-A478-4909-AEF1-EDE31DA20387}"/>
              </a:ext>
            </a:extLst>
          </p:cNvPr>
          <p:cNvSpPr/>
          <p:nvPr/>
        </p:nvSpPr>
        <p:spPr>
          <a:xfrm>
            <a:off x="9359899" y="590807"/>
            <a:ext cx="2222501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42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5059905" y="2358793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?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843080" y="4417294"/>
            <a:ext cx="169787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795794" y="4392951"/>
            <a:ext cx="1745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km/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AD2ACD-6413-475A-810D-7CFBE5C112F3}"/>
              </a:ext>
            </a:extLst>
          </p:cNvPr>
          <p:cNvSpPr/>
          <p:nvPr/>
        </p:nvSpPr>
        <p:spPr>
          <a:xfrm>
            <a:off x="4184295" y="1045579"/>
            <a:ext cx="1352905" cy="40269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47D392-0FC8-4CA1-A619-825B5DE3AC76}"/>
              </a:ext>
            </a:extLst>
          </p:cNvPr>
          <p:cNvSpPr/>
          <p:nvPr/>
        </p:nvSpPr>
        <p:spPr>
          <a:xfrm>
            <a:off x="2275631" y="1010953"/>
            <a:ext cx="975569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845965" y="506395"/>
            <a:ext cx="10736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ca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tốc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36 km/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sông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42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km.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AE13D2-5DD4-422A-A8F4-06E91FA9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39" y="3518679"/>
            <a:ext cx="1843031" cy="10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72969 2.59259E-6 " pathEditMode="relative" rAng="0" ptsTypes="AA">
                                      <p:cBhvr>
                                        <p:cTn id="40" dur="3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30" grpId="0" animBg="1"/>
      <p:bldP spid="23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445" y="2335243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731" y="2970248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nô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4173" y="3670271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42 : 36 = 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182" y="5343392"/>
            <a:ext cx="4263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32">
                <a:extLst>
                  <a:ext uri="{FF2B5EF4-FFF2-40B4-BE49-F238E27FC236}">
                    <a16:creationId xmlns:a16="http://schemas.microsoft.com/office/drawing/2014/main" id="{D5BAA592-3606-4AB2-A78B-DAB2FCF67D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1213" y="3517696"/>
                <a:ext cx="1447800" cy="889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n-lt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Text Box 32">
                <a:extLst>
                  <a:ext uri="{FF2B5EF4-FFF2-40B4-BE49-F238E27FC236}">
                    <a16:creationId xmlns:a16="http://schemas.microsoft.com/office/drawing/2014/main" id="{D5BAA592-3606-4AB2-A78B-DAB2FCF67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1213" y="3517696"/>
                <a:ext cx="1447800" cy="889924"/>
              </a:xfrm>
              <a:prstGeom prst="rect">
                <a:avLst/>
              </a:prstGeom>
              <a:blipFill>
                <a:blip r:embed="rId3"/>
                <a:stretch>
                  <a:fillRect r="-6329" b="-75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B2C3CE-4DAC-4B6C-A7F9-61B08D0D4E83}"/>
              </a:ext>
            </a:extLst>
          </p:cNvPr>
          <p:cNvSpPr/>
          <p:nvPr/>
        </p:nvSpPr>
        <p:spPr>
          <a:xfrm>
            <a:off x="5652313" y="568781"/>
            <a:ext cx="3086100" cy="4373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EE6B47-B6BC-49AB-92FF-0843FA132403}"/>
              </a:ext>
            </a:extLst>
          </p:cNvPr>
          <p:cNvSpPr/>
          <p:nvPr/>
        </p:nvSpPr>
        <p:spPr>
          <a:xfrm>
            <a:off x="9359899" y="590807"/>
            <a:ext cx="2222501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D4BE14-3A07-4973-AC9C-E0559EB31523}"/>
              </a:ext>
            </a:extLst>
          </p:cNvPr>
          <p:cNvSpPr/>
          <p:nvPr/>
        </p:nvSpPr>
        <p:spPr>
          <a:xfrm>
            <a:off x="4184295" y="1045579"/>
            <a:ext cx="1352905" cy="40269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D2FECB0-9676-4383-B8AB-8BF52A426306}"/>
              </a:ext>
            </a:extLst>
          </p:cNvPr>
          <p:cNvSpPr/>
          <p:nvPr/>
        </p:nvSpPr>
        <p:spPr>
          <a:xfrm>
            <a:off x="2275631" y="1010953"/>
            <a:ext cx="975569" cy="437320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845965" y="506395"/>
            <a:ext cx="10736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toán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ca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với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tốc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36 km/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sông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dài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42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km.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ca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nô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quãng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đó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</p:txBody>
      </p:sp>
      <p:sp>
        <p:nvSpPr>
          <p:cNvPr id="43" name="Text Box 100">
            <a:extLst>
              <a:ext uri="{FF2B5EF4-FFF2-40B4-BE49-F238E27FC236}">
                <a16:creationId xmlns:a16="http://schemas.microsoft.com/office/drawing/2014/main" id="{55F70E1E-1156-47D0-86D2-43B3123B7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20" y="4543980"/>
            <a:ext cx="211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70 </a:t>
            </a:r>
            <a:r>
              <a:rPr lang="en-US" altLang="en-US" sz="28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" name="Text Box 100">
            <a:extLst>
              <a:ext uri="{FF2B5EF4-FFF2-40B4-BE49-F238E27FC236}">
                <a16:creationId xmlns:a16="http://schemas.microsoft.com/office/drawing/2014/main" id="{A4C08B2C-230A-4D54-BC4C-1A358DD2C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407" y="4543980"/>
            <a:ext cx="2740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= 1 giờ 10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C12271B-FD97-4D38-B6E0-BFE0E15BBAD8}"/>
                  </a:ext>
                </a:extLst>
              </p:cNvPr>
              <p:cNvSpPr txBox="1"/>
              <p:nvPr/>
            </p:nvSpPr>
            <p:spPr>
              <a:xfrm>
                <a:off x="3590435" y="4327938"/>
                <a:ext cx="1270312" cy="889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alt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giờ</a:t>
                </a: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cs typeface="Times New Roman" panose="02020603050405020304" pitchFamily="18" charset="0"/>
                  </a:rPr>
                  <a:t> =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C12271B-FD97-4D38-B6E0-BFE0E15B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435" y="4327938"/>
                <a:ext cx="1270312" cy="889924"/>
              </a:xfrm>
              <a:prstGeom prst="rect">
                <a:avLst/>
              </a:prstGeom>
              <a:blipFill>
                <a:blip r:embed="rId4"/>
                <a:stretch>
                  <a:fillRect r="-6250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5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D3EE8-3D66-4430-A50B-459D1FBA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2F835-5E67-4C00-A1FD-9141DD62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B16765-7CBE-44B9-8ED4-3892E957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99"/>
            <a:ext cx="8242506" cy="58526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D122B2-688E-4B44-9EA2-29865DDB707A}"/>
              </a:ext>
            </a:extLst>
          </p:cNvPr>
          <p:cNvSpPr/>
          <p:nvPr/>
        </p:nvSpPr>
        <p:spPr>
          <a:xfrm>
            <a:off x="1657814" y="267388"/>
            <a:ext cx="8876371" cy="24086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BD5D8-3F7A-48B4-BA49-2CBC71D05E8A}"/>
              </a:ext>
            </a:extLst>
          </p:cNvPr>
          <p:cNvSpPr txBox="1"/>
          <p:nvPr/>
        </p:nvSpPr>
        <p:spPr>
          <a:xfrm>
            <a:off x="1974746" y="1148554"/>
            <a:ext cx="824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CHẶNG 2: CỨU LẤY TÒA NHÀ SKY</a:t>
            </a:r>
          </a:p>
        </p:txBody>
      </p:sp>
    </p:spTree>
    <p:extLst>
      <p:ext uri="{BB962C8B-B14F-4D97-AF65-F5344CB8AC3E}">
        <p14:creationId xmlns:p14="http://schemas.microsoft.com/office/powerpoint/2010/main" val="2769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1.01823 -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B62AE-E436-445B-A262-5F4B18DFE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9732E37-ADAB-4FD4-B06A-F74750270291}"/>
              </a:ext>
            </a:extLst>
          </p:cNvPr>
          <p:cNvSpPr/>
          <p:nvPr/>
        </p:nvSpPr>
        <p:spPr>
          <a:xfrm>
            <a:off x="327025" y="201570"/>
            <a:ext cx="11537950" cy="1244643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421B88BD-9D99-4827-9BCB-3A5CD55B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371600"/>
            <a:ext cx="289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B2BD447B-FBEC-41F2-ADBC-5BE7694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501323"/>
            <a:ext cx="7785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1 :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3600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trống</a:t>
            </a:r>
            <a:r>
              <a:rPr lang="en-US" altLang="en-US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7" name="Group 99">
            <a:extLst>
              <a:ext uri="{FF2B5EF4-FFF2-40B4-BE49-F238E27FC236}">
                <a16:creationId xmlns:a16="http://schemas.microsoft.com/office/drawing/2014/main" id="{D3FE2A1F-8BD2-4154-A66F-07672AB3D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888504"/>
              </p:ext>
            </p:extLst>
          </p:nvPr>
        </p:nvGraphicFramePr>
        <p:xfrm>
          <a:off x="684213" y="1745966"/>
          <a:ext cx="10445750" cy="4539477"/>
        </p:xfrm>
        <a:graphic>
          <a:graphicData uri="http://schemas.openxmlformats.org/drawingml/2006/table">
            <a:tbl>
              <a:tblPr/>
              <a:tblGrid>
                <a:gridCol w="2980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645">
                  <a:extLst>
                    <a:ext uri="{9D8B030D-6E8A-4147-A177-3AD203B41FA5}">
                      <a16:colId xmlns:a16="http://schemas.microsoft.com/office/drawing/2014/main" val="915316537"/>
                    </a:ext>
                  </a:extLst>
                </a:gridCol>
                <a:gridCol w="1840645">
                  <a:extLst>
                    <a:ext uri="{9D8B030D-6E8A-4147-A177-3AD203B41FA5}">
                      <a16:colId xmlns:a16="http://schemas.microsoft.com/office/drawing/2014/main" val="4072578504"/>
                    </a:ext>
                  </a:extLst>
                </a:gridCol>
              </a:tblGrid>
              <a:tr h="1517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 (km)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v (km/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 (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80">
            <a:extLst>
              <a:ext uri="{FF2B5EF4-FFF2-40B4-BE49-F238E27FC236}">
                <a16:creationId xmlns:a16="http://schemas.microsoft.com/office/drawing/2014/main" id="{CF28C219-187B-472A-8EB0-E19A0D225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428" y="2207363"/>
            <a:ext cx="756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9" name="Rectangle 81">
            <a:extLst>
              <a:ext uri="{FF2B5EF4-FFF2-40B4-BE49-F238E27FC236}">
                <a16:creationId xmlns:a16="http://schemas.microsoft.com/office/drawing/2014/main" id="{784CA4ED-41D2-49D7-A510-CA16AABB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925" y="2218106"/>
            <a:ext cx="1239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10,35</a:t>
            </a:r>
          </a:p>
        </p:txBody>
      </p:sp>
      <p:sp>
        <p:nvSpPr>
          <p:cNvPr id="10" name="Rectangle 84">
            <a:extLst>
              <a:ext uri="{FF2B5EF4-FFF2-40B4-BE49-F238E27FC236}">
                <a16:creationId xmlns:a16="http://schemas.microsoft.com/office/drawing/2014/main" id="{9CCE0464-F2AA-41BA-8A52-7DA9AFBEB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472" y="3730027"/>
            <a:ext cx="756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14 </a:t>
            </a:r>
          </a:p>
        </p:txBody>
      </p:sp>
      <p:sp>
        <p:nvSpPr>
          <p:cNvPr id="11" name="Rectangle 85">
            <a:extLst>
              <a:ext uri="{FF2B5EF4-FFF2-40B4-BE49-F238E27FC236}">
                <a16:creationId xmlns:a16="http://schemas.microsoft.com/office/drawing/2014/main" id="{8E51F241-1B04-47E9-A796-00EA4EBAC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611" y="3683917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4,6</a:t>
            </a:r>
          </a:p>
        </p:txBody>
      </p:sp>
      <p:sp>
        <p:nvSpPr>
          <p:cNvPr id="12" name="Rectangle 88">
            <a:extLst>
              <a:ext uri="{FF2B5EF4-FFF2-40B4-BE49-F238E27FC236}">
                <a16:creationId xmlns:a16="http://schemas.microsoft.com/office/drawing/2014/main" id="{7D88C00B-69A4-43B5-970E-69BAD2C64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855" y="519614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2,5 </a:t>
            </a:r>
          </a:p>
        </p:txBody>
      </p:sp>
      <p:sp>
        <p:nvSpPr>
          <p:cNvPr id="13" name="Rectangle 89">
            <a:extLst>
              <a:ext uri="{FF2B5EF4-FFF2-40B4-BE49-F238E27FC236}">
                <a16:creationId xmlns:a16="http://schemas.microsoft.com/office/drawing/2014/main" id="{63FCB84D-2797-4C02-B016-085FE140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856" y="514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2,25 </a:t>
            </a:r>
          </a:p>
        </p:txBody>
      </p:sp>
      <p:pic>
        <p:nvPicPr>
          <p:cNvPr id="13314" name="Picture 2" descr="Chó cứu hộ Paw Patrol Marshall - 55,000 | SanHangRe.net">
            <a:extLst>
              <a:ext uri="{FF2B5EF4-FFF2-40B4-BE49-F238E27FC236}">
                <a16:creationId xmlns:a16="http://schemas.microsoft.com/office/drawing/2014/main" id="{F9FFB772-4DC1-453E-BA5D-CEB36380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167" r="96000">
                        <a14:foregroundMark x1="52667" y1="76190" x2="50333" y2="9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08" y="-124139"/>
            <a:ext cx="4115832" cy="21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1">
            <a:extLst>
              <a:ext uri="{FF2B5EF4-FFF2-40B4-BE49-F238E27FC236}">
                <a16:creationId xmlns:a16="http://schemas.microsoft.com/office/drawing/2014/main" id="{1BE96DB1-25AA-482B-8884-E557278A0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513" y="2186549"/>
            <a:ext cx="1239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108,5</a:t>
            </a:r>
          </a:p>
        </p:txBody>
      </p:sp>
      <p:sp>
        <p:nvSpPr>
          <p:cNvPr id="19" name="Rectangle 81">
            <a:extLst>
              <a:ext uri="{FF2B5EF4-FFF2-40B4-BE49-F238E27FC236}">
                <a16:creationId xmlns:a16="http://schemas.microsoft.com/office/drawing/2014/main" id="{AB8247D1-2CEF-47E5-A25E-78160DE3C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384" y="3683917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20" name="Rectangle 81">
            <a:extLst>
              <a:ext uri="{FF2B5EF4-FFF2-40B4-BE49-F238E27FC236}">
                <a16:creationId xmlns:a16="http://schemas.microsoft.com/office/drawing/2014/main" id="{B141A2D3-DF72-46DE-8964-0722F968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029" y="2198032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21" name="Rectangle 81">
            <a:extLst>
              <a:ext uri="{FF2B5EF4-FFF2-40B4-BE49-F238E27FC236}">
                <a16:creationId xmlns:a16="http://schemas.microsoft.com/office/drawing/2014/main" id="{7B98E486-D925-45EA-AE3B-B93DBF3E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5853" y="366176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latin typeface="+mn-lt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2" name="Rectangle 89">
            <a:extLst>
              <a:ext uri="{FF2B5EF4-FFF2-40B4-BE49-F238E27FC236}">
                <a16:creationId xmlns:a16="http://schemas.microsoft.com/office/drawing/2014/main" id="{6C3C420B-1C46-4384-B67D-4197FF51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103" y="51435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1,75 </a:t>
            </a:r>
          </a:p>
        </p:txBody>
      </p:sp>
      <p:sp>
        <p:nvSpPr>
          <p:cNvPr id="23" name="Rectangle 89">
            <a:extLst>
              <a:ext uri="{FF2B5EF4-FFF2-40B4-BE49-F238E27FC236}">
                <a16:creationId xmlns:a16="http://schemas.microsoft.com/office/drawing/2014/main" id="{91CB7BEC-A4B0-45DF-AA92-AB48D46A6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703" y="5121344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CC3300"/>
                </a:solidFill>
                <a:latin typeface="+mn-lt"/>
                <a:cs typeface="Times New Roman" panose="02020603050405020304" pitchFamily="18" charset="0"/>
              </a:rPr>
              <a:t>2,25 </a:t>
            </a:r>
          </a:p>
        </p:txBody>
      </p:sp>
    </p:spTree>
    <p:extLst>
      <p:ext uri="{BB962C8B-B14F-4D97-AF65-F5344CB8AC3E}">
        <p14:creationId xmlns:p14="http://schemas.microsoft.com/office/powerpoint/2010/main" val="1766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445" y="2335243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731" y="2970248"/>
            <a:ext cx="77119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673" y="3653010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23,1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13,2  = 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563440-C80A-4262-A8B7-3AB60DDA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825" y="4306633"/>
            <a:ext cx="3886200" cy="60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 1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45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2FA66A-CB78-46FE-9CEA-613D966B1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8527" y="3638728"/>
            <a:ext cx="19272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1,75 (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50EEAD3A-8CBD-447E-8A06-5E0E21233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752" y="3638728"/>
            <a:ext cx="274305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= 1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C00000"/>
                </a:solidFill>
                <a:latin typeface="+mn-lt"/>
              </a:rPr>
              <a:t> 45 </a:t>
            </a:r>
            <a:r>
              <a:rPr lang="en-US" altLang="en-US" sz="3200" dirty="0" err="1">
                <a:solidFill>
                  <a:srgbClr val="C0000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2223312" y="939415"/>
            <a:ext cx="3402787" cy="3581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10120652" y="939483"/>
            <a:ext cx="1175998" cy="35806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4E4B5E3-2988-4A03-8974-8A6C8B3193CD}"/>
              </a:ext>
            </a:extLst>
          </p:cNvPr>
          <p:cNvSpPr/>
          <p:nvPr/>
        </p:nvSpPr>
        <p:spPr>
          <a:xfrm>
            <a:off x="1433851" y="1358765"/>
            <a:ext cx="1763821" cy="35813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4075004" y="1367248"/>
            <a:ext cx="3748196" cy="358136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816682" y="394699"/>
            <a:ext cx="1055863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quãng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23,1km,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xe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đạp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tốc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13,2km/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8" name="Picture 2" descr="PAW Patrol&amp;amp;#39;s Zuma – PAW Patrol &amp;amp;amp; Friends | Official Site">
            <a:extLst>
              <a:ext uri="{FF2B5EF4-FFF2-40B4-BE49-F238E27FC236}">
                <a16:creationId xmlns:a16="http://schemas.microsoft.com/office/drawing/2014/main" id="{E61651AF-0271-460C-B44E-60C746A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164358"/>
            <a:ext cx="2784787" cy="27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3" grpId="0"/>
      <p:bldP spid="27" grpId="0"/>
      <p:bldP spid="30" grpId="0"/>
      <p:bldP spid="31" grpId="0" animBg="1"/>
      <p:bldP spid="32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6" y="2241358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70"/>
            <a:ext cx="11537950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2055741" y="928647"/>
            <a:ext cx="3182182" cy="36126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8418443" y="939482"/>
            <a:ext cx="2878207" cy="36126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1620039" y="1358885"/>
            <a:ext cx="4218786" cy="361269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816682" y="394699"/>
            <a:ext cx="1055863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algn="just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b)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quãng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2,5 km,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chạy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vận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tốc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10 km/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giờ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chạy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Everest | PAW Patrol Wiki | Fandom">
            <a:extLst>
              <a:ext uri="{FF2B5EF4-FFF2-40B4-BE49-F238E27FC236}">
                <a16:creationId xmlns:a16="http://schemas.microsoft.com/office/drawing/2014/main" id="{A1757B60-4BF1-4DD1-A28F-19004CBD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2" y="3555023"/>
            <a:ext cx="3082778" cy="33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427D0C4E-EA53-4989-8439-CEBDA3FB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89" y="2938844"/>
            <a:ext cx="60309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đó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chạy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hết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5E96E99A-35E1-4281-A0A7-95A19DBC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794" y="3658775"/>
            <a:ext cx="1793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2,5 : 10 = 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2A4E3557-109A-43F7-9996-5D668860A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067" y="4290782"/>
            <a:ext cx="2955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: 15 </a:t>
            </a:r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EC23B3F0-3967-45D0-9B79-A65113F1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432" y="3658775"/>
            <a:ext cx="1828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0,25 (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giờ</a:t>
            </a: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CE6044B9-F6DB-42A9-A80E-E47B5BCC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052" y="3658775"/>
            <a:ext cx="264874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>
                <a:solidFill>
                  <a:srgbClr val="FF198C"/>
                </a:solidFill>
                <a:latin typeface="+mn-lt"/>
              </a:rPr>
              <a:t>= 15 </a:t>
            </a:r>
            <a:r>
              <a:rPr lang="en-US" altLang="en-US" sz="3200" dirty="0" err="1">
                <a:solidFill>
                  <a:srgbClr val="FF198C"/>
                </a:solidFill>
                <a:latin typeface="+mn-lt"/>
              </a:rPr>
              <a:t>phút</a:t>
            </a: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3200" dirty="0">
              <a:solidFill>
                <a:srgbClr val="FF198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9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 animBg="1"/>
      <p:bldP spid="32" grpId="0" animBg="1"/>
      <p:bldP spid="37" grpId="0" animBg="1"/>
      <p:bldP spid="17" grpId="0"/>
      <p:bldP spid="18" grpId="0"/>
      <p:bldP spid="22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1609551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8182566" y="585849"/>
            <a:ext cx="2977957" cy="35852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4794056" y="553957"/>
            <a:ext cx="2533844" cy="39041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1543289" y="1149362"/>
            <a:ext cx="3638311" cy="349814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F6294A9F-3746-47F2-898C-98A4CE8EB2AD}"/>
              </a:ext>
            </a:extLst>
          </p:cNvPr>
          <p:cNvSpPr/>
          <p:nvPr/>
        </p:nvSpPr>
        <p:spPr>
          <a:xfrm flipV="1">
            <a:off x="1668377" y="3629977"/>
            <a:ext cx="8855248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7696E7-46DA-466F-B0D5-31543255D71C}"/>
              </a:ext>
            </a:extLst>
          </p:cNvPr>
          <p:cNvSpPr txBox="1"/>
          <p:nvPr/>
        </p:nvSpPr>
        <p:spPr>
          <a:xfrm>
            <a:off x="5059905" y="5286626"/>
            <a:ext cx="2135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C00000"/>
                </a:solidFill>
                <a:latin typeface="Calibri" panose="020F0502020204030204"/>
              </a:rPr>
              <a:t>2150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55CFA02-D2F5-4F1D-884E-9595322D61B3}"/>
              </a:ext>
            </a:extLst>
          </p:cNvPr>
          <p:cNvSpPr/>
          <p:nvPr/>
        </p:nvSpPr>
        <p:spPr>
          <a:xfrm>
            <a:off x="1668376" y="2993454"/>
            <a:ext cx="8855248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B4B15-C233-4EB3-84BD-37EF27C86155}"/>
              </a:ext>
            </a:extLst>
          </p:cNvPr>
          <p:cNvSpPr txBox="1"/>
          <p:nvPr/>
        </p:nvSpPr>
        <p:spPr>
          <a:xfrm>
            <a:off x="3514086" y="2365924"/>
            <a:ext cx="5227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đi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 (di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chuyển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Calibri" panose="020F0502020204030204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A5EFDA-D2B0-427B-8F48-C3F879863CBE}"/>
              </a:ext>
            </a:extLst>
          </p:cNvPr>
          <p:cNvGrpSpPr/>
          <p:nvPr/>
        </p:nvGrpSpPr>
        <p:grpSpPr>
          <a:xfrm>
            <a:off x="1668377" y="3877919"/>
            <a:ext cx="8855249" cy="496956"/>
            <a:chOff x="1794581" y="4006930"/>
            <a:chExt cx="8855249" cy="4969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39CE4C2-9BBF-430F-BFAA-26198DA0F7D2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B2BD24-B1A6-44D4-A8AB-CCEFC0E67117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9A75C8E-7D2E-4032-986F-CDAEE29AA27F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129016-5281-4D3E-9F20-FF1CD7600BCD}"/>
              </a:ext>
            </a:extLst>
          </p:cNvPr>
          <p:cNvGrpSpPr/>
          <p:nvPr/>
        </p:nvGrpSpPr>
        <p:grpSpPr>
          <a:xfrm>
            <a:off x="9389822" y="4329510"/>
            <a:ext cx="2058356" cy="369332"/>
            <a:chOff x="-148399" y="7584714"/>
            <a:chExt cx="2058356" cy="369332"/>
          </a:xfrm>
          <a:solidFill>
            <a:srgbClr val="FF99CC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AA63BFB-52A7-4705-A46A-15EEDADC9657}"/>
                </a:ext>
              </a:extLst>
            </p:cNvPr>
            <p:cNvSpPr/>
            <p:nvPr/>
          </p:nvSpPr>
          <p:spPr>
            <a:xfrm>
              <a:off x="-104975" y="7597288"/>
              <a:ext cx="2014932" cy="3385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BF0B23-966D-4CA3-8559-093368EB3984}"/>
                </a:ext>
              </a:extLst>
            </p:cNvPr>
            <p:cNvSpPr txBox="1"/>
            <p:nvPr/>
          </p:nvSpPr>
          <p:spPr>
            <a:xfrm>
              <a:off x="-148399" y="7584714"/>
              <a:ext cx="2058356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 err="1"/>
                <a:t>Thời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điểm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đến</a:t>
              </a:r>
              <a:r>
                <a:rPr lang="en-US" altLang="en-US" b="1" dirty="0"/>
                <a:t> = ?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C30E28D-DA43-43A8-ADD8-4EEBD1BA36CD}"/>
              </a:ext>
            </a:extLst>
          </p:cNvPr>
          <p:cNvGrpSpPr/>
          <p:nvPr/>
        </p:nvGrpSpPr>
        <p:grpSpPr>
          <a:xfrm>
            <a:off x="650254" y="4277011"/>
            <a:ext cx="2181843" cy="646331"/>
            <a:chOff x="-148400" y="7584714"/>
            <a:chExt cx="2181843" cy="64633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0ED2D6B-71E5-4B1C-925E-449D2649BA5D}"/>
                </a:ext>
              </a:extLst>
            </p:cNvPr>
            <p:cNvSpPr/>
            <p:nvPr/>
          </p:nvSpPr>
          <p:spPr>
            <a:xfrm>
              <a:off x="-104975" y="7643410"/>
              <a:ext cx="1965635" cy="5060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222710-C9FD-47E9-9EAE-7E37F699476B}"/>
                </a:ext>
              </a:extLst>
            </p:cNvPr>
            <p:cNvSpPr txBox="1"/>
            <p:nvPr/>
          </p:nvSpPr>
          <p:spPr>
            <a:xfrm>
              <a:off x="-148400" y="7584714"/>
              <a:ext cx="218184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b="1" dirty="0" err="1"/>
                <a:t>Thời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điểm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xuất</a:t>
              </a:r>
              <a:r>
                <a:rPr lang="en-US" altLang="en-US" b="1" dirty="0"/>
                <a:t> </a:t>
              </a:r>
              <a:r>
                <a:rPr lang="en-US" altLang="en-US" b="1" dirty="0" err="1"/>
                <a:t>phát</a:t>
              </a:r>
              <a:r>
                <a:rPr lang="en-US" altLang="en-US" b="1" dirty="0"/>
                <a:t>:</a:t>
              </a:r>
            </a:p>
            <a:p>
              <a:pPr algn="ctr"/>
              <a:r>
                <a:rPr lang="en-US" altLang="en-US" b="1" dirty="0"/>
                <a:t>8 </a:t>
              </a:r>
              <a:r>
                <a:rPr lang="en-US" altLang="en-US" b="1" dirty="0" err="1"/>
                <a:t>giờ</a:t>
              </a:r>
              <a:r>
                <a:rPr lang="en-US" altLang="en-US" b="1" dirty="0"/>
                <a:t> 45 </a:t>
              </a:r>
              <a:r>
                <a:rPr lang="en-US" altLang="en-US" b="1" dirty="0" err="1"/>
                <a:t>phút</a:t>
              </a:r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3113CDA-E32C-40A6-A7E5-65F892E6A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2" y="2923746"/>
            <a:ext cx="1963082" cy="1554615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60B0DF6-8A39-4D6C-872E-720F91C43CE4}"/>
              </a:ext>
            </a:extLst>
          </p:cNvPr>
          <p:cNvSpPr/>
          <p:nvPr/>
        </p:nvSpPr>
        <p:spPr>
          <a:xfrm>
            <a:off x="6271589" y="1145941"/>
            <a:ext cx="3399955" cy="29485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961433" y="374419"/>
            <a:ext cx="1026913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máy</a:t>
            </a:r>
            <a:r>
              <a:rPr lang="en-US" altLang="en-US" sz="2400" b="1" dirty="0"/>
              <a:t> bay </a:t>
            </a:r>
            <a:r>
              <a:rPr lang="en-US" altLang="en-US" sz="2400" b="1" dirty="0" err="1"/>
              <a:t>bay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với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tốc</a:t>
            </a:r>
            <a:r>
              <a:rPr lang="en-US" altLang="en-US" sz="2400" b="1" dirty="0"/>
              <a:t> 860km/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được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quãng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đường</a:t>
            </a:r>
            <a:r>
              <a:rPr lang="en-US" altLang="en-US" sz="2400" b="1" dirty="0"/>
              <a:t> 2150km. </a:t>
            </a:r>
            <a:r>
              <a:rPr lang="en-US" altLang="en-US" sz="2400" b="1" dirty="0" err="1"/>
              <a:t>Hỏi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máy</a:t>
            </a:r>
            <a:r>
              <a:rPr lang="en-US" altLang="en-US" sz="2400" b="1" dirty="0"/>
              <a:t> bay </a:t>
            </a:r>
            <a:r>
              <a:rPr lang="en-US" altLang="en-US" sz="2400" b="1" dirty="0" err="1"/>
              <a:t>đến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nơi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lúc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mấy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nếu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khởi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hành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lúc</a:t>
            </a:r>
            <a:r>
              <a:rPr lang="en-US" altLang="en-US" sz="2400" b="1" dirty="0"/>
              <a:t> 8 </a:t>
            </a:r>
            <a:r>
              <a:rPr lang="en-US" altLang="en-US" sz="2400" b="1" dirty="0" err="1"/>
              <a:t>giờ</a:t>
            </a:r>
            <a:r>
              <a:rPr lang="en-US" altLang="en-US" sz="2400" b="1" dirty="0"/>
              <a:t> 45 </a:t>
            </a:r>
            <a:r>
              <a:rPr lang="en-US" altLang="en-US" sz="2400" b="1" dirty="0" err="1"/>
              <a:t>phút</a:t>
            </a:r>
            <a:r>
              <a:rPr lang="en-US" altLang="en-US" sz="2400" b="1" dirty="0"/>
              <a:t>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7263 -0.00115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16" grpId="0" animBg="1"/>
      <p:bldP spid="20" grpId="0"/>
      <p:bldP spid="23" grpId="0" animBg="1"/>
      <p:bldP spid="25" grpId="0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35DDE-F880-401D-83A5-6B96D59E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412886" y="337930"/>
            <a:ext cx="11366228" cy="6318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E2427FA-C852-4226-9706-1B9140F5003F}"/>
              </a:ext>
            </a:extLst>
          </p:cNvPr>
          <p:cNvSpPr/>
          <p:nvPr/>
        </p:nvSpPr>
        <p:spPr>
          <a:xfrm>
            <a:off x="327025" y="201569"/>
            <a:ext cx="11537950" cy="1609551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B6FFC2-9DE3-4928-B859-78A5E470990C}"/>
              </a:ext>
            </a:extLst>
          </p:cNvPr>
          <p:cNvSpPr/>
          <p:nvPr/>
        </p:nvSpPr>
        <p:spPr>
          <a:xfrm>
            <a:off x="8182566" y="585849"/>
            <a:ext cx="2977957" cy="358523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D7567-FA14-4792-BC8E-40E0816D6FD2}"/>
              </a:ext>
            </a:extLst>
          </p:cNvPr>
          <p:cNvSpPr/>
          <p:nvPr/>
        </p:nvSpPr>
        <p:spPr>
          <a:xfrm>
            <a:off x="4794056" y="553957"/>
            <a:ext cx="2533844" cy="39041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D2CAB24-4736-4A95-A890-0192C6E9BA54}"/>
              </a:ext>
            </a:extLst>
          </p:cNvPr>
          <p:cNvSpPr/>
          <p:nvPr/>
        </p:nvSpPr>
        <p:spPr>
          <a:xfrm>
            <a:off x="1543289" y="1149362"/>
            <a:ext cx="3638311" cy="349814"/>
          </a:xfrm>
          <a:prstGeom prst="roundRect">
            <a:avLst/>
          </a:prstGeom>
          <a:solidFill>
            <a:srgbClr val="FF99C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60B0DF6-8A39-4D6C-872E-720F91C43CE4}"/>
              </a:ext>
            </a:extLst>
          </p:cNvPr>
          <p:cNvSpPr/>
          <p:nvPr/>
        </p:nvSpPr>
        <p:spPr>
          <a:xfrm>
            <a:off x="6271589" y="1145941"/>
            <a:ext cx="3399955" cy="29485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961433" y="374419"/>
            <a:ext cx="1026913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860km/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2150km.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31">
            <a:extLst>
              <a:ext uri="{FF2B5EF4-FFF2-40B4-BE49-F238E27FC236}">
                <a16:creationId xmlns:a16="http://schemas.microsoft.com/office/drawing/2014/main" id="{812F4C99-5AEF-4812-8DF3-BBDE8068C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109" y="2802635"/>
            <a:ext cx="60309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50" name="Rectangle 32">
            <a:extLst>
              <a:ext uri="{FF2B5EF4-FFF2-40B4-BE49-F238E27FC236}">
                <a16:creationId xmlns:a16="http://schemas.microsoft.com/office/drawing/2014/main" id="{E9123C0F-C25F-45DB-9D0D-C60637126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098" y="3497959"/>
            <a:ext cx="20986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2150 : 860 =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2" name="Rectangle 34">
            <a:extLst>
              <a:ext uri="{FF2B5EF4-FFF2-40B4-BE49-F238E27FC236}">
                <a16:creationId xmlns:a16="http://schemas.microsoft.com/office/drawing/2014/main" id="{86D479E4-F482-448C-8A37-45230ED00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109" y="4327550"/>
            <a:ext cx="57102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bay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A23C00C-A81E-4232-A40E-8767DE704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689" y="2184526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u="sng" dirty="0" err="1">
                <a:solidFill>
                  <a:srgbClr val="C00000"/>
                </a:solidFill>
                <a:latin typeface="+mn-lt"/>
              </a:rPr>
              <a:t>Bài</a:t>
            </a:r>
            <a:r>
              <a:rPr lang="en-US" altLang="en-US" sz="2800" u="sng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sz="2800" u="sng" dirty="0" err="1">
                <a:solidFill>
                  <a:srgbClr val="C00000"/>
                </a:solidFill>
                <a:latin typeface="+mn-lt"/>
              </a:rPr>
              <a:t>giải</a:t>
            </a:r>
            <a:endParaRPr lang="en-US" altLang="en-US" sz="2800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4B0B67B0-AA88-4E88-BD9E-1156D68A2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090" y="5021287"/>
            <a:ext cx="467885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8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45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+ 2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30 </a:t>
            </a:r>
            <a:r>
              <a:rPr lang="en-US" altLang="en-US" sz="2700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700" dirty="0">
                <a:solidFill>
                  <a:srgbClr val="002060"/>
                </a:solidFill>
                <a:latin typeface="+mn-lt"/>
              </a:rPr>
              <a:t> = </a:t>
            </a:r>
          </a:p>
        </p:txBody>
      </p:sp>
      <p:sp>
        <p:nvSpPr>
          <p:cNvPr id="55" name="Rectangle 34">
            <a:extLst>
              <a:ext uri="{FF2B5EF4-FFF2-40B4-BE49-F238E27FC236}">
                <a16:creationId xmlns:a16="http://schemas.microsoft.com/office/drawing/2014/main" id="{3392D703-4E99-4500-9D84-425D4A7E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671" y="5588033"/>
            <a:ext cx="372593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11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15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id="{D626CB95-7759-4A4E-9CE6-752B9B208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73" y="3463034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2060"/>
                </a:solidFill>
                <a:latin typeface="+mn-lt"/>
              </a:rPr>
              <a:t>2,5 giờ</a:t>
            </a: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7" name="Rectangle 32">
            <a:extLst>
              <a:ext uri="{FF2B5EF4-FFF2-40B4-BE49-F238E27FC236}">
                <a16:creationId xmlns:a16="http://schemas.microsoft.com/office/drawing/2014/main" id="{B03503EE-74D9-4D31-A8FD-A4605B745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490" y="3441504"/>
            <a:ext cx="251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= 2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30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Rectangle 32">
            <a:extLst>
              <a:ext uri="{FF2B5EF4-FFF2-40B4-BE49-F238E27FC236}">
                <a16:creationId xmlns:a16="http://schemas.microsoft.com/office/drawing/2014/main" id="{15FDB4CC-80C4-445F-8745-E74030C7E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346" y="4999062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11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 15 </a:t>
            </a:r>
            <a:r>
              <a:rPr lang="en-US" altLang="en-US" sz="2800" dirty="0" err="1">
                <a:solidFill>
                  <a:srgbClr val="002060"/>
                </a:solidFill>
                <a:latin typeface="+mn-lt"/>
              </a:rPr>
              <a:t>phút</a:t>
            </a: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9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616" y="1024676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6" y="2478733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1686854"/>
            <a:ext cx="1109628" cy="1353205"/>
          </a:xfrm>
          <a:prstGeom prst="rect">
            <a:avLst/>
          </a:prstGeom>
        </p:spPr>
      </p:pic>
      <p:pic>
        <p:nvPicPr>
          <p:cNvPr id="2056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919D9E50-C481-4B2C-A978-9FFA2D16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8" y="558800"/>
            <a:ext cx="6460717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80688" y="138331"/>
            <a:ext cx="9998925" cy="686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4994663" y="1167348"/>
            <a:ext cx="317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29166"/>
            <a:ext cx="2768600" cy="35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2B563-943F-49E4-A5D8-C356C2BD2CF6}"/>
              </a:ext>
            </a:extLst>
          </p:cNvPr>
          <p:cNvSpPr txBox="1"/>
          <p:nvPr/>
        </p:nvSpPr>
        <p:spPr>
          <a:xfrm>
            <a:off x="2614395" y="2382838"/>
            <a:ext cx="8189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Ôn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kiến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thức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trước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 (SGK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Toán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trang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143)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87729-5E65-4A7B-967F-E726DC6F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2EEC9F-A376-4514-8E60-C7C9765EB702}"/>
              </a:ext>
            </a:extLst>
          </p:cNvPr>
          <p:cNvSpPr/>
          <p:nvPr/>
        </p:nvSpPr>
        <p:spPr>
          <a:xfrm>
            <a:off x="869437" y="354793"/>
            <a:ext cx="10540998" cy="890247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3DDBAB6-942B-4328-89DA-A463EC608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4ED8B1A-FD0A-42E0-8602-82B17EDD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67F7A0F-EA33-4083-8AE9-74A4D2880D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C5D160C-E8F0-4069-9F31-49ACA0A0FE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3563643-DE6B-4893-92F4-3619461DE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550E260-797C-447F-AA7E-D4C4C13DF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76DE9-B122-4F15-9B64-79B54274E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673" y="439840"/>
            <a:ext cx="5960654" cy="736634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39701F10-EDDF-45ED-9864-11A3298991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50236" y="831843"/>
            <a:ext cx="1016077" cy="513119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50B7C8BE-5E3C-4F8D-88D2-6D119FFF40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42994" y="837244"/>
            <a:ext cx="1016077" cy="51311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4DC15B-6034-4A1B-895C-0F062E92D3C2}"/>
              </a:ext>
            </a:extLst>
          </p:cNvPr>
          <p:cNvGrpSpPr/>
          <p:nvPr/>
        </p:nvGrpSpPr>
        <p:grpSpPr>
          <a:xfrm>
            <a:off x="724259" y="1344962"/>
            <a:ext cx="10809853" cy="5053882"/>
            <a:chOff x="1669775" y="1446143"/>
            <a:chExt cx="8527772" cy="386135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B3FF3AC-4887-4C71-BC23-F3A5E0C9D7CB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792369-81E2-4ECB-9790-70907C48C087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50B99F-DAC3-4FCF-80EA-0572FE8007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54">
            <a:off x="779852" y="1996072"/>
            <a:ext cx="2168488" cy="1219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9AE0E5-51B5-4595-A883-86431F27A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254">
            <a:off x="786086" y="3870457"/>
            <a:ext cx="2168488" cy="12197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1B7FBE-B243-4BBE-8890-8D7D6B230C69}"/>
              </a:ext>
            </a:extLst>
          </p:cNvPr>
          <p:cNvSpPr txBox="1"/>
          <p:nvPr/>
        </p:nvSpPr>
        <p:spPr>
          <a:xfrm>
            <a:off x="2530789" y="2256263"/>
            <a:ext cx="85347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A93C5E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thành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cách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thời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gian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của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chuyển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động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đều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.</a:t>
            </a:r>
            <a:endParaRPr lang="en-US" sz="3200" dirty="0">
              <a:solidFill>
                <a:srgbClr val="A93C5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193C0-2A85-4ECE-BE13-83A55700737A}"/>
              </a:ext>
            </a:extLst>
          </p:cNvPr>
          <p:cNvSpPr txBox="1"/>
          <p:nvPr/>
        </p:nvSpPr>
        <p:spPr>
          <a:xfrm>
            <a:off x="2470988" y="3993538"/>
            <a:ext cx="8133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A93C5E"/>
                </a:solidFill>
                <a:effectLst/>
              </a:rPr>
              <a:t>Biết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thực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hiện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bài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thời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gian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của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toán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chuyển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động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A93C5E"/>
                </a:solidFill>
                <a:effectLst/>
              </a:rPr>
              <a:t>đều</a:t>
            </a:r>
            <a:r>
              <a:rPr lang="en-US" sz="3200" b="0" i="0" dirty="0">
                <a:solidFill>
                  <a:srgbClr val="A93C5E"/>
                </a:solidFill>
                <a:effectLst/>
              </a:rPr>
              <a:t>.</a:t>
            </a:r>
            <a:endParaRPr lang="en-US" sz="3200" dirty="0">
              <a:solidFill>
                <a:srgbClr val="A93C5E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55DBA47-D20B-41F1-BBC9-0B7757D8D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1800" y="161380"/>
            <a:ext cx="1942752" cy="21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0816-66EE-46D3-B3C0-CA0D5A34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797AB2-7516-43AF-A774-49D6E4174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106"/>
            <a:ext cx="12192000" cy="6925056"/>
          </a:xfrm>
        </p:spPr>
      </p:pic>
    </p:spTree>
    <p:extLst>
      <p:ext uri="{BB962C8B-B14F-4D97-AF65-F5344CB8AC3E}">
        <p14:creationId xmlns:p14="http://schemas.microsoft.com/office/powerpoint/2010/main" val="159740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2" y="256478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02927" y="401829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79" y="1767092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Xin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phố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Skye –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chó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</a:t>
            </a:r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71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9A463C-DDA7-44E6-96FA-CB859CFF0344}"/>
              </a:ext>
            </a:extLst>
          </p:cNvPr>
          <p:cNvCxnSpPr>
            <a:cxnSpLocks/>
          </p:cNvCxnSpPr>
          <p:nvPr/>
        </p:nvCxnSpPr>
        <p:spPr>
          <a:xfrm>
            <a:off x="10649830" y="4006930"/>
            <a:ext cx="0" cy="49695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6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4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1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2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0"/>
            <a:ext cx="5040390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3027546" y="4976115"/>
            <a:ext cx="775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Tòa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nhà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Sky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đang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cháy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lớn</a:t>
            </a:r>
            <a:r>
              <a:rPr lang="en-US" sz="48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2"/>
                </a:solidFill>
              </a:rPr>
              <a:t>!!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886744C-6A69-415E-B408-1081AF426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3558">
            <a:off x="5687540" y="297352"/>
            <a:ext cx="3914094" cy="25382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F3954-380F-4264-9984-BEC275B0BFA9}"/>
              </a:ext>
            </a:extLst>
          </p:cNvPr>
          <p:cNvSpPr txBox="1"/>
          <p:nvPr/>
        </p:nvSpPr>
        <p:spPr>
          <a:xfrm rot="19609315">
            <a:off x="6262815" y="816332"/>
            <a:ext cx="255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3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0" presetClass="path" presetSubtype="0" fill="hold" nodeType="afterEffect"/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5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2" grpId="0"/>
          <p:bldP spid="22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58" name="Picture 10" descr="Marshall | PAW Patrol Wiki | Fandom">
            <a:extLst>
              <a:ext uri="{FF2B5EF4-FFF2-40B4-BE49-F238E27FC236}">
                <a16:creationId xmlns:a16="http://schemas.microsoft.com/office/drawing/2014/main" id="{7C2BC3D3-04AC-44CC-BD86-1C7E4610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391" y="-34055"/>
            <a:ext cx="2041812" cy="18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ckapoo+skye+paw+patrol cheap buy online">
            <a:extLst>
              <a:ext uri="{FF2B5EF4-FFF2-40B4-BE49-F238E27FC236}">
                <a16:creationId xmlns:a16="http://schemas.microsoft.com/office/drawing/2014/main" id="{A37CAB68-FE39-4E25-9454-C10F21E8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47" l="625" r="100000">
                        <a14:foregroundMark x1="43250" y1="27926" x2="42375" y2="56160"/>
                        <a14:foregroundMark x1="60125" y1="27207" x2="63750" y2="40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-167874"/>
            <a:ext cx="1694901" cy="20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62709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2318536" y="897787"/>
            <a:ext cx="904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</a:rPr>
              <a:t>xe máy đi với vận tốc 30km/giờ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r>
              <a:rPr lang="vi-VN" sz="2800" dirty="0">
                <a:latin typeface="Arial" panose="020B0604020202020204" pitchFamily="34" charset="0"/>
              </a:rPr>
              <a:t> Người đó đi trong 2 giờ. Tính quãng đường người đó đi được?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 km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 km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 km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70 km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40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31F2B-9261-4FF3-8326-B6BF4249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50"/>
          <a:stretch/>
        </p:blipFill>
        <p:spPr>
          <a:xfrm>
            <a:off x="330200" y="1361378"/>
            <a:ext cx="11531600" cy="53569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5CD5AD1-85F0-40ED-AA82-CB7ACCF28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76352" y="4192859"/>
            <a:ext cx="1783703" cy="148404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ABA7393-59DF-4415-BF07-D13173363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91021" y="2252855"/>
            <a:ext cx="1759144" cy="130735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D61A12B-3EC7-4ABE-A33A-7F518AC5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0166" y="139700"/>
            <a:ext cx="1303055" cy="1250792"/>
          </a:xfrm>
          <a:prstGeom prst="rect">
            <a:avLst/>
          </a:prstGeom>
        </p:spPr>
      </p:pic>
      <p:pic>
        <p:nvPicPr>
          <p:cNvPr id="2060" name="Picture 12" descr="Rocky | PAW Patrol Wiki | Fandom">
            <a:extLst>
              <a:ext uri="{FF2B5EF4-FFF2-40B4-BE49-F238E27FC236}">
                <a16:creationId xmlns:a16="http://schemas.microsoft.com/office/drawing/2014/main" id="{804F94CE-97AD-4574-B915-C8D5B84C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942" y="4192859"/>
            <a:ext cx="2129623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hase | PAW Patrol Wiki | Fandom">
            <a:extLst>
              <a:ext uri="{FF2B5EF4-FFF2-40B4-BE49-F238E27FC236}">
                <a16:creationId xmlns:a16="http://schemas.microsoft.com/office/drawing/2014/main" id="{C3E1F8FC-BEB8-46FE-98F7-6D376CF8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2057789"/>
            <a:ext cx="2129623" cy="20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62C02-3730-4C0A-AEFF-0887F076C5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925" y="-100371"/>
            <a:ext cx="305436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95 0.04491 L 0.25677 0.04166 L 0.3194 0.09815 L 0.34206 0.21481 L 0.29674 0.3037 L 0.15339 0.30833 L -0.28607 0.3037 L -0.28607 0.303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53ED8-8088-4AB6-B568-FD9A775B2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5" y="701333"/>
            <a:ext cx="10433201" cy="161878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FB655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1936738" y="874038"/>
            <a:ext cx="981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cs typeface="Times New Roman" panose="02020603050405020304" pitchFamily="18" charset="0"/>
              </a:rPr>
              <a:t>Một</a:t>
            </a:r>
            <a:r>
              <a:rPr lang="en-US" sz="3600" dirty="0">
                <a:cs typeface="Times New Roman" panose="02020603050405020304" pitchFamily="18" charset="0"/>
              </a:rPr>
              <a:t> ô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đi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quãng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dài</a:t>
            </a:r>
            <a:r>
              <a:rPr lang="en-US" sz="3600" dirty="0">
                <a:cs typeface="Times New Roman" panose="02020603050405020304" pitchFamily="18" charset="0"/>
              </a:rPr>
              <a:t> 150km </a:t>
            </a:r>
            <a:r>
              <a:rPr lang="en-US" sz="3600" dirty="0" err="1">
                <a:cs typeface="Times New Roman" panose="02020603050405020304" pitchFamily="18" charset="0"/>
              </a:rPr>
              <a:t>hết</a:t>
            </a:r>
            <a:r>
              <a:rPr lang="en-US" sz="3600" dirty="0"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cs typeface="Times New Roman" panose="02020603050405020304" pitchFamily="18" charset="0"/>
              </a:rPr>
              <a:t>giờ</a:t>
            </a:r>
            <a:r>
              <a:rPr lang="en-US" sz="3600" dirty="0"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Vận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tốc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xe</a:t>
            </a:r>
            <a:r>
              <a:rPr lang="en-US" sz="3600" dirty="0"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cs typeface="Times New Roman" panose="02020603050405020304" pitchFamily="18" charset="0"/>
              </a:rPr>
              <a:t>tô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đó</a:t>
            </a:r>
            <a:r>
              <a:rPr lang="en-US" sz="3600" dirty="0"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cs typeface="Times New Roman" panose="02020603050405020304" pitchFamily="18" charset="0"/>
              </a:rPr>
              <a:t>là</a:t>
            </a:r>
            <a:r>
              <a:rPr lang="en-US" sz="3600" dirty="0">
                <a:cs typeface="Times New Roman" panose="02020603050405020304" pitchFamily="18" charset="0"/>
              </a:rPr>
              <a:t>?</a:t>
            </a:r>
            <a:r>
              <a:rPr lang="vi-VN" sz="3600" dirty="0"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4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km/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4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000" b="1" noProof="0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0" y="3021447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0" y="4653049"/>
            <a:ext cx="3943350" cy="1035398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km/</a:t>
            </a:r>
            <a:r>
              <a:rPr lang="en-US" sz="4000" b="1" dirty="0" err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-13497" y="193150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má Decoradora: Paw Patrol PNG descarga gratis | Paw patrol skye birthday,  Paw patrol party games, Skye paw patrol party">
            <a:extLst>
              <a:ext uri="{FF2B5EF4-FFF2-40B4-BE49-F238E27FC236}">
                <a16:creationId xmlns:a16="http://schemas.microsoft.com/office/drawing/2014/main" id="{DABFC5B1-F0EC-41A6-8474-1A42F686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1687" y="3949628"/>
            <a:ext cx="2670312" cy="304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AF6B0C-F43E-4C1D-995E-D3C23F970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375336" y="5526117"/>
            <a:ext cx="795897" cy="803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821F0-A3DA-4CE7-A6A3-F46B20D4A4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11007735" y="88138"/>
            <a:ext cx="1026214" cy="103539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1690E-845F-4B5C-BB12-2A8CE51A7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>
            <a:off x="9460233" y="6193370"/>
            <a:ext cx="579117" cy="5843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4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1055</Words>
  <Application>Microsoft Office PowerPoint</Application>
  <PresentationFormat>Widescreen</PresentationFormat>
  <Paragraphs>139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Cúc Lê</cp:lastModifiedBy>
  <cp:revision>47</cp:revision>
  <dcterms:created xsi:type="dcterms:W3CDTF">2022-02-28T09:08:26Z</dcterms:created>
  <dcterms:modified xsi:type="dcterms:W3CDTF">2022-03-20T14:30:58Z</dcterms:modified>
</cp:coreProperties>
</file>