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68" r:id="rId4"/>
  </p:sldMasterIdLst>
  <p:notesMasterIdLst>
    <p:notesMasterId r:id="rId27"/>
  </p:notesMasterIdLst>
  <p:sldIdLst>
    <p:sldId id="287" r:id="rId5"/>
    <p:sldId id="286" r:id="rId6"/>
    <p:sldId id="284" r:id="rId7"/>
    <p:sldId id="277" r:id="rId8"/>
    <p:sldId id="285" r:id="rId9"/>
    <p:sldId id="262" r:id="rId10"/>
    <p:sldId id="280" r:id="rId11"/>
    <p:sldId id="263" r:id="rId12"/>
    <p:sldId id="269" r:id="rId13"/>
    <p:sldId id="278" r:id="rId14"/>
    <p:sldId id="279" r:id="rId15"/>
    <p:sldId id="259" r:id="rId16"/>
    <p:sldId id="267" r:id="rId17"/>
    <p:sldId id="268" r:id="rId18"/>
    <p:sldId id="261" r:id="rId19"/>
    <p:sldId id="271" r:id="rId20"/>
    <p:sldId id="272" r:id="rId21"/>
    <p:sldId id="273" r:id="rId22"/>
    <p:sldId id="274" r:id="rId23"/>
    <p:sldId id="275" r:id="rId24"/>
    <p:sldId id="264" r:id="rId25"/>
    <p:sldId id="288" r:id="rId26"/>
  </p:sldIdLst>
  <p:sldSz cx="12192000" cy="6858000"/>
  <p:notesSz cx="6858000" cy="9144000"/>
  <p:custDataLst>
    <p:tags r:id="rId2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778" autoAdjust="0"/>
  </p:normalViewPr>
  <p:slideViewPr>
    <p:cSldViewPr snapToGrid="0">
      <p:cViewPr varScale="1">
        <p:scale>
          <a:sx n="56" d="100"/>
          <a:sy n="56" d="100"/>
        </p:scale>
        <p:origin x="6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C32B8-D064-46F1-9E90-58428C94277A}" type="datetimeFigureOut">
              <a:rPr lang="vi-VN" smtClean="0"/>
              <a:t>03/04/2022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1BB19-843A-4BE1-90D3-C2770FA0D9E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035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623A89-0A04-4585-A6B3-E693D421C0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21E33-AA6D-4F52-9BED-A02CFD3D0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60D05-6520-475D-900D-B86A4CB8D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7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8CB0D-21B1-430E-9E0D-099BB1BB93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13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0D563-F15C-4B41-8659-F3D217C40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17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02964-8674-4068-A962-3A055E1D2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33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26AFB-4C1C-4C6F-8DFF-0CB87F7F5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5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4C75D-1243-4D5D-862A-0B7328463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129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4C75D-1243-4D5D-862A-0B7328463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30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4C75D-1243-4D5D-862A-0B7328463B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32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E16B5-4B1A-47D5-881E-A81187C6E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99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E16B5-4B1A-47D5-881E-A81187C6E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3ABFE-8A78-40BC-9326-1F32E6762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17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E16B5-4B1A-47D5-881E-A81187C6E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94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B2A3A-B10B-4FB2-8407-90F23FB02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52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1F64D-9580-4B9C-A93F-91A9448A6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39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290CA-7D78-49FB-B362-A82EECEBB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820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53AC9-51DD-4698-8441-5D37CA7A4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963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109F1-BD06-4D97-99F0-28F2DC9ED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78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109F1-BD06-4D97-99F0-28F2DC9ED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366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109F1-BD06-4D97-99F0-28F2DC9ED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69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498D4-E474-4BCF-9C4C-EFF015ABB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432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671AA-CCC8-4AC9-ABB0-743F053AB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66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3ABFE-8A78-40BC-9326-1F32E6762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915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51784-9CDD-4512-BF39-E53F4BF32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324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EB218-AD79-4D56-B5CD-24EAFECF7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870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E35D3-3315-437D-A2FF-40C953424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815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519E1-ED0A-4931-BE75-6A3F009FA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47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B874A-27C8-4DC8-868F-1F9624B7F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560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71B29-498A-411B-ADFA-B4164FB4E4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913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15E17-B45C-4F8A-B7E0-5800DC30F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39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853C1-E4C0-4090-AB72-7C8BB64AF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456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51DA0-8936-4B78-B9BD-E2647EF74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47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D74E0-7AC4-4EEE-9F7E-DD12FF63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7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3ABFE-8A78-40BC-9326-1F32E6762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7455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81FE3-C3A8-427A-A10C-D98BBA3CB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2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DCA91-D74D-4AE1-9503-666921821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40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0A4E1-C295-41B5-9B8D-DA187B325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051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232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012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079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409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0839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2148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0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3ABFE-8A78-40BC-9326-1F32E6762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738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97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728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295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848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1833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562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885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333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0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AE3B2-0810-4321-90AE-A8816FA410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2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C9888-2053-4A1F-9F2F-B392F3731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90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E679F-7296-4A54-985C-6A330A853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23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BD882-B594-41D1-9883-39D914F16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A41659C-D5A6-47C5-971C-C9CA50B0B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32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85" r:id="rId3"/>
    <p:sldLayoutId id="2147483760" r:id="rId4"/>
    <p:sldLayoutId id="2147483758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2C25E6B-8A20-442F-A7A8-86088750C1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7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64" r:id="rId2"/>
    <p:sldLayoutId id="2147483734" r:id="rId3"/>
    <p:sldLayoutId id="2147483674" r:id="rId4"/>
    <p:sldLayoutId id="2147483765" r:id="rId5"/>
    <p:sldLayoutId id="2147483763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767" r:id="rId12"/>
    <p:sldLayoutId id="2147483766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445AB58-31EA-4A9A-BB1E-86CFBBE55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9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28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84" r:id="rId8"/>
    <p:sldLayoutId id="2147483783" r:id="rId9"/>
    <p:sldLayoutId id="2147483782" r:id="rId10"/>
    <p:sldLayoutId id="2147483781" r:id="rId11"/>
    <p:sldLayoutId id="2147483780" r:id="rId12"/>
    <p:sldLayoutId id="2147483776" r:id="rId13"/>
    <p:sldLayoutId id="2147483777" r:id="rId14"/>
    <p:sldLayoutId id="2147483778" r:id="rId15"/>
    <p:sldLayoutId id="2147483779" r:id="rId16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jpeg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12" Type="http://schemas.openxmlformats.org/officeDocument/2006/relationships/slide" Target="slide2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7.xml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0" Type="http://schemas.openxmlformats.org/officeDocument/2006/relationships/slide" Target="slide18.xml"/><Relationship Id="rId4" Type="http://schemas.openxmlformats.org/officeDocument/2006/relationships/slide" Target="slide19.xml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slide" Target="slide16.xml"/><Relationship Id="rId5" Type="http://schemas.openxmlformats.org/officeDocument/2006/relationships/image" Target="../media/image51.jpeg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slide" Target="slide16.xml"/><Relationship Id="rId5" Type="http://schemas.openxmlformats.org/officeDocument/2006/relationships/image" Target="../media/image52.jpe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slide" Target="slide16.xml"/><Relationship Id="rId5" Type="http://schemas.openxmlformats.org/officeDocument/2006/relationships/image" Target="../media/image53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9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6" Type="http://schemas.openxmlformats.org/officeDocument/2006/relationships/slide" Target="slide16.xml"/><Relationship Id="rId5" Type="http://schemas.openxmlformats.org/officeDocument/2006/relationships/image" Target="../media/image54.pn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audio" Target="../media/audio4.wav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25.xml"/><Relationship Id="rId1" Type="http://schemas.openxmlformats.org/officeDocument/2006/relationships/audio" Target="file:///E:\TU%20LIEU\nhac\tuoi_than_tien.mid" TargetMode="Externa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png"/><Relationship Id="rId9" Type="http://schemas.openxmlformats.org/officeDocument/2006/relationships/image" Target="../media/image60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6.svg"/><Relationship Id="rId7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200.png"/><Relationship Id="rId3" Type="http://schemas.openxmlformats.org/officeDocument/2006/relationships/image" Target="../media/image100.png"/><Relationship Id="rId7" Type="http://schemas.openxmlformats.org/officeDocument/2006/relationships/image" Target="../media/image140.png"/><Relationship Id="rId12" Type="http://schemas.openxmlformats.org/officeDocument/2006/relationships/image" Target="../media/image19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0.png"/><Relationship Id="rId11" Type="http://schemas.openxmlformats.org/officeDocument/2006/relationships/image" Target="../media/image180.png"/><Relationship Id="rId5" Type="http://schemas.openxmlformats.org/officeDocument/2006/relationships/image" Target="../media/image120.png"/><Relationship Id="rId10" Type="http://schemas.openxmlformats.org/officeDocument/2006/relationships/image" Target="../media/image170.png"/><Relationship Id="rId4" Type="http://schemas.openxmlformats.org/officeDocument/2006/relationships/image" Target="../media/image110.png"/><Relationship Id="rId9" Type="http://schemas.openxmlformats.org/officeDocument/2006/relationships/image" Target="../media/image160.png"/><Relationship Id="rId14" Type="http://schemas.openxmlformats.org/officeDocument/2006/relationships/image" Target="../media/image2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31.gif"/><Relationship Id="rId7" Type="http://schemas.openxmlformats.org/officeDocument/2006/relationships/slide" Target="slide9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5" Type="http://schemas.openxmlformats.org/officeDocument/2006/relationships/image" Target="../media/image33.gif"/><Relationship Id="rId4" Type="http://schemas.openxmlformats.org/officeDocument/2006/relationships/image" Target="../media/image32.gif"/><Relationship Id="rId9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0FB10-60F0-4209-B141-156F5AB61C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21EA7C-BA50-4B90-88BF-3727926AC9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87F48F-EC95-4F49-A7CA-157AA7FDF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33"/>
            <a:ext cx="12192000" cy="677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262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3382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-685800"/>
            <a:ext cx="109728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meo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2400" y="1844675"/>
            <a:ext cx="2266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Tiger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7350" y="4797426"/>
            <a:ext cx="63373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2063751" y="476250"/>
            <a:ext cx="92811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333399"/>
                </a:solidFill>
                <a:latin typeface="Arial" charset="0"/>
              </a:rPr>
              <a:t>Bài</a:t>
            </a:r>
            <a:r>
              <a:rPr lang="en-US" sz="3200" dirty="0">
                <a:solidFill>
                  <a:srgbClr val="333399"/>
                </a:solidFill>
                <a:latin typeface="Arial" charset="0"/>
              </a:rPr>
              <a:t> 3: </a:t>
            </a:r>
            <a:r>
              <a:rPr lang="en-US" sz="3200" dirty="0" err="1">
                <a:solidFill>
                  <a:srgbClr val="333399"/>
                </a:solidFill>
                <a:latin typeface="Arial" charset="0"/>
              </a:rPr>
              <a:t>Viết</a:t>
            </a:r>
            <a:r>
              <a:rPr lang="en-US" sz="32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Arial" charset="0"/>
              </a:rPr>
              <a:t>các</a:t>
            </a:r>
            <a:r>
              <a:rPr lang="en-US" sz="32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Arial" charset="0"/>
              </a:rPr>
              <a:t>số</a:t>
            </a:r>
            <a:r>
              <a:rPr lang="en-US" sz="32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vi-VN" sz="3200" dirty="0">
                <a:solidFill>
                  <a:srgbClr val="333399"/>
                </a:solidFill>
                <a:latin typeface="Arial" charset="0"/>
              </a:rPr>
              <a:t>đ</a:t>
            </a:r>
            <a:r>
              <a:rPr lang="en-US" sz="3200" dirty="0">
                <a:solidFill>
                  <a:srgbClr val="333399"/>
                </a:solidFill>
                <a:latin typeface="Arial" charset="0"/>
              </a:rPr>
              <a:t>o </a:t>
            </a:r>
            <a:r>
              <a:rPr lang="en-US" sz="3200" dirty="0" err="1">
                <a:solidFill>
                  <a:srgbClr val="333399"/>
                </a:solidFill>
                <a:latin typeface="Arial" charset="0"/>
              </a:rPr>
              <a:t>sau</a:t>
            </a:r>
            <a:r>
              <a:rPr lang="en-US" sz="3200" dirty="0">
                <a:solidFill>
                  <a:srgbClr val="333399"/>
                </a:solidFill>
                <a:latin typeface="Arial" charset="0"/>
              </a:rPr>
              <a:t> d</a:t>
            </a:r>
            <a:r>
              <a:rPr lang="vi-VN" sz="3200" dirty="0">
                <a:solidFill>
                  <a:srgbClr val="333399"/>
                </a:solidFill>
                <a:latin typeface="Arial" charset="0"/>
              </a:rPr>
              <a:t>ư</a:t>
            </a:r>
            <a:r>
              <a:rPr lang="en-US" sz="3200" dirty="0" err="1">
                <a:solidFill>
                  <a:srgbClr val="333399"/>
                </a:solidFill>
                <a:latin typeface="Arial" charset="0"/>
              </a:rPr>
              <a:t>ới</a:t>
            </a:r>
            <a:r>
              <a:rPr lang="en-US" sz="32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Arial" charset="0"/>
              </a:rPr>
              <a:t>dạng</a:t>
            </a:r>
            <a:r>
              <a:rPr lang="en-US" sz="32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Arial" charset="0"/>
              </a:rPr>
              <a:t>số</a:t>
            </a:r>
            <a:r>
              <a:rPr lang="en-US" sz="32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Arial" charset="0"/>
              </a:rPr>
              <a:t>thập</a:t>
            </a:r>
            <a:r>
              <a:rPr lang="en-US" sz="32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333399"/>
                </a:solidFill>
                <a:latin typeface="Arial" charset="0"/>
              </a:rPr>
              <a:t>phân</a:t>
            </a:r>
            <a:r>
              <a:rPr lang="en-US" sz="3200" dirty="0">
                <a:solidFill>
                  <a:srgbClr val="333399"/>
                </a:solidFill>
                <a:latin typeface="Arial" charset="0"/>
              </a:rPr>
              <a:t>:</a:t>
            </a:r>
          </a:p>
        </p:txBody>
      </p:sp>
      <p:sp>
        <p:nvSpPr>
          <p:cNvPr id="2056" name="Text Box 5"/>
          <p:cNvSpPr txBox="1">
            <a:spLocks noChangeArrowheads="1"/>
          </p:cNvSpPr>
          <p:nvPr/>
        </p:nvSpPr>
        <p:spPr bwMode="auto">
          <a:xfrm>
            <a:off x="3886200" y="111125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380458" y="1246188"/>
            <a:ext cx="1770063" cy="1143000"/>
            <a:chOff x="902" y="831"/>
            <a:chExt cx="1115" cy="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3" name="Object 17"/>
                <p:cNvSpPr txBox="1"/>
                <p:nvPr/>
              </p:nvSpPr>
              <p:spPr bwMode="auto">
                <a:xfrm>
                  <a:off x="902" y="831"/>
                  <a:ext cx="499" cy="72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vi-VN" sz="32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2053" name="Object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02" y="831"/>
                  <a:ext cx="499" cy="7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68" name="Text Box 18"/>
            <p:cNvSpPr txBox="1">
              <a:spLocks noChangeArrowheads="1"/>
            </p:cNvSpPr>
            <p:nvPr/>
          </p:nvSpPr>
          <p:spPr bwMode="auto">
            <a:xfrm>
              <a:off x="1111" y="981"/>
              <a:ext cx="90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 giờ =</a:t>
              </a:r>
            </a:p>
          </p:txBody>
        </p:sp>
      </p:grpSp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3717926" y="1427640"/>
            <a:ext cx="201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>
                <a:solidFill>
                  <a:srgbClr val="C00000"/>
                </a:solidFill>
                <a:latin typeface="Arial" charset="0"/>
              </a:rPr>
              <a:t>0,5 giờ </a:t>
            </a: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6961028" y="1308680"/>
            <a:ext cx="1714500" cy="1143000"/>
            <a:chOff x="897" y="1713"/>
            <a:chExt cx="1080" cy="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2" name="Object 33"/>
                <p:cNvSpPr txBox="1"/>
                <p:nvPr/>
              </p:nvSpPr>
              <p:spPr bwMode="auto">
                <a:xfrm>
                  <a:off x="897" y="1713"/>
                  <a:ext cx="499" cy="72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vi-VN" sz="32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2052" name="Object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97" y="1713"/>
                  <a:ext cx="499" cy="7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67" name="Text Box 34"/>
            <p:cNvSpPr txBox="1">
              <a:spLocks noChangeArrowheads="1"/>
            </p:cNvSpPr>
            <p:nvPr/>
          </p:nvSpPr>
          <p:spPr bwMode="auto">
            <a:xfrm>
              <a:off x="1071" y="1843"/>
              <a:ext cx="90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 m =</a:t>
              </a:r>
            </a:p>
          </p:txBody>
        </p:sp>
      </p:grpSp>
      <p:sp>
        <p:nvSpPr>
          <p:cNvPr id="38947" name="Text Box 35"/>
          <p:cNvSpPr txBox="1">
            <a:spLocks noChangeArrowheads="1"/>
          </p:cNvSpPr>
          <p:nvPr/>
        </p:nvSpPr>
        <p:spPr bwMode="auto">
          <a:xfrm>
            <a:off x="8029417" y="1493131"/>
            <a:ext cx="201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>
                <a:solidFill>
                  <a:srgbClr val="C00000"/>
                </a:solidFill>
                <a:latin typeface="Arial" charset="0"/>
              </a:rPr>
              <a:t>3,5 m</a:t>
            </a: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6908640" y="4824903"/>
            <a:ext cx="1766888" cy="1143000"/>
            <a:chOff x="904" y="2455"/>
            <a:chExt cx="1113" cy="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1" name="Object 36"/>
                <p:cNvSpPr txBox="1"/>
                <p:nvPr/>
              </p:nvSpPr>
              <p:spPr bwMode="auto">
                <a:xfrm>
                  <a:off x="904" y="2455"/>
                  <a:ext cx="499" cy="72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vi-VN" sz="32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2051" name="Object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04" y="2455"/>
                  <a:ext cx="499" cy="7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66" name="Text Box 37"/>
            <p:cNvSpPr txBox="1">
              <a:spLocks noChangeArrowheads="1"/>
            </p:cNvSpPr>
            <p:nvPr/>
          </p:nvSpPr>
          <p:spPr bwMode="auto">
            <a:xfrm>
              <a:off x="1111" y="2568"/>
              <a:ext cx="90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 kg =</a:t>
              </a:r>
            </a:p>
          </p:txBody>
        </p:sp>
      </p:grpSp>
      <p:sp>
        <p:nvSpPr>
          <p:cNvPr id="38950" name="Text Box 38"/>
          <p:cNvSpPr txBox="1">
            <a:spLocks noChangeArrowheads="1"/>
          </p:cNvSpPr>
          <p:nvPr/>
        </p:nvSpPr>
        <p:spPr bwMode="auto">
          <a:xfrm>
            <a:off x="8209399" y="4961094"/>
            <a:ext cx="201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>
                <a:solidFill>
                  <a:srgbClr val="C00000"/>
                </a:solidFill>
                <a:latin typeface="Arial" charset="0"/>
              </a:rPr>
              <a:t>0,4 kg</a:t>
            </a:r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2426836" y="4789487"/>
            <a:ext cx="2197100" cy="1143000"/>
            <a:chOff x="739" y="3210"/>
            <a:chExt cx="1384" cy="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50" name="Object 39"/>
                <p:cNvSpPr txBox="1"/>
                <p:nvPr/>
              </p:nvSpPr>
              <p:spPr bwMode="auto">
                <a:xfrm>
                  <a:off x="739" y="3210"/>
                  <a:ext cx="499" cy="72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vi-VN" sz="32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2050" name="Object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39" y="3210"/>
                  <a:ext cx="499" cy="7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65" name="Text Box 40"/>
            <p:cNvSpPr txBox="1">
              <a:spLocks noChangeArrowheads="1"/>
            </p:cNvSpPr>
            <p:nvPr/>
          </p:nvSpPr>
          <p:spPr bwMode="auto">
            <a:xfrm>
              <a:off x="989" y="3347"/>
              <a:ext cx="1134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 phút =</a:t>
              </a:r>
            </a:p>
          </p:txBody>
        </p:sp>
      </p:grpSp>
      <p:sp>
        <p:nvSpPr>
          <p:cNvPr id="38953" name="Text Box 41"/>
          <p:cNvSpPr txBox="1">
            <a:spLocks noChangeArrowheads="1"/>
          </p:cNvSpPr>
          <p:nvPr/>
        </p:nvSpPr>
        <p:spPr bwMode="auto">
          <a:xfrm>
            <a:off x="4150521" y="5017454"/>
            <a:ext cx="25923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>
                <a:solidFill>
                  <a:srgbClr val="C00000"/>
                </a:solidFill>
                <a:latin typeface="Arial" charset="0"/>
              </a:rPr>
              <a:t>0,25 phút</a:t>
            </a:r>
          </a:p>
        </p:txBody>
      </p:sp>
      <p:grpSp>
        <p:nvGrpSpPr>
          <p:cNvPr id="28" name="Group 42">
            <a:extLst>
              <a:ext uri="{FF2B5EF4-FFF2-40B4-BE49-F238E27FC236}">
                <a16:creationId xmlns:a16="http://schemas.microsoft.com/office/drawing/2014/main" id="{EF808BBB-D083-42C8-9F12-3191EFD5FC4A}"/>
              </a:ext>
            </a:extLst>
          </p:cNvPr>
          <p:cNvGrpSpPr>
            <a:grpSpLocks/>
          </p:cNvGrpSpPr>
          <p:nvPr/>
        </p:nvGrpSpPr>
        <p:grpSpPr bwMode="auto">
          <a:xfrm>
            <a:off x="2409216" y="2857500"/>
            <a:ext cx="1770063" cy="1143000"/>
            <a:chOff x="902" y="831"/>
            <a:chExt cx="1115" cy="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bject 17">
                  <a:extLst>
                    <a:ext uri="{FF2B5EF4-FFF2-40B4-BE49-F238E27FC236}">
                      <a16:creationId xmlns:a16="http://schemas.microsoft.com/office/drawing/2014/main" id="{E91CC9E6-6B13-4B3D-B62C-1768B4932BB4}"/>
                    </a:ext>
                  </a:extLst>
                </p:cNvPr>
                <p:cNvSpPr txBox="1"/>
                <p:nvPr/>
              </p:nvSpPr>
              <p:spPr bwMode="auto">
                <a:xfrm>
                  <a:off x="902" y="831"/>
                  <a:ext cx="499" cy="72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vi-VN" sz="32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29" name="Object 17">
                  <a:extLst>
                    <a:ext uri="{FF2B5EF4-FFF2-40B4-BE49-F238E27FC236}">
                      <a16:creationId xmlns:a16="http://schemas.microsoft.com/office/drawing/2014/main" id="{E91CC9E6-6B13-4B3D-B62C-1768B4932B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02" y="831"/>
                  <a:ext cx="499" cy="7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Text Box 18">
              <a:extLst>
                <a:ext uri="{FF2B5EF4-FFF2-40B4-BE49-F238E27FC236}">
                  <a16:creationId xmlns:a16="http://schemas.microsoft.com/office/drawing/2014/main" id="{CE406BE6-3FF8-44E7-8642-2CBA03B5C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981"/>
              <a:ext cx="90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 giờ =</a:t>
              </a:r>
            </a:p>
          </p:txBody>
        </p:sp>
      </p:grpSp>
      <p:grpSp>
        <p:nvGrpSpPr>
          <p:cNvPr id="31" name="Group 42">
            <a:extLst>
              <a:ext uri="{FF2B5EF4-FFF2-40B4-BE49-F238E27FC236}">
                <a16:creationId xmlns:a16="http://schemas.microsoft.com/office/drawing/2014/main" id="{0CA2130E-14B8-4CC6-9451-296CC44BE311}"/>
              </a:ext>
            </a:extLst>
          </p:cNvPr>
          <p:cNvGrpSpPr>
            <a:grpSpLocks/>
          </p:cNvGrpSpPr>
          <p:nvPr/>
        </p:nvGrpSpPr>
        <p:grpSpPr bwMode="auto">
          <a:xfrm>
            <a:off x="6815772" y="2927788"/>
            <a:ext cx="1770063" cy="1143000"/>
            <a:chOff x="902" y="831"/>
            <a:chExt cx="1115" cy="7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Object 17">
                  <a:extLst>
                    <a:ext uri="{FF2B5EF4-FFF2-40B4-BE49-F238E27FC236}">
                      <a16:creationId xmlns:a16="http://schemas.microsoft.com/office/drawing/2014/main" id="{19DAE24F-9470-457A-9982-65CB3A402F92}"/>
                    </a:ext>
                  </a:extLst>
                </p:cNvPr>
                <p:cNvSpPr txBox="1"/>
                <p:nvPr/>
              </p:nvSpPr>
              <p:spPr bwMode="auto">
                <a:xfrm>
                  <a:off x="902" y="831"/>
                  <a:ext cx="499" cy="72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oMath>
                    </m:oMathPara>
                  </a14:m>
                  <a:endParaRPr lang="vi-VN" sz="32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mc:Choice>
          <mc:Fallback xmlns="">
            <p:sp>
              <p:nvSpPr>
                <p:cNvPr id="32" name="Object 17">
                  <a:extLst>
                    <a:ext uri="{FF2B5EF4-FFF2-40B4-BE49-F238E27FC236}">
                      <a16:creationId xmlns:a16="http://schemas.microsoft.com/office/drawing/2014/main" id="{19DAE24F-9470-457A-9982-65CB3A402F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02" y="831"/>
                  <a:ext cx="499" cy="7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 Box 18">
              <a:extLst>
                <a:ext uri="{FF2B5EF4-FFF2-40B4-BE49-F238E27FC236}">
                  <a16:creationId xmlns:a16="http://schemas.microsoft.com/office/drawing/2014/main" id="{6C5A7883-B7E6-4A5B-B0B6-560F2CA2B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" y="981"/>
              <a:ext cx="90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  km =</a:t>
              </a:r>
            </a:p>
          </p:txBody>
        </p:sp>
      </p:grpSp>
      <p:sp>
        <p:nvSpPr>
          <p:cNvPr id="34" name="Text Box 32">
            <a:extLst>
              <a:ext uri="{FF2B5EF4-FFF2-40B4-BE49-F238E27FC236}">
                <a16:creationId xmlns:a16="http://schemas.microsoft.com/office/drawing/2014/main" id="{DC7B7E2F-644B-41D7-8A65-12E4DA5BF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1" y="3038952"/>
            <a:ext cx="201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>
                <a:solidFill>
                  <a:srgbClr val="C00000"/>
                </a:solidFill>
                <a:latin typeface="Arial" charset="0"/>
              </a:rPr>
              <a:t>0,75 giờ </a:t>
            </a:r>
          </a:p>
        </p:txBody>
      </p:sp>
      <p:sp>
        <p:nvSpPr>
          <p:cNvPr id="35" name="Text Box 35">
            <a:extLst>
              <a:ext uri="{FF2B5EF4-FFF2-40B4-BE49-F238E27FC236}">
                <a16:creationId xmlns:a16="http://schemas.microsoft.com/office/drawing/2014/main" id="{07A67E53-6F09-4BE0-8EBD-5C8E33442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5599" y="3143989"/>
            <a:ext cx="2016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3200">
                <a:solidFill>
                  <a:srgbClr val="C00000"/>
                </a:solidFill>
                <a:latin typeface="Arial" charset="0"/>
              </a:rPr>
              <a:t>0,3 km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8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44" grpId="0"/>
      <p:bldP spid="38947" grpId="0"/>
      <p:bldP spid="38950" grpId="0"/>
      <p:bldP spid="38953" grpId="0"/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chọn quất trưng trong nhà dịp Tết">
            <a:extLst>
              <a:ext uri="{FF2B5EF4-FFF2-40B4-BE49-F238E27FC236}">
                <a16:creationId xmlns:a16="http://schemas.microsoft.com/office/drawing/2014/main" id="{C2CBBA7B-F088-44E1-8DCC-D05580C67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2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meo">
            <a:hlinkClick r:id="rId3" action="ppaction://hlinksldjump"/>
            <a:extLst>
              <a:ext uri="{FF2B5EF4-FFF2-40B4-BE49-F238E27FC236}">
                <a16:creationId xmlns:a16="http://schemas.microsoft.com/office/drawing/2014/main" id="{A1D6AC19-F705-4AEE-AE8A-78C058A67D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82853" y="3884930"/>
            <a:ext cx="2266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2" descr="Picture1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751" y="1125538"/>
            <a:ext cx="987425" cy="92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Freeform 25"/>
          <p:cNvSpPr>
            <a:spLocks/>
          </p:cNvSpPr>
          <p:nvPr/>
        </p:nvSpPr>
        <p:spPr bwMode="auto">
          <a:xfrm>
            <a:off x="8040689" y="3573463"/>
            <a:ext cx="1482725" cy="2844800"/>
          </a:xfrm>
          <a:custGeom>
            <a:avLst/>
            <a:gdLst>
              <a:gd name="T0" fmla="*/ 839213003 w 934"/>
              <a:gd name="T1" fmla="*/ 32762828 h 1792"/>
              <a:gd name="T2" fmla="*/ 257055970 w 934"/>
              <a:gd name="T3" fmla="*/ 2147483647 h 1792"/>
              <a:gd name="T4" fmla="*/ 161290007 w 934"/>
              <a:gd name="T5" fmla="*/ 2147483647 h 1792"/>
              <a:gd name="T6" fmla="*/ 63004708 w 934"/>
              <a:gd name="T7" fmla="*/ 2147483647 h 1792"/>
              <a:gd name="T8" fmla="*/ 32762829 w 934"/>
              <a:gd name="T9" fmla="*/ 2147483647 h 1792"/>
              <a:gd name="T10" fmla="*/ 0 w 934"/>
              <a:gd name="T11" fmla="*/ 2147483647 h 1792"/>
              <a:gd name="T12" fmla="*/ 1514614701 w 934"/>
              <a:gd name="T13" fmla="*/ 2147483647 h 1792"/>
              <a:gd name="T14" fmla="*/ 2147483647 w 934"/>
              <a:gd name="T15" fmla="*/ 2147483647 h 1792"/>
              <a:gd name="T16" fmla="*/ 2129533062 w 934"/>
              <a:gd name="T17" fmla="*/ 1872477171 h 1792"/>
              <a:gd name="T18" fmla="*/ 2096770246 w 934"/>
              <a:gd name="T19" fmla="*/ 420866971 h 1792"/>
              <a:gd name="T20" fmla="*/ 2031246200 w 934"/>
              <a:gd name="T21" fmla="*/ 194052822 h 1792"/>
              <a:gd name="T22" fmla="*/ 1451610017 w 934"/>
              <a:gd name="T23" fmla="*/ 0 h 1792"/>
              <a:gd name="T24" fmla="*/ 839213003 w 934"/>
              <a:gd name="T25" fmla="*/ 32762828 h 17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34"/>
              <a:gd name="T40" fmla="*/ 0 h 1792"/>
              <a:gd name="T41" fmla="*/ 934 w 934"/>
              <a:gd name="T42" fmla="*/ 1792 h 17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34" h="1792">
                <a:moveTo>
                  <a:pt x="333" y="13"/>
                </a:moveTo>
                <a:cubicBezTo>
                  <a:pt x="323" y="478"/>
                  <a:pt x="376" y="994"/>
                  <a:pt x="102" y="1395"/>
                </a:cubicBezTo>
                <a:cubicBezTo>
                  <a:pt x="70" y="1555"/>
                  <a:pt x="112" y="1383"/>
                  <a:pt x="64" y="1498"/>
                </a:cubicBezTo>
                <a:cubicBezTo>
                  <a:pt x="47" y="1539"/>
                  <a:pt x="39" y="1584"/>
                  <a:pt x="25" y="1626"/>
                </a:cubicBezTo>
                <a:cubicBezTo>
                  <a:pt x="21" y="1639"/>
                  <a:pt x="17" y="1651"/>
                  <a:pt x="13" y="1664"/>
                </a:cubicBezTo>
                <a:cubicBezTo>
                  <a:pt x="9" y="1677"/>
                  <a:pt x="0" y="1703"/>
                  <a:pt x="0" y="1703"/>
                </a:cubicBezTo>
                <a:cubicBezTo>
                  <a:pt x="182" y="1792"/>
                  <a:pt x="415" y="1644"/>
                  <a:pt x="601" y="1626"/>
                </a:cubicBezTo>
                <a:cubicBezTo>
                  <a:pt x="712" y="1615"/>
                  <a:pt x="823" y="1609"/>
                  <a:pt x="934" y="1600"/>
                </a:cubicBezTo>
                <a:cubicBezTo>
                  <a:pt x="921" y="1312"/>
                  <a:pt x="879" y="1029"/>
                  <a:pt x="845" y="743"/>
                </a:cubicBezTo>
                <a:cubicBezTo>
                  <a:pt x="841" y="551"/>
                  <a:pt x="840" y="359"/>
                  <a:pt x="832" y="167"/>
                </a:cubicBezTo>
                <a:cubicBezTo>
                  <a:pt x="832" y="166"/>
                  <a:pt x="813" y="84"/>
                  <a:pt x="806" y="77"/>
                </a:cubicBezTo>
                <a:cubicBezTo>
                  <a:pt x="763" y="34"/>
                  <a:pt x="636" y="0"/>
                  <a:pt x="576" y="0"/>
                </a:cubicBezTo>
                <a:cubicBezTo>
                  <a:pt x="495" y="0"/>
                  <a:pt x="414" y="9"/>
                  <a:pt x="333" y="13"/>
                </a:cubicBezTo>
                <a:close/>
              </a:path>
            </a:pathLst>
          </a:custGeom>
          <a:solidFill>
            <a:srgbClr val="99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2" name="Freeform 2"/>
          <p:cNvSpPr>
            <a:spLocks/>
          </p:cNvSpPr>
          <p:nvPr/>
        </p:nvSpPr>
        <p:spPr bwMode="auto">
          <a:xfrm>
            <a:off x="2566989" y="3500438"/>
            <a:ext cx="1482725" cy="2844800"/>
          </a:xfrm>
          <a:custGeom>
            <a:avLst/>
            <a:gdLst>
              <a:gd name="T0" fmla="*/ 839213003 w 934"/>
              <a:gd name="T1" fmla="*/ 32762828 h 1792"/>
              <a:gd name="T2" fmla="*/ 257055970 w 934"/>
              <a:gd name="T3" fmla="*/ 2147483647 h 1792"/>
              <a:gd name="T4" fmla="*/ 161290007 w 934"/>
              <a:gd name="T5" fmla="*/ 2147483647 h 1792"/>
              <a:gd name="T6" fmla="*/ 63004708 w 934"/>
              <a:gd name="T7" fmla="*/ 2147483647 h 1792"/>
              <a:gd name="T8" fmla="*/ 32762829 w 934"/>
              <a:gd name="T9" fmla="*/ 2147483647 h 1792"/>
              <a:gd name="T10" fmla="*/ 0 w 934"/>
              <a:gd name="T11" fmla="*/ 2147483647 h 1792"/>
              <a:gd name="T12" fmla="*/ 1514614701 w 934"/>
              <a:gd name="T13" fmla="*/ 2147483647 h 1792"/>
              <a:gd name="T14" fmla="*/ 2147483647 w 934"/>
              <a:gd name="T15" fmla="*/ 2147483647 h 1792"/>
              <a:gd name="T16" fmla="*/ 2129533062 w 934"/>
              <a:gd name="T17" fmla="*/ 1872477171 h 1792"/>
              <a:gd name="T18" fmla="*/ 2096770246 w 934"/>
              <a:gd name="T19" fmla="*/ 420866971 h 1792"/>
              <a:gd name="T20" fmla="*/ 2031246200 w 934"/>
              <a:gd name="T21" fmla="*/ 194052822 h 1792"/>
              <a:gd name="T22" fmla="*/ 1451610017 w 934"/>
              <a:gd name="T23" fmla="*/ 0 h 1792"/>
              <a:gd name="T24" fmla="*/ 839213003 w 934"/>
              <a:gd name="T25" fmla="*/ 32762828 h 17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34"/>
              <a:gd name="T40" fmla="*/ 0 h 1792"/>
              <a:gd name="T41" fmla="*/ 934 w 934"/>
              <a:gd name="T42" fmla="*/ 1792 h 17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34" h="1792">
                <a:moveTo>
                  <a:pt x="333" y="13"/>
                </a:moveTo>
                <a:cubicBezTo>
                  <a:pt x="323" y="478"/>
                  <a:pt x="376" y="994"/>
                  <a:pt x="102" y="1395"/>
                </a:cubicBezTo>
                <a:cubicBezTo>
                  <a:pt x="70" y="1555"/>
                  <a:pt x="112" y="1383"/>
                  <a:pt x="64" y="1498"/>
                </a:cubicBezTo>
                <a:cubicBezTo>
                  <a:pt x="47" y="1539"/>
                  <a:pt x="39" y="1584"/>
                  <a:pt x="25" y="1626"/>
                </a:cubicBezTo>
                <a:cubicBezTo>
                  <a:pt x="21" y="1639"/>
                  <a:pt x="17" y="1651"/>
                  <a:pt x="13" y="1664"/>
                </a:cubicBezTo>
                <a:cubicBezTo>
                  <a:pt x="9" y="1677"/>
                  <a:pt x="0" y="1703"/>
                  <a:pt x="0" y="1703"/>
                </a:cubicBezTo>
                <a:cubicBezTo>
                  <a:pt x="182" y="1792"/>
                  <a:pt x="415" y="1644"/>
                  <a:pt x="601" y="1626"/>
                </a:cubicBezTo>
                <a:cubicBezTo>
                  <a:pt x="712" y="1615"/>
                  <a:pt x="823" y="1609"/>
                  <a:pt x="934" y="1600"/>
                </a:cubicBezTo>
                <a:cubicBezTo>
                  <a:pt x="921" y="1312"/>
                  <a:pt x="879" y="1029"/>
                  <a:pt x="845" y="743"/>
                </a:cubicBezTo>
                <a:cubicBezTo>
                  <a:pt x="841" y="551"/>
                  <a:pt x="840" y="359"/>
                  <a:pt x="832" y="167"/>
                </a:cubicBezTo>
                <a:cubicBezTo>
                  <a:pt x="832" y="166"/>
                  <a:pt x="813" y="84"/>
                  <a:pt x="806" y="77"/>
                </a:cubicBezTo>
                <a:cubicBezTo>
                  <a:pt x="763" y="34"/>
                  <a:pt x="636" y="0"/>
                  <a:pt x="576" y="0"/>
                </a:cubicBezTo>
                <a:cubicBezTo>
                  <a:pt x="495" y="0"/>
                  <a:pt x="414" y="9"/>
                  <a:pt x="333" y="13"/>
                </a:cubicBezTo>
                <a:close/>
              </a:path>
            </a:pathLst>
          </a:custGeom>
          <a:solidFill>
            <a:srgbClr val="99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3" name="Freeform 4"/>
          <p:cNvSpPr>
            <a:spLocks/>
          </p:cNvSpPr>
          <p:nvPr/>
        </p:nvSpPr>
        <p:spPr bwMode="auto">
          <a:xfrm>
            <a:off x="1271588" y="476251"/>
            <a:ext cx="4729163" cy="3922713"/>
          </a:xfrm>
          <a:custGeom>
            <a:avLst/>
            <a:gdLst>
              <a:gd name="T0" fmla="*/ 2147483647 w 3523"/>
              <a:gd name="T1" fmla="*/ 2147483647 h 2471"/>
              <a:gd name="T2" fmla="*/ 2147483647 w 3523"/>
              <a:gd name="T3" fmla="*/ 2147483647 h 2471"/>
              <a:gd name="T4" fmla="*/ 2147483647 w 3523"/>
              <a:gd name="T5" fmla="*/ 2147483647 h 2471"/>
              <a:gd name="T6" fmla="*/ 1207308466 w 3523"/>
              <a:gd name="T7" fmla="*/ 2147483647 h 2471"/>
              <a:gd name="T8" fmla="*/ 845116161 w 3523"/>
              <a:gd name="T9" fmla="*/ 2147483647 h 2471"/>
              <a:gd name="T10" fmla="*/ 796463383 w 3523"/>
              <a:gd name="T11" fmla="*/ 2147483647 h 2471"/>
              <a:gd name="T12" fmla="*/ 724384945 w 3523"/>
              <a:gd name="T13" fmla="*/ 2147483647 h 2471"/>
              <a:gd name="T14" fmla="*/ 675732000 w 3523"/>
              <a:gd name="T15" fmla="*/ 2147483647 h 2471"/>
              <a:gd name="T16" fmla="*/ 434270911 w 3523"/>
              <a:gd name="T17" fmla="*/ 2147483647 h 2471"/>
              <a:gd name="T18" fmla="*/ 362192473 w 3523"/>
              <a:gd name="T19" fmla="*/ 2147483647 h 2471"/>
              <a:gd name="T20" fmla="*/ 264886833 w 3523"/>
              <a:gd name="T21" fmla="*/ 2147483647 h 2471"/>
              <a:gd name="T22" fmla="*/ 169384036 w 3523"/>
              <a:gd name="T23" fmla="*/ 2147483647 h 2471"/>
              <a:gd name="T24" fmla="*/ 0 w 3523"/>
              <a:gd name="T25" fmla="*/ 2147483647 h 2471"/>
              <a:gd name="T26" fmla="*/ 144155575 w 3523"/>
              <a:gd name="T27" fmla="*/ 2147483647 h 2471"/>
              <a:gd name="T28" fmla="*/ 290113951 w 3523"/>
              <a:gd name="T29" fmla="*/ 2147483647 h 2471"/>
              <a:gd name="T30" fmla="*/ 338766729 w 3523"/>
              <a:gd name="T31" fmla="*/ 2147483647 h 2471"/>
              <a:gd name="T32" fmla="*/ 482923689 w 3523"/>
              <a:gd name="T33" fmla="*/ 2147483647 h 2471"/>
              <a:gd name="T34" fmla="*/ 555000784 w 3523"/>
              <a:gd name="T35" fmla="*/ 2147483647 h 2471"/>
              <a:gd name="T36" fmla="*/ 652306340 w 3523"/>
              <a:gd name="T37" fmla="*/ 2147483647 h 2471"/>
              <a:gd name="T38" fmla="*/ 1207308466 w 3523"/>
              <a:gd name="T39" fmla="*/ 1315521607 h 2471"/>
              <a:gd name="T40" fmla="*/ 1448769891 w 3523"/>
              <a:gd name="T41" fmla="*/ 1013102938 h 2471"/>
              <a:gd name="T42" fmla="*/ 1810962196 w 3523"/>
              <a:gd name="T43" fmla="*/ 471270085 h 2471"/>
              <a:gd name="T44" fmla="*/ 2147483647 w 3523"/>
              <a:gd name="T45" fmla="*/ 304939718 h 2471"/>
              <a:gd name="T46" fmla="*/ 2147483647 w 3523"/>
              <a:gd name="T47" fmla="*/ 0 h 2471"/>
              <a:gd name="T48" fmla="*/ 2147483647 w 3523"/>
              <a:gd name="T49" fmla="*/ 201612496 h 2471"/>
              <a:gd name="T50" fmla="*/ 2147483647 w 3523"/>
              <a:gd name="T51" fmla="*/ 370463763 h 2471"/>
              <a:gd name="T52" fmla="*/ 2147483647 w 3523"/>
              <a:gd name="T53" fmla="*/ 506552263 h 2471"/>
              <a:gd name="T54" fmla="*/ 2147483647 w 3523"/>
              <a:gd name="T55" fmla="*/ 607358486 h 2471"/>
              <a:gd name="T56" fmla="*/ 2147483647 w 3523"/>
              <a:gd name="T57" fmla="*/ 640119715 h 2471"/>
              <a:gd name="T58" fmla="*/ 2147483647 w 3523"/>
              <a:gd name="T59" fmla="*/ 945059531 h 2471"/>
              <a:gd name="T60" fmla="*/ 2147483647 w 3523"/>
              <a:gd name="T61" fmla="*/ 1045865754 h 2471"/>
              <a:gd name="T62" fmla="*/ 2147483647 w 3523"/>
              <a:gd name="T63" fmla="*/ 1181954155 h 2471"/>
              <a:gd name="T64" fmla="*/ 2147483647 w 3523"/>
              <a:gd name="T65" fmla="*/ 1383566601 h 2471"/>
              <a:gd name="T66" fmla="*/ 2147483647 w 3523"/>
              <a:gd name="T67" fmla="*/ 1552416231 h 2471"/>
              <a:gd name="T68" fmla="*/ 2147483647 w 3523"/>
              <a:gd name="T69" fmla="*/ 1822074068 h 2471"/>
              <a:gd name="T70" fmla="*/ 2147483647 w 3523"/>
              <a:gd name="T71" fmla="*/ 2147483647 h 2471"/>
              <a:gd name="T72" fmla="*/ 2147483647 w 3523"/>
              <a:gd name="T73" fmla="*/ 2147483647 h 2471"/>
              <a:gd name="T74" fmla="*/ 2147483647 w 3523"/>
              <a:gd name="T75" fmla="*/ 2147483647 h 2471"/>
              <a:gd name="T76" fmla="*/ 2147483647 w 3523"/>
              <a:gd name="T77" fmla="*/ 2147483647 h 2471"/>
              <a:gd name="T78" fmla="*/ 2147483647 w 3523"/>
              <a:gd name="T79" fmla="*/ 2147483647 h 2471"/>
              <a:gd name="T80" fmla="*/ 2147483647 w 3523"/>
              <a:gd name="T81" fmla="*/ 2147483647 h 2471"/>
              <a:gd name="T82" fmla="*/ 2147483647 w 3523"/>
              <a:gd name="T83" fmla="*/ 2147483647 h 2471"/>
              <a:gd name="T84" fmla="*/ 2147483647 w 3523"/>
              <a:gd name="T85" fmla="*/ 2147483647 h 2471"/>
              <a:gd name="T86" fmla="*/ 2147483647 w 3523"/>
              <a:gd name="T87" fmla="*/ 2147483647 h 2471"/>
              <a:gd name="T88" fmla="*/ 2147483647 w 3523"/>
              <a:gd name="T89" fmla="*/ 2147483647 h 2471"/>
              <a:gd name="T90" fmla="*/ 2147483647 w 3523"/>
              <a:gd name="T91" fmla="*/ 2147483647 h 24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23"/>
              <a:gd name="T139" fmla="*/ 0 h 2471"/>
              <a:gd name="T140" fmla="*/ 3523 w 3523"/>
              <a:gd name="T141" fmla="*/ 2471 h 247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23" h="2471">
                <a:moveTo>
                  <a:pt x="2184" y="2304"/>
                </a:moveTo>
                <a:cubicBezTo>
                  <a:pt x="2092" y="2326"/>
                  <a:pt x="2009" y="2358"/>
                  <a:pt x="1916" y="2371"/>
                </a:cubicBezTo>
                <a:cubicBezTo>
                  <a:pt x="1784" y="2415"/>
                  <a:pt x="1666" y="2438"/>
                  <a:pt x="1527" y="2451"/>
                </a:cubicBezTo>
                <a:cubicBezTo>
                  <a:pt x="567" y="2434"/>
                  <a:pt x="1046" y="2471"/>
                  <a:pt x="670" y="2398"/>
                </a:cubicBezTo>
                <a:cubicBezTo>
                  <a:pt x="599" y="2369"/>
                  <a:pt x="533" y="2347"/>
                  <a:pt x="469" y="2304"/>
                </a:cubicBezTo>
                <a:cubicBezTo>
                  <a:pt x="460" y="2291"/>
                  <a:pt x="453" y="2275"/>
                  <a:pt x="442" y="2264"/>
                </a:cubicBezTo>
                <a:cubicBezTo>
                  <a:pt x="431" y="2253"/>
                  <a:pt x="412" y="2249"/>
                  <a:pt x="402" y="2237"/>
                </a:cubicBezTo>
                <a:cubicBezTo>
                  <a:pt x="389" y="2221"/>
                  <a:pt x="390" y="2197"/>
                  <a:pt x="375" y="2183"/>
                </a:cubicBezTo>
                <a:cubicBezTo>
                  <a:pt x="335" y="2146"/>
                  <a:pt x="286" y="2121"/>
                  <a:pt x="241" y="2090"/>
                </a:cubicBezTo>
                <a:cubicBezTo>
                  <a:pt x="228" y="2081"/>
                  <a:pt x="201" y="2063"/>
                  <a:pt x="201" y="2063"/>
                </a:cubicBezTo>
                <a:cubicBezTo>
                  <a:pt x="123" y="1947"/>
                  <a:pt x="237" y="2122"/>
                  <a:pt x="147" y="1956"/>
                </a:cubicBezTo>
                <a:cubicBezTo>
                  <a:pt x="132" y="1928"/>
                  <a:pt x="104" y="1906"/>
                  <a:pt x="94" y="1875"/>
                </a:cubicBezTo>
                <a:cubicBezTo>
                  <a:pt x="67" y="1795"/>
                  <a:pt x="28" y="1727"/>
                  <a:pt x="0" y="1648"/>
                </a:cubicBezTo>
                <a:cubicBezTo>
                  <a:pt x="14" y="1461"/>
                  <a:pt x="11" y="1451"/>
                  <a:pt x="80" y="1313"/>
                </a:cubicBezTo>
                <a:cubicBezTo>
                  <a:pt x="104" y="1266"/>
                  <a:pt x="161" y="1179"/>
                  <a:pt x="161" y="1179"/>
                </a:cubicBezTo>
                <a:cubicBezTo>
                  <a:pt x="173" y="1117"/>
                  <a:pt x="158" y="1047"/>
                  <a:pt x="188" y="991"/>
                </a:cubicBezTo>
                <a:cubicBezTo>
                  <a:pt x="203" y="963"/>
                  <a:pt x="241" y="956"/>
                  <a:pt x="268" y="938"/>
                </a:cubicBezTo>
                <a:cubicBezTo>
                  <a:pt x="284" y="927"/>
                  <a:pt x="292" y="908"/>
                  <a:pt x="308" y="897"/>
                </a:cubicBezTo>
                <a:cubicBezTo>
                  <a:pt x="324" y="885"/>
                  <a:pt x="344" y="880"/>
                  <a:pt x="362" y="871"/>
                </a:cubicBezTo>
                <a:cubicBezTo>
                  <a:pt x="458" y="749"/>
                  <a:pt x="560" y="632"/>
                  <a:pt x="670" y="522"/>
                </a:cubicBezTo>
                <a:cubicBezTo>
                  <a:pt x="713" y="479"/>
                  <a:pt x="766" y="449"/>
                  <a:pt x="804" y="402"/>
                </a:cubicBezTo>
                <a:cubicBezTo>
                  <a:pt x="869" y="323"/>
                  <a:pt x="919" y="245"/>
                  <a:pt x="1005" y="187"/>
                </a:cubicBezTo>
                <a:cubicBezTo>
                  <a:pt x="1111" y="30"/>
                  <a:pt x="1478" y="123"/>
                  <a:pt x="1567" y="121"/>
                </a:cubicBezTo>
                <a:cubicBezTo>
                  <a:pt x="1659" y="90"/>
                  <a:pt x="1743" y="30"/>
                  <a:pt x="1835" y="0"/>
                </a:cubicBezTo>
                <a:cubicBezTo>
                  <a:pt x="2104" y="14"/>
                  <a:pt x="2367" y="60"/>
                  <a:pt x="2639" y="80"/>
                </a:cubicBezTo>
                <a:cubicBezTo>
                  <a:pt x="2720" y="108"/>
                  <a:pt x="2644" y="70"/>
                  <a:pt x="2693" y="147"/>
                </a:cubicBezTo>
                <a:cubicBezTo>
                  <a:pt x="2706" y="168"/>
                  <a:pt x="2730" y="182"/>
                  <a:pt x="2746" y="201"/>
                </a:cubicBezTo>
                <a:cubicBezTo>
                  <a:pt x="2756" y="213"/>
                  <a:pt x="2760" y="231"/>
                  <a:pt x="2773" y="241"/>
                </a:cubicBezTo>
                <a:cubicBezTo>
                  <a:pt x="2784" y="250"/>
                  <a:pt x="2800" y="250"/>
                  <a:pt x="2813" y="254"/>
                </a:cubicBezTo>
                <a:cubicBezTo>
                  <a:pt x="2850" y="292"/>
                  <a:pt x="2886" y="334"/>
                  <a:pt x="2920" y="375"/>
                </a:cubicBezTo>
                <a:cubicBezTo>
                  <a:pt x="2930" y="387"/>
                  <a:pt x="2935" y="404"/>
                  <a:pt x="2947" y="415"/>
                </a:cubicBezTo>
                <a:cubicBezTo>
                  <a:pt x="2971" y="436"/>
                  <a:pt x="3000" y="451"/>
                  <a:pt x="3027" y="469"/>
                </a:cubicBezTo>
                <a:cubicBezTo>
                  <a:pt x="3058" y="490"/>
                  <a:pt x="3075" y="530"/>
                  <a:pt x="3108" y="549"/>
                </a:cubicBezTo>
                <a:cubicBezTo>
                  <a:pt x="3247" y="632"/>
                  <a:pt x="3095" y="549"/>
                  <a:pt x="3269" y="616"/>
                </a:cubicBezTo>
                <a:cubicBezTo>
                  <a:pt x="3354" y="649"/>
                  <a:pt x="3435" y="694"/>
                  <a:pt x="3523" y="723"/>
                </a:cubicBezTo>
                <a:cubicBezTo>
                  <a:pt x="3519" y="870"/>
                  <a:pt x="3518" y="1018"/>
                  <a:pt x="3510" y="1165"/>
                </a:cubicBezTo>
                <a:cubicBezTo>
                  <a:pt x="3505" y="1252"/>
                  <a:pt x="3428" y="1359"/>
                  <a:pt x="3403" y="1447"/>
                </a:cubicBezTo>
                <a:cubicBezTo>
                  <a:pt x="3374" y="1547"/>
                  <a:pt x="3357" y="1653"/>
                  <a:pt x="3336" y="1755"/>
                </a:cubicBezTo>
                <a:cubicBezTo>
                  <a:pt x="3331" y="1777"/>
                  <a:pt x="3331" y="1801"/>
                  <a:pt x="3322" y="1822"/>
                </a:cubicBezTo>
                <a:cubicBezTo>
                  <a:pt x="3297" y="1876"/>
                  <a:pt x="3270" y="1878"/>
                  <a:pt x="3228" y="1915"/>
                </a:cubicBezTo>
                <a:cubicBezTo>
                  <a:pt x="3163" y="1971"/>
                  <a:pt x="3217" y="1946"/>
                  <a:pt x="3148" y="1969"/>
                </a:cubicBezTo>
                <a:cubicBezTo>
                  <a:pt x="2989" y="2077"/>
                  <a:pt x="2924" y="2159"/>
                  <a:pt x="2719" y="2170"/>
                </a:cubicBezTo>
                <a:cubicBezTo>
                  <a:pt x="2585" y="2177"/>
                  <a:pt x="2452" y="2179"/>
                  <a:pt x="2318" y="2183"/>
                </a:cubicBezTo>
                <a:cubicBezTo>
                  <a:pt x="2304" y="2192"/>
                  <a:pt x="2289" y="2198"/>
                  <a:pt x="2277" y="2210"/>
                </a:cubicBezTo>
                <a:cubicBezTo>
                  <a:pt x="2224" y="2263"/>
                  <a:pt x="2282" y="2243"/>
                  <a:pt x="2210" y="2291"/>
                </a:cubicBezTo>
                <a:cubicBezTo>
                  <a:pt x="2188" y="2305"/>
                  <a:pt x="2148" y="2304"/>
                  <a:pt x="2184" y="2304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7414" name="Picture 5" descr="Picture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2997200"/>
            <a:ext cx="935038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Picture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5775" y="2060575"/>
            <a:ext cx="12954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9" descr="Picture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3388" y="1989139"/>
            <a:ext cx="12954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10"/>
          <p:cNvSpPr>
            <a:spLocks noChangeArrowheads="1"/>
          </p:cNvSpPr>
          <p:nvPr/>
        </p:nvSpPr>
        <p:spPr bwMode="auto">
          <a:xfrm>
            <a:off x="8401050" y="3429000"/>
            <a:ext cx="2286000" cy="121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8" name="Freeform 27"/>
          <p:cNvSpPr>
            <a:spLocks/>
          </p:cNvSpPr>
          <p:nvPr/>
        </p:nvSpPr>
        <p:spPr bwMode="auto">
          <a:xfrm>
            <a:off x="14531975" y="3430588"/>
            <a:ext cx="1482725" cy="2844800"/>
          </a:xfrm>
          <a:custGeom>
            <a:avLst/>
            <a:gdLst>
              <a:gd name="T0" fmla="*/ 839213003 w 934"/>
              <a:gd name="T1" fmla="*/ 32762828 h 1792"/>
              <a:gd name="T2" fmla="*/ 257055970 w 934"/>
              <a:gd name="T3" fmla="*/ 2147483647 h 1792"/>
              <a:gd name="T4" fmla="*/ 161290007 w 934"/>
              <a:gd name="T5" fmla="*/ 2147483647 h 1792"/>
              <a:gd name="T6" fmla="*/ 63004708 w 934"/>
              <a:gd name="T7" fmla="*/ 2147483647 h 1792"/>
              <a:gd name="T8" fmla="*/ 32762829 w 934"/>
              <a:gd name="T9" fmla="*/ 2147483647 h 1792"/>
              <a:gd name="T10" fmla="*/ 0 w 934"/>
              <a:gd name="T11" fmla="*/ 2147483647 h 1792"/>
              <a:gd name="T12" fmla="*/ 1514614701 w 934"/>
              <a:gd name="T13" fmla="*/ 2147483647 h 1792"/>
              <a:gd name="T14" fmla="*/ 2147483647 w 934"/>
              <a:gd name="T15" fmla="*/ 2147483647 h 1792"/>
              <a:gd name="T16" fmla="*/ 2129533062 w 934"/>
              <a:gd name="T17" fmla="*/ 1872477171 h 1792"/>
              <a:gd name="T18" fmla="*/ 2096770246 w 934"/>
              <a:gd name="T19" fmla="*/ 420866971 h 1792"/>
              <a:gd name="T20" fmla="*/ 2031246200 w 934"/>
              <a:gd name="T21" fmla="*/ 194052822 h 1792"/>
              <a:gd name="T22" fmla="*/ 1451610017 w 934"/>
              <a:gd name="T23" fmla="*/ 0 h 1792"/>
              <a:gd name="T24" fmla="*/ 839213003 w 934"/>
              <a:gd name="T25" fmla="*/ 32762828 h 17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34"/>
              <a:gd name="T40" fmla="*/ 0 h 1792"/>
              <a:gd name="T41" fmla="*/ 934 w 934"/>
              <a:gd name="T42" fmla="*/ 1792 h 17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34" h="1792">
                <a:moveTo>
                  <a:pt x="333" y="13"/>
                </a:moveTo>
                <a:cubicBezTo>
                  <a:pt x="323" y="478"/>
                  <a:pt x="376" y="994"/>
                  <a:pt x="102" y="1395"/>
                </a:cubicBezTo>
                <a:cubicBezTo>
                  <a:pt x="70" y="1555"/>
                  <a:pt x="112" y="1383"/>
                  <a:pt x="64" y="1498"/>
                </a:cubicBezTo>
                <a:cubicBezTo>
                  <a:pt x="47" y="1539"/>
                  <a:pt x="39" y="1584"/>
                  <a:pt x="25" y="1626"/>
                </a:cubicBezTo>
                <a:cubicBezTo>
                  <a:pt x="21" y="1639"/>
                  <a:pt x="17" y="1651"/>
                  <a:pt x="13" y="1664"/>
                </a:cubicBezTo>
                <a:cubicBezTo>
                  <a:pt x="9" y="1677"/>
                  <a:pt x="0" y="1703"/>
                  <a:pt x="0" y="1703"/>
                </a:cubicBezTo>
                <a:cubicBezTo>
                  <a:pt x="182" y="1792"/>
                  <a:pt x="415" y="1644"/>
                  <a:pt x="601" y="1626"/>
                </a:cubicBezTo>
                <a:cubicBezTo>
                  <a:pt x="712" y="1615"/>
                  <a:pt x="823" y="1609"/>
                  <a:pt x="934" y="1600"/>
                </a:cubicBezTo>
                <a:cubicBezTo>
                  <a:pt x="921" y="1312"/>
                  <a:pt x="879" y="1029"/>
                  <a:pt x="845" y="743"/>
                </a:cubicBezTo>
                <a:cubicBezTo>
                  <a:pt x="841" y="551"/>
                  <a:pt x="840" y="359"/>
                  <a:pt x="832" y="167"/>
                </a:cubicBezTo>
                <a:cubicBezTo>
                  <a:pt x="832" y="166"/>
                  <a:pt x="813" y="84"/>
                  <a:pt x="806" y="77"/>
                </a:cubicBezTo>
                <a:cubicBezTo>
                  <a:pt x="763" y="34"/>
                  <a:pt x="636" y="0"/>
                  <a:pt x="576" y="0"/>
                </a:cubicBezTo>
                <a:cubicBezTo>
                  <a:pt x="495" y="0"/>
                  <a:pt x="414" y="9"/>
                  <a:pt x="333" y="13"/>
                </a:cubicBezTo>
                <a:close/>
              </a:path>
            </a:pathLst>
          </a:custGeom>
          <a:solidFill>
            <a:srgbClr val="99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3216275" y="3284539"/>
            <a:ext cx="86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4,5</a:t>
            </a:r>
          </a:p>
        </p:txBody>
      </p:sp>
      <p:sp>
        <p:nvSpPr>
          <p:cNvPr id="18469" name="Text Box 37"/>
          <p:cNvSpPr txBox="1">
            <a:spLocks noChangeArrowheads="1"/>
          </p:cNvSpPr>
          <p:nvPr/>
        </p:nvSpPr>
        <p:spPr bwMode="auto">
          <a:xfrm>
            <a:off x="4295776" y="2420939"/>
            <a:ext cx="13684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4,203</a:t>
            </a:r>
          </a:p>
        </p:txBody>
      </p:sp>
      <p:pic>
        <p:nvPicPr>
          <p:cNvPr id="17421" name="Picture 24" descr="Picture7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7351" y="836613"/>
            <a:ext cx="14398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70" name="Text Box 38"/>
          <p:cNvSpPr txBox="1">
            <a:spLocks noChangeArrowheads="1"/>
          </p:cNvSpPr>
          <p:nvPr/>
        </p:nvSpPr>
        <p:spPr bwMode="auto">
          <a:xfrm>
            <a:off x="3000376" y="1196975"/>
            <a:ext cx="1439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4,505</a:t>
            </a:r>
          </a:p>
        </p:txBody>
      </p:sp>
      <p:sp>
        <p:nvSpPr>
          <p:cNvPr id="18471" name="Text Box 39"/>
          <p:cNvSpPr txBox="1">
            <a:spLocks noChangeArrowheads="1"/>
          </p:cNvSpPr>
          <p:nvPr/>
        </p:nvSpPr>
        <p:spPr bwMode="auto">
          <a:xfrm>
            <a:off x="1919289" y="2349500"/>
            <a:ext cx="13684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4,23</a:t>
            </a:r>
          </a:p>
        </p:txBody>
      </p:sp>
      <p:sp>
        <p:nvSpPr>
          <p:cNvPr id="17424" name="Freeform 26"/>
          <p:cNvSpPr>
            <a:spLocks/>
          </p:cNvSpPr>
          <p:nvPr/>
        </p:nvSpPr>
        <p:spPr bwMode="auto">
          <a:xfrm>
            <a:off x="6167438" y="115888"/>
            <a:ext cx="4729162" cy="3922712"/>
          </a:xfrm>
          <a:custGeom>
            <a:avLst/>
            <a:gdLst>
              <a:gd name="T0" fmla="*/ 2147483647 w 3523"/>
              <a:gd name="T1" fmla="*/ 2147483647 h 2471"/>
              <a:gd name="T2" fmla="*/ 2147483647 w 3523"/>
              <a:gd name="T3" fmla="*/ 2147483647 h 2471"/>
              <a:gd name="T4" fmla="*/ 2147483647 w 3523"/>
              <a:gd name="T5" fmla="*/ 2147483647 h 2471"/>
              <a:gd name="T6" fmla="*/ 1207306869 w 3523"/>
              <a:gd name="T7" fmla="*/ 2147483647 h 2471"/>
              <a:gd name="T8" fmla="*/ 845115983 w 3523"/>
              <a:gd name="T9" fmla="*/ 2147483647 h 2471"/>
              <a:gd name="T10" fmla="*/ 796463215 w 3523"/>
              <a:gd name="T11" fmla="*/ 2147483647 h 2471"/>
              <a:gd name="T12" fmla="*/ 724384792 w 3523"/>
              <a:gd name="T13" fmla="*/ 2147483647 h 2471"/>
              <a:gd name="T14" fmla="*/ 675731857 w 3523"/>
              <a:gd name="T15" fmla="*/ 2147483647 h 2471"/>
              <a:gd name="T16" fmla="*/ 434270819 w 3523"/>
              <a:gd name="T17" fmla="*/ 2147483647 h 2471"/>
              <a:gd name="T18" fmla="*/ 362192396 w 3523"/>
              <a:gd name="T19" fmla="*/ 2147483647 h 2471"/>
              <a:gd name="T20" fmla="*/ 264886777 w 3523"/>
              <a:gd name="T21" fmla="*/ 2147483647 h 2471"/>
              <a:gd name="T22" fmla="*/ 169384000 w 3523"/>
              <a:gd name="T23" fmla="*/ 2147483647 h 2471"/>
              <a:gd name="T24" fmla="*/ 0 w 3523"/>
              <a:gd name="T25" fmla="*/ 2147483647 h 2471"/>
              <a:gd name="T26" fmla="*/ 144155545 w 3523"/>
              <a:gd name="T27" fmla="*/ 2147483647 h 2471"/>
              <a:gd name="T28" fmla="*/ 290113890 w 3523"/>
              <a:gd name="T29" fmla="*/ 2147483647 h 2471"/>
              <a:gd name="T30" fmla="*/ 338766657 w 3523"/>
              <a:gd name="T31" fmla="*/ 2147483647 h 2471"/>
              <a:gd name="T32" fmla="*/ 482923586 w 3523"/>
              <a:gd name="T33" fmla="*/ 2147483647 h 2471"/>
              <a:gd name="T34" fmla="*/ 555000667 w 3523"/>
              <a:gd name="T35" fmla="*/ 2147483647 h 2471"/>
              <a:gd name="T36" fmla="*/ 652306202 w 3523"/>
              <a:gd name="T37" fmla="*/ 2147483647 h 2471"/>
              <a:gd name="T38" fmla="*/ 1207306869 w 3523"/>
              <a:gd name="T39" fmla="*/ 1315521272 h 2471"/>
              <a:gd name="T40" fmla="*/ 1448769585 w 3523"/>
              <a:gd name="T41" fmla="*/ 1013102680 h 2471"/>
              <a:gd name="T42" fmla="*/ 1810961813 w 3523"/>
              <a:gd name="T43" fmla="*/ 471268377 h 2471"/>
              <a:gd name="T44" fmla="*/ 2147483647 w 3523"/>
              <a:gd name="T45" fmla="*/ 304938052 h 2471"/>
              <a:gd name="T46" fmla="*/ 2147483647 w 3523"/>
              <a:gd name="T47" fmla="*/ 0 h 2471"/>
              <a:gd name="T48" fmla="*/ 2147483647 w 3523"/>
              <a:gd name="T49" fmla="*/ 201612444 h 2471"/>
              <a:gd name="T50" fmla="*/ 2147483647 w 3523"/>
              <a:gd name="T51" fmla="*/ 370462081 h 2471"/>
              <a:gd name="T52" fmla="*/ 2147483647 w 3523"/>
              <a:gd name="T53" fmla="*/ 506550546 h 2471"/>
              <a:gd name="T54" fmla="*/ 2147483647 w 3523"/>
              <a:gd name="T55" fmla="*/ 607356743 h 2471"/>
              <a:gd name="T56" fmla="*/ 2147483647 w 3523"/>
              <a:gd name="T57" fmla="*/ 640119551 h 2471"/>
              <a:gd name="T58" fmla="*/ 2147483647 w 3523"/>
              <a:gd name="T59" fmla="*/ 945057703 h 2471"/>
              <a:gd name="T60" fmla="*/ 2147483647 w 3523"/>
              <a:gd name="T61" fmla="*/ 1045863900 h 2471"/>
              <a:gd name="T62" fmla="*/ 2147483647 w 3523"/>
              <a:gd name="T63" fmla="*/ 1181952267 h 2471"/>
              <a:gd name="T64" fmla="*/ 2147483647 w 3523"/>
              <a:gd name="T65" fmla="*/ 1383564661 h 2471"/>
              <a:gd name="T66" fmla="*/ 2147483647 w 3523"/>
              <a:gd name="T67" fmla="*/ 1552415835 h 2471"/>
              <a:gd name="T68" fmla="*/ 2147483647 w 3523"/>
              <a:gd name="T69" fmla="*/ 1822072016 h 2471"/>
              <a:gd name="T70" fmla="*/ 2147483647 w 3523"/>
              <a:gd name="T71" fmla="*/ 2147483647 h 2471"/>
              <a:gd name="T72" fmla="*/ 2147483647 w 3523"/>
              <a:gd name="T73" fmla="*/ 2147483647 h 2471"/>
              <a:gd name="T74" fmla="*/ 2147483647 w 3523"/>
              <a:gd name="T75" fmla="*/ 2147483647 h 2471"/>
              <a:gd name="T76" fmla="*/ 2147483647 w 3523"/>
              <a:gd name="T77" fmla="*/ 2147483647 h 2471"/>
              <a:gd name="T78" fmla="*/ 2147483647 w 3523"/>
              <a:gd name="T79" fmla="*/ 2147483647 h 2471"/>
              <a:gd name="T80" fmla="*/ 2147483647 w 3523"/>
              <a:gd name="T81" fmla="*/ 2147483647 h 2471"/>
              <a:gd name="T82" fmla="*/ 2147483647 w 3523"/>
              <a:gd name="T83" fmla="*/ 2147483647 h 2471"/>
              <a:gd name="T84" fmla="*/ 2147483647 w 3523"/>
              <a:gd name="T85" fmla="*/ 2147483647 h 2471"/>
              <a:gd name="T86" fmla="*/ 2147483647 w 3523"/>
              <a:gd name="T87" fmla="*/ 2147483647 h 2471"/>
              <a:gd name="T88" fmla="*/ 2147483647 w 3523"/>
              <a:gd name="T89" fmla="*/ 2147483647 h 2471"/>
              <a:gd name="T90" fmla="*/ 2147483647 w 3523"/>
              <a:gd name="T91" fmla="*/ 2147483647 h 247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523"/>
              <a:gd name="T139" fmla="*/ 0 h 2471"/>
              <a:gd name="T140" fmla="*/ 3523 w 3523"/>
              <a:gd name="T141" fmla="*/ 2471 h 247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523" h="2471">
                <a:moveTo>
                  <a:pt x="2184" y="2304"/>
                </a:moveTo>
                <a:cubicBezTo>
                  <a:pt x="2092" y="2326"/>
                  <a:pt x="2009" y="2358"/>
                  <a:pt x="1916" y="2371"/>
                </a:cubicBezTo>
                <a:cubicBezTo>
                  <a:pt x="1784" y="2415"/>
                  <a:pt x="1666" y="2438"/>
                  <a:pt x="1527" y="2451"/>
                </a:cubicBezTo>
                <a:cubicBezTo>
                  <a:pt x="567" y="2434"/>
                  <a:pt x="1046" y="2471"/>
                  <a:pt x="670" y="2398"/>
                </a:cubicBezTo>
                <a:cubicBezTo>
                  <a:pt x="599" y="2369"/>
                  <a:pt x="533" y="2347"/>
                  <a:pt x="469" y="2304"/>
                </a:cubicBezTo>
                <a:cubicBezTo>
                  <a:pt x="460" y="2291"/>
                  <a:pt x="453" y="2275"/>
                  <a:pt x="442" y="2264"/>
                </a:cubicBezTo>
                <a:cubicBezTo>
                  <a:pt x="431" y="2253"/>
                  <a:pt x="412" y="2249"/>
                  <a:pt x="402" y="2237"/>
                </a:cubicBezTo>
                <a:cubicBezTo>
                  <a:pt x="389" y="2221"/>
                  <a:pt x="390" y="2197"/>
                  <a:pt x="375" y="2183"/>
                </a:cubicBezTo>
                <a:cubicBezTo>
                  <a:pt x="335" y="2146"/>
                  <a:pt x="286" y="2121"/>
                  <a:pt x="241" y="2090"/>
                </a:cubicBezTo>
                <a:cubicBezTo>
                  <a:pt x="228" y="2081"/>
                  <a:pt x="201" y="2063"/>
                  <a:pt x="201" y="2063"/>
                </a:cubicBezTo>
                <a:cubicBezTo>
                  <a:pt x="123" y="1947"/>
                  <a:pt x="237" y="2122"/>
                  <a:pt x="147" y="1956"/>
                </a:cubicBezTo>
                <a:cubicBezTo>
                  <a:pt x="132" y="1928"/>
                  <a:pt x="104" y="1906"/>
                  <a:pt x="94" y="1875"/>
                </a:cubicBezTo>
                <a:cubicBezTo>
                  <a:pt x="67" y="1795"/>
                  <a:pt x="28" y="1727"/>
                  <a:pt x="0" y="1648"/>
                </a:cubicBezTo>
                <a:cubicBezTo>
                  <a:pt x="14" y="1461"/>
                  <a:pt x="11" y="1451"/>
                  <a:pt x="80" y="1313"/>
                </a:cubicBezTo>
                <a:cubicBezTo>
                  <a:pt x="104" y="1266"/>
                  <a:pt x="161" y="1179"/>
                  <a:pt x="161" y="1179"/>
                </a:cubicBezTo>
                <a:cubicBezTo>
                  <a:pt x="173" y="1117"/>
                  <a:pt x="158" y="1047"/>
                  <a:pt x="188" y="991"/>
                </a:cubicBezTo>
                <a:cubicBezTo>
                  <a:pt x="203" y="963"/>
                  <a:pt x="241" y="956"/>
                  <a:pt x="268" y="938"/>
                </a:cubicBezTo>
                <a:cubicBezTo>
                  <a:pt x="284" y="927"/>
                  <a:pt x="292" y="908"/>
                  <a:pt x="308" y="897"/>
                </a:cubicBezTo>
                <a:cubicBezTo>
                  <a:pt x="324" y="885"/>
                  <a:pt x="344" y="880"/>
                  <a:pt x="362" y="871"/>
                </a:cubicBezTo>
                <a:cubicBezTo>
                  <a:pt x="458" y="749"/>
                  <a:pt x="560" y="632"/>
                  <a:pt x="670" y="522"/>
                </a:cubicBezTo>
                <a:cubicBezTo>
                  <a:pt x="713" y="479"/>
                  <a:pt x="766" y="449"/>
                  <a:pt x="804" y="402"/>
                </a:cubicBezTo>
                <a:cubicBezTo>
                  <a:pt x="869" y="323"/>
                  <a:pt x="919" y="245"/>
                  <a:pt x="1005" y="187"/>
                </a:cubicBezTo>
                <a:cubicBezTo>
                  <a:pt x="1111" y="30"/>
                  <a:pt x="1478" y="123"/>
                  <a:pt x="1567" y="121"/>
                </a:cubicBezTo>
                <a:cubicBezTo>
                  <a:pt x="1659" y="90"/>
                  <a:pt x="1743" y="30"/>
                  <a:pt x="1835" y="0"/>
                </a:cubicBezTo>
                <a:cubicBezTo>
                  <a:pt x="2104" y="14"/>
                  <a:pt x="2367" y="60"/>
                  <a:pt x="2639" y="80"/>
                </a:cubicBezTo>
                <a:cubicBezTo>
                  <a:pt x="2720" y="108"/>
                  <a:pt x="2644" y="70"/>
                  <a:pt x="2693" y="147"/>
                </a:cubicBezTo>
                <a:cubicBezTo>
                  <a:pt x="2706" y="168"/>
                  <a:pt x="2730" y="182"/>
                  <a:pt x="2746" y="201"/>
                </a:cubicBezTo>
                <a:cubicBezTo>
                  <a:pt x="2756" y="213"/>
                  <a:pt x="2760" y="231"/>
                  <a:pt x="2773" y="241"/>
                </a:cubicBezTo>
                <a:cubicBezTo>
                  <a:pt x="2784" y="250"/>
                  <a:pt x="2800" y="250"/>
                  <a:pt x="2813" y="254"/>
                </a:cubicBezTo>
                <a:cubicBezTo>
                  <a:pt x="2850" y="292"/>
                  <a:pt x="2886" y="334"/>
                  <a:pt x="2920" y="375"/>
                </a:cubicBezTo>
                <a:cubicBezTo>
                  <a:pt x="2930" y="387"/>
                  <a:pt x="2935" y="404"/>
                  <a:pt x="2947" y="415"/>
                </a:cubicBezTo>
                <a:cubicBezTo>
                  <a:pt x="2971" y="436"/>
                  <a:pt x="3000" y="451"/>
                  <a:pt x="3027" y="469"/>
                </a:cubicBezTo>
                <a:cubicBezTo>
                  <a:pt x="3058" y="490"/>
                  <a:pt x="3075" y="530"/>
                  <a:pt x="3108" y="549"/>
                </a:cubicBezTo>
                <a:cubicBezTo>
                  <a:pt x="3247" y="632"/>
                  <a:pt x="3095" y="549"/>
                  <a:pt x="3269" y="616"/>
                </a:cubicBezTo>
                <a:cubicBezTo>
                  <a:pt x="3354" y="649"/>
                  <a:pt x="3435" y="694"/>
                  <a:pt x="3523" y="723"/>
                </a:cubicBezTo>
                <a:cubicBezTo>
                  <a:pt x="3519" y="870"/>
                  <a:pt x="3518" y="1018"/>
                  <a:pt x="3510" y="1165"/>
                </a:cubicBezTo>
                <a:cubicBezTo>
                  <a:pt x="3505" y="1252"/>
                  <a:pt x="3428" y="1359"/>
                  <a:pt x="3403" y="1447"/>
                </a:cubicBezTo>
                <a:cubicBezTo>
                  <a:pt x="3374" y="1547"/>
                  <a:pt x="3357" y="1653"/>
                  <a:pt x="3336" y="1755"/>
                </a:cubicBezTo>
                <a:cubicBezTo>
                  <a:pt x="3331" y="1777"/>
                  <a:pt x="3331" y="1801"/>
                  <a:pt x="3322" y="1822"/>
                </a:cubicBezTo>
                <a:cubicBezTo>
                  <a:pt x="3297" y="1876"/>
                  <a:pt x="3270" y="1878"/>
                  <a:pt x="3228" y="1915"/>
                </a:cubicBezTo>
                <a:cubicBezTo>
                  <a:pt x="3163" y="1971"/>
                  <a:pt x="3217" y="1946"/>
                  <a:pt x="3148" y="1969"/>
                </a:cubicBezTo>
                <a:cubicBezTo>
                  <a:pt x="2989" y="2077"/>
                  <a:pt x="2924" y="2159"/>
                  <a:pt x="2719" y="2170"/>
                </a:cubicBezTo>
                <a:cubicBezTo>
                  <a:pt x="2585" y="2177"/>
                  <a:pt x="2452" y="2179"/>
                  <a:pt x="2318" y="2183"/>
                </a:cubicBezTo>
                <a:cubicBezTo>
                  <a:pt x="2304" y="2192"/>
                  <a:pt x="2289" y="2198"/>
                  <a:pt x="2277" y="2210"/>
                </a:cubicBezTo>
                <a:cubicBezTo>
                  <a:pt x="2224" y="2263"/>
                  <a:pt x="2282" y="2243"/>
                  <a:pt x="2210" y="2291"/>
                </a:cubicBezTo>
                <a:cubicBezTo>
                  <a:pt x="2188" y="2305"/>
                  <a:pt x="2148" y="2304"/>
                  <a:pt x="2184" y="2304"/>
                </a:cubicBezTo>
                <a:close/>
              </a:path>
            </a:pathLst>
          </a:custGeom>
          <a:solidFill>
            <a:srgbClr val="FFFF6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7425" name="Picture 43" descr="Picture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48751" y="908050"/>
            <a:ext cx="112077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44" descr="Picture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692150"/>
            <a:ext cx="1265238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45" descr="Picture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6726" y="2205039"/>
            <a:ext cx="11207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46" descr="Picture7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56588" y="2276475"/>
            <a:ext cx="1439862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7535864" y="1268414"/>
            <a:ext cx="10810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72.1</a:t>
            </a:r>
          </a:p>
        </p:txBody>
      </p:sp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6816725" y="2636839"/>
            <a:ext cx="10810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71.2</a:t>
            </a:r>
          </a:p>
        </p:txBody>
      </p:sp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9120189" y="1412875"/>
            <a:ext cx="1081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69.8</a:t>
            </a:r>
          </a:p>
        </p:txBody>
      </p: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8328025" y="2708275"/>
            <a:ext cx="1295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69.78</a:t>
            </a:r>
          </a:p>
        </p:txBody>
      </p:sp>
      <p:sp>
        <p:nvSpPr>
          <p:cNvPr id="17433" name="Freeform 3"/>
          <p:cNvSpPr>
            <a:spLocks/>
          </p:cNvSpPr>
          <p:nvPr/>
        </p:nvSpPr>
        <p:spPr bwMode="auto">
          <a:xfrm rot="-208420">
            <a:off x="1447800" y="4292600"/>
            <a:ext cx="9220200" cy="2819400"/>
          </a:xfrm>
          <a:custGeom>
            <a:avLst/>
            <a:gdLst>
              <a:gd name="T0" fmla="*/ 0 w 5843"/>
              <a:gd name="T1" fmla="*/ 2147483647 h 905"/>
              <a:gd name="T2" fmla="*/ 1274907620 w 5843"/>
              <a:gd name="T3" fmla="*/ 2147483647 h 905"/>
              <a:gd name="T4" fmla="*/ 2147483647 w 5843"/>
              <a:gd name="T5" fmla="*/ 2147483647 h 905"/>
              <a:gd name="T6" fmla="*/ 2147483647 w 5843"/>
              <a:gd name="T7" fmla="*/ 2147483647 h 905"/>
              <a:gd name="T8" fmla="*/ 2147483647 w 5843"/>
              <a:gd name="T9" fmla="*/ 2147483647 h 905"/>
              <a:gd name="T10" fmla="*/ 2147483647 w 5843"/>
              <a:gd name="T11" fmla="*/ 1814921280 h 905"/>
              <a:gd name="T12" fmla="*/ 2147483647 w 5843"/>
              <a:gd name="T13" fmla="*/ 1193771412 h 905"/>
              <a:gd name="T14" fmla="*/ 2147483647 w 5843"/>
              <a:gd name="T15" fmla="*/ 951134848 h 905"/>
              <a:gd name="T16" fmla="*/ 2147483647 w 5843"/>
              <a:gd name="T17" fmla="*/ 951134848 h 905"/>
              <a:gd name="T18" fmla="*/ 2147483647 w 5843"/>
              <a:gd name="T19" fmla="*/ 1572284327 h 905"/>
              <a:gd name="T20" fmla="*/ 2147483647 w 5843"/>
              <a:gd name="T21" fmla="*/ 1941093290 h 905"/>
              <a:gd name="T22" fmla="*/ 2147483647 w 5843"/>
              <a:gd name="T23" fmla="*/ 2067262185 h 905"/>
              <a:gd name="T24" fmla="*/ 2147483647 w 5843"/>
              <a:gd name="T25" fmla="*/ 2147483647 h 905"/>
              <a:gd name="T26" fmla="*/ 2147483647 w 5843"/>
              <a:gd name="T27" fmla="*/ 2147483647 h 905"/>
              <a:gd name="T28" fmla="*/ 2147483647 w 5843"/>
              <a:gd name="T29" fmla="*/ 2147483647 h 905"/>
              <a:gd name="T30" fmla="*/ 2147483647 w 5843"/>
              <a:gd name="T31" fmla="*/ 2147483647 h 905"/>
              <a:gd name="T32" fmla="*/ 2147483647 w 5843"/>
              <a:gd name="T33" fmla="*/ 2147483647 h 905"/>
              <a:gd name="T34" fmla="*/ 2147483647 w 5843"/>
              <a:gd name="T35" fmla="*/ 2147483647 h 905"/>
              <a:gd name="T36" fmla="*/ 2147483647 w 5843"/>
              <a:gd name="T37" fmla="*/ 2147483647 h 905"/>
              <a:gd name="T38" fmla="*/ 2147483647 w 5843"/>
              <a:gd name="T39" fmla="*/ 2147483647 h 905"/>
              <a:gd name="T40" fmla="*/ 2147483647 w 5843"/>
              <a:gd name="T41" fmla="*/ 2147483647 h 905"/>
              <a:gd name="T42" fmla="*/ 2147483647 w 5843"/>
              <a:gd name="T43" fmla="*/ 2147483647 h 905"/>
              <a:gd name="T44" fmla="*/ 2147483647 w 5843"/>
              <a:gd name="T45" fmla="*/ 2147483647 h 905"/>
              <a:gd name="T46" fmla="*/ 2147483647 w 5843"/>
              <a:gd name="T47" fmla="*/ 2147483647 h 905"/>
              <a:gd name="T48" fmla="*/ 2147483647 w 5843"/>
              <a:gd name="T49" fmla="*/ 2147483647 h 905"/>
              <a:gd name="T50" fmla="*/ 2147483647 w 5843"/>
              <a:gd name="T51" fmla="*/ 2147483647 h 905"/>
              <a:gd name="T52" fmla="*/ 2147483647 w 5843"/>
              <a:gd name="T53" fmla="*/ 2147483647 h 905"/>
              <a:gd name="T54" fmla="*/ 2147483647 w 5843"/>
              <a:gd name="T55" fmla="*/ 2147483647 h 905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43"/>
              <a:gd name="T85" fmla="*/ 0 h 905"/>
              <a:gd name="T86" fmla="*/ 5843 w 5843"/>
              <a:gd name="T87" fmla="*/ 905 h 905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43" h="905">
                <a:moveTo>
                  <a:pt x="0" y="738"/>
                </a:moveTo>
                <a:cubicBezTo>
                  <a:pt x="164" y="683"/>
                  <a:pt x="341" y="629"/>
                  <a:pt x="512" y="610"/>
                </a:cubicBezTo>
                <a:cubicBezTo>
                  <a:pt x="726" y="555"/>
                  <a:pt x="946" y="501"/>
                  <a:pt x="1165" y="469"/>
                </a:cubicBezTo>
                <a:cubicBezTo>
                  <a:pt x="1220" y="441"/>
                  <a:pt x="1272" y="436"/>
                  <a:pt x="1331" y="418"/>
                </a:cubicBezTo>
                <a:cubicBezTo>
                  <a:pt x="1444" y="383"/>
                  <a:pt x="1561" y="352"/>
                  <a:pt x="1677" y="328"/>
                </a:cubicBezTo>
                <a:cubicBezTo>
                  <a:pt x="1757" y="276"/>
                  <a:pt x="1881" y="231"/>
                  <a:pt x="1971" y="187"/>
                </a:cubicBezTo>
                <a:cubicBezTo>
                  <a:pt x="1986" y="180"/>
                  <a:pt x="2076" y="124"/>
                  <a:pt x="2087" y="123"/>
                </a:cubicBezTo>
                <a:cubicBezTo>
                  <a:pt x="2295" y="102"/>
                  <a:pt x="2505" y="107"/>
                  <a:pt x="2714" y="98"/>
                </a:cubicBezTo>
                <a:cubicBezTo>
                  <a:pt x="3001" y="0"/>
                  <a:pt x="3442" y="86"/>
                  <a:pt x="3763" y="98"/>
                </a:cubicBezTo>
                <a:cubicBezTo>
                  <a:pt x="3866" y="110"/>
                  <a:pt x="3994" y="135"/>
                  <a:pt x="4096" y="162"/>
                </a:cubicBezTo>
                <a:cubicBezTo>
                  <a:pt x="4121" y="169"/>
                  <a:pt x="4179" y="189"/>
                  <a:pt x="4211" y="200"/>
                </a:cubicBezTo>
                <a:cubicBezTo>
                  <a:pt x="4224" y="204"/>
                  <a:pt x="4250" y="213"/>
                  <a:pt x="4250" y="213"/>
                </a:cubicBezTo>
                <a:cubicBezTo>
                  <a:pt x="4356" y="286"/>
                  <a:pt x="4501" y="309"/>
                  <a:pt x="4621" y="354"/>
                </a:cubicBezTo>
                <a:cubicBezTo>
                  <a:pt x="4668" y="371"/>
                  <a:pt x="4700" y="423"/>
                  <a:pt x="4749" y="431"/>
                </a:cubicBezTo>
                <a:cubicBezTo>
                  <a:pt x="4775" y="435"/>
                  <a:pt x="4800" y="439"/>
                  <a:pt x="4826" y="443"/>
                </a:cubicBezTo>
                <a:cubicBezTo>
                  <a:pt x="4847" y="452"/>
                  <a:pt x="4869" y="459"/>
                  <a:pt x="4890" y="469"/>
                </a:cubicBezTo>
                <a:cubicBezTo>
                  <a:pt x="4904" y="476"/>
                  <a:pt x="4914" y="488"/>
                  <a:pt x="4928" y="495"/>
                </a:cubicBezTo>
                <a:cubicBezTo>
                  <a:pt x="4952" y="507"/>
                  <a:pt x="4980" y="509"/>
                  <a:pt x="5005" y="520"/>
                </a:cubicBezTo>
                <a:cubicBezTo>
                  <a:pt x="5022" y="528"/>
                  <a:pt x="5038" y="539"/>
                  <a:pt x="5056" y="546"/>
                </a:cubicBezTo>
                <a:cubicBezTo>
                  <a:pt x="5081" y="556"/>
                  <a:pt x="5133" y="571"/>
                  <a:pt x="5133" y="571"/>
                </a:cubicBezTo>
                <a:cubicBezTo>
                  <a:pt x="5186" y="607"/>
                  <a:pt x="5242" y="604"/>
                  <a:pt x="5299" y="635"/>
                </a:cubicBezTo>
                <a:cubicBezTo>
                  <a:pt x="5326" y="650"/>
                  <a:pt x="5350" y="670"/>
                  <a:pt x="5376" y="687"/>
                </a:cubicBezTo>
                <a:cubicBezTo>
                  <a:pt x="5403" y="705"/>
                  <a:pt x="5438" y="709"/>
                  <a:pt x="5466" y="725"/>
                </a:cubicBezTo>
                <a:cubicBezTo>
                  <a:pt x="5522" y="756"/>
                  <a:pt x="5557" y="786"/>
                  <a:pt x="5619" y="802"/>
                </a:cubicBezTo>
                <a:cubicBezTo>
                  <a:pt x="5632" y="810"/>
                  <a:pt x="5644" y="821"/>
                  <a:pt x="5658" y="827"/>
                </a:cubicBezTo>
                <a:cubicBezTo>
                  <a:pt x="5674" y="834"/>
                  <a:pt x="5694" y="830"/>
                  <a:pt x="5709" y="840"/>
                </a:cubicBezTo>
                <a:cubicBezTo>
                  <a:pt x="5722" y="849"/>
                  <a:pt x="5722" y="871"/>
                  <a:pt x="5735" y="879"/>
                </a:cubicBezTo>
                <a:cubicBezTo>
                  <a:pt x="5777" y="905"/>
                  <a:pt x="5843" y="904"/>
                  <a:pt x="5799" y="904"/>
                </a:cubicBezTo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34" name="Text Box 51"/>
          <p:cNvSpPr txBox="1">
            <a:spLocks noChangeArrowheads="1"/>
          </p:cNvSpPr>
          <p:nvPr/>
        </p:nvSpPr>
        <p:spPr bwMode="auto">
          <a:xfrm>
            <a:off x="5159375" y="5157788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84" name="Text Box 52"/>
          <p:cNvSpPr txBox="1">
            <a:spLocks noChangeArrowheads="1"/>
          </p:cNvSpPr>
          <p:nvPr/>
        </p:nvSpPr>
        <p:spPr bwMode="auto">
          <a:xfrm>
            <a:off x="4224339" y="5334000"/>
            <a:ext cx="5184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FFFFFF"/>
                </a:solidFill>
                <a:latin typeface="Arial" charset="0"/>
              </a:rPr>
              <a:t>Viết các số trên theo thứ tự từ bé </a:t>
            </a:r>
            <a:r>
              <a:rPr lang="vi-VN" sz="3600">
                <a:solidFill>
                  <a:srgbClr val="FFFFFF"/>
                </a:solidFill>
                <a:latin typeface="Arial" charset="0"/>
              </a:rPr>
              <a:t>đ</a:t>
            </a:r>
            <a:r>
              <a:rPr lang="en-US" sz="3600">
                <a:solidFill>
                  <a:srgbClr val="FFFFFF"/>
                </a:solidFill>
                <a:latin typeface="Arial" charset="0"/>
              </a:rPr>
              <a:t>ến lớn: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8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7" grpId="0"/>
      <p:bldP spid="18469" grpId="0"/>
      <p:bldP spid="18470" grpId="0"/>
      <p:bldP spid="18471" grpId="0"/>
      <p:bldP spid="18479" grpId="0"/>
      <p:bldP spid="18480" grpId="0"/>
      <p:bldP spid="18481" grpId="0"/>
      <p:bldP spid="18482" grpId="0"/>
      <p:bldP spid="1848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ChangeArrowheads="1"/>
          </p:cNvSpPr>
          <p:nvPr/>
        </p:nvSpPr>
        <p:spPr bwMode="auto">
          <a:xfrm>
            <a:off x="8401050" y="3429000"/>
            <a:ext cx="2286000" cy="121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5" name="Freeform 10"/>
          <p:cNvSpPr>
            <a:spLocks/>
          </p:cNvSpPr>
          <p:nvPr/>
        </p:nvSpPr>
        <p:spPr bwMode="auto">
          <a:xfrm>
            <a:off x="14531975" y="3430588"/>
            <a:ext cx="1482725" cy="2844800"/>
          </a:xfrm>
          <a:custGeom>
            <a:avLst/>
            <a:gdLst>
              <a:gd name="T0" fmla="*/ 839213003 w 934"/>
              <a:gd name="T1" fmla="*/ 32762828 h 1792"/>
              <a:gd name="T2" fmla="*/ 257055970 w 934"/>
              <a:gd name="T3" fmla="*/ 2147483647 h 1792"/>
              <a:gd name="T4" fmla="*/ 161290007 w 934"/>
              <a:gd name="T5" fmla="*/ 2147483647 h 1792"/>
              <a:gd name="T6" fmla="*/ 63004708 w 934"/>
              <a:gd name="T7" fmla="*/ 2147483647 h 1792"/>
              <a:gd name="T8" fmla="*/ 32762829 w 934"/>
              <a:gd name="T9" fmla="*/ 2147483647 h 1792"/>
              <a:gd name="T10" fmla="*/ 0 w 934"/>
              <a:gd name="T11" fmla="*/ 2147483647 h 1792"/>
              <a:gd name="T12" fmla="*/ 1514614701 w 934"/>
              <a:gd name="T13" fmla="*/ 2147483647 h 1792"/>
              <a:gd name="T14" fmla="*/ 2147483647 w 934"/>
              <a:gd name="T15" fmla="*/ 2147483647 h 1792"/>
              <a:gd name="T16" fmla="*/ 2129533062 w 934"/>
              <a:gd name="T17" fmla="*/ 1872477171 h 1792"/>
              <a:gd name="T18" fmla="*/ 2096770246 w 934"/>
              <a:gd name="T19" fmla="*/ 420866971 h 1792"/>
              <a:gd name="T20" fmla="*/ 2031246200 w 934"/>
              <a:gd name="T21" fmla="*/ 194052822 h 1792"/>
              <a:gd name="T22" fmla="*/ 1451610017 w 934"/>
              <a:gd name="T23" fmla="*/ 0 h 1792"/>
              <a:gd name="T24" fmla="*/ 839213003 w 934"/>
              <a:gd name="T25" fmla="*/ 32762828 h 179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34"/>
              <a:gd name="T40" fmla="*/ 0 h 1792"/>
              <a:gd name="T41" fmla="*/ 934 w 934"/>
              <a:gd name="T42" fmla="*/ 1792 h 179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34" h="1792">
                <a:moveTo>
                  <a:pt x="333" y="13"/>
                </a:moveTo>
                <a:cubicBezTo>
                  <a:pt x="323" y="478"/>
                  <a:pt x="376" y="994"/>
                  <a:pt x="102" y="1395"/>
                </a:cubicBezTo>
                <a:cubicBezTo>
                  <a:pt x="70" y="1555"/>
                  <a:pt x="112" y="1383"/>
                  <a:pt x="64" y="1498"/>
                </a:cubicBezTo>
                <a:cubicBezTo>
                  <a:pt x="47" y="1539"/>
                  <a:pt x="39" y="1584"/>
                  <a:pt x="25" y="1626"/>
                </a:cubicBezTo>
                <a:cubicBezTo>
                  <a:pt x="21" y="1639"/>
                  <a:pt x="17" y="1651"/>
                  <a:pt x="13" y="1664"/>
                </a:cubicBezTo>
                <a:cubicBezTo>
                  <a:pt x="9" y="1677"/>
                  <a:pt x="0" y="1703"/>
                  <a:pt x="0" y="1703"/>
                </a:cubicBezTo>
                <a:cubicBezTo>
                  <a:pt x="182" y="1792"/>
                  <a:pt x="415" y="1644"/>
                  <a:pt x="601" y="1626"/>
                </a:cubicBezTo>
                <a:cubicBezTo>
                  <a:pt x="712" y="1615"/>
                  <a:pt x="823" y="1609"/>
                  <a:pt x="934" y="1600"/>
                </a:cubicBezTo>
                <a:cubicBezTo>
                  <a:pt x="921" y="1312"/>
                  <a:pt x="879" y="1029"/>
                  <a:pt x="845" y="743"/>
                </a:cubicBezTo>
                <a:cubicBezTo>
                  <a:pt x="841" y="551"/>
                  <a:pt x="840" y="359"/>
                  <a:pt x="832" y="167"/>
                </a:cubicBezTo>
                <a:cubicBezTo>
                  <a:pt x="832" y="166"/>
                  <a:pt x="813" y="84"/>
                  <a:pt x="806" y="77"/>
                </a:cubicBezTo>
                <a:cubicBezTo>
                  <a:pt x="763" y="34"/>
                  <a:pt x="636" y="0"/>
                  <a:pt x="576" y="0"/>
                </a:cubicBezTo>
                <a:cubicBezTo>
                  <a:pt x="495" y="0"/>
                  <a:pt x="414" y="9"/>
                  <a:pt x="333" y="13"/>
                </a:cubicBezTo>
                <a:close/>
              </a:path>
            </a:pathLst>
          </a:custGeom>
          <a:solidFill>
            <a:srgbClr val="9966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5808664" y="1125539"/>
            <a:ext cx="936625" cy="941387"/>
            <a:chOff x="1020" y="1933"/>
            <a:chExt cx="590" cy="593"/>
          </a:xfrm>
        </p:grpSpPr>
        <p:pic>
          <p:nvPicPr>
            <p:cNvPr id="18460" name="Picture 6" descr="Picture7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20" y="1933"/>
              <a:ext cx="589" cy="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61" name="Text Box 11"/>
            <p:cNvSpPr txBox="1">
              <a:spLocks noChangeArrowheads="1"/>
            </p:cNvSpPr>
            <p:nvPr/>
          </p:nvSpPr>
          <p:spPr bwMode="auto">
            <a:xfrm>
              <a:off x="1066" y="2113"/>
              <a:ext cx="5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4,5</a:t>
              </a:r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2424114" y="981075"/>
            <a:ext cx="1368425" cy="1081088"/>
            <a:chOff x="1746" y="1298"/>
            <a:chExt cx="862" cy="681"/>
          </a:xfrm>
        </p:grpSpPr>
        <p:pic>
          <p:nvPicPr>
            <p:cNvPr id="18458" name="Picture 7" descr="Picture7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46" y="1298"/>
              <a:ext cx="816" cy="6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9" name="Text Box 12"/>
            <p:cNvSpPr txBox="1">
              <a:spLocks noChangeArrowheads="1"/>
            </p:cNvSpPr>
            <p:nvPr/>
          </p:nvSpPr>
          <p:spPr bwMode="auto">
            <a:xfrm>
              <a:off x="1746" y="1525"/>
              <a:ext cx="86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4,203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7248525" y="1052513"/>
            <a:ext cx="1512888" cy="990600"/>
            <a:chOff x="884" y="527"/>
            <a:chExt cx="953" cy="624"/>
          </a:xfrm>
        </p:grpSpPr>
        <p:pic>
          <p:nvPicPr>
            <p:cNvPr id="18456" name="Picture 13" descr="Picture7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84" y="527"/>
              <a:ext cx="907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7" name="Text Box 14"/>
            <p:cNvSpPr txBox="1">
              <a:spLocks noChangeArrowheads="1"/>
            </p:cNvSpPr>
            <p:nvPr/>
          </p:nvSpPr>
          <p:spPr bwMode="auto">
            <a:xfrm>
              <a:off x="930" y="754"/>
              <a:ext cx="90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4,505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935414" y="1125539"/>
            <a:ext cx="1584325" cy="941387"/>
            <a:chOff x="113" y="1253"/>
            <a:chExt cx="998" cy="593"/>
          </a:xfrm>
        </p:grpSpPr>
        <p:pic>
          <p:nvPicPr>
            <p:cNvPr id="18454" name="Picture 8" descr="Picture7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13" y="1253"/>
              <a:ext cx="816" cy="5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5" name="Text Box 15"/>
            <p:cNvSpPr txBox="1">
              <a:spLocks noChangeArrowheads="1"/>
            </p:cNvSpPr>
            <p:nvPr/>
          </p:nvSpPr>
          <p:spPr bwMode="auto">
            <a:xfrm>
              <a:off x="249" y="1434"/>
              <a:ext cx="86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4,23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7751764" y="2852738"/>
            <a:ext cx="1265237" cy="1346200"/>
            <a:chOff x="3696" y="436"/>
            <a:chExt cx="797" cy="848"/>
          </a:xfrm>
        </p:grpSpPr>
        <p:pic>
          <p:nvPicPr>
            <p:cNvPr id="18452" name="Picture 18" descr="Picture7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96" y="436"/>
              <a:ext cx="797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3" name="Text Box 21"/>
            <p:cNvSpPr txBox="1">
              <a:spLocks noChangeArrowheads="1"/>
            </p:cNvSpPr>
            <p:nvPr/>
          </p:nvSpPr>
          <p:spPr bwMode="auto">
            <a:xfrm>
              <a:off x="3787" y="799"/>
              <a:ext cx="68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72.1</a:t>
              </a:r>
            </a:p>
          </p:txBody>
        </p:sp>
      </p:grp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6167439" y="2997200"/>
            <a:ext cx="1120775" cy="1201738"/>
            <a:chOff x="3334" y="1389"/>
            <a:chExt cx="706" cy="757"/>
          </a:xfrm>
        </p:grpSpPr>
        <p:pic>
          <p:nvPicPr>
            <p:cNvPr id="18450" name="Picture 19" descr="Picture7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34" y="1389"/>
              <a:ext cx="706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1" name="Text Box 22"/>
            <p:cNvSpPr txBox="1">
              <a:spLocks noChangeArrowheads="1"/>
            </p:cNvSpPr>
            <p:nvPr/>
          </p:nvSpPr>
          <p:spPr bwMode="auto">
            <a:xfrm>
              <a:off x="3334" y="1661"/>
              <a:ext cx="68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71.2</a:t>
              </a:r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4440239" y="2997200"/>
            <a:ext cx="1152525" cy="1201738"/>
            <a:chOff x="4740" y="572"/>
            <a:chExt cx="726" cy="757"/>
          </a:xfrm>
        </p:grpSpPr>
        <p:pic>
          <p:nvPicPr>
            <p:cNvPr id="18448" name="Picture 17" descr="Picture7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40" y="572"/>
              <a:ext cx="706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9" name="Text Box 23"/>
            <p:cNvSpPr txBox="1">
              <a:spLocks noChangeArrowheads="1"/>
            </p:cNvSpPr>
            <p:nvPr/>
          </p:nvSpPr>
          <p:spPr bwMode="auto">
            <a:xfrm>
              <a:off x="4785" y="890"/>
              <a:ext cx="68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69.8</a:t>
              </a:r>
            </a:p>
          </p:txBody>
        </p:sp>
      </p:grp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2495551" y="2997200"/>
            <a:ext cx="1439863" cy="1201738"/>
            <a:chOff x="4241" y="1434"/>
            <a:chExt cx="907" cy="757"/>
          </a:xfrm>
        </p:grpSpPr>
        <p:pic>
          <p:nvPicPr>
            <p:cNvPr id="18446" name="Picture 20" descr="Picture7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241" y="1434"/>
              <a:ext cx="907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7" name="Text Box 24"/>
            <p:cNvSpPr txBox="1">
              <a:spLocks noChangeArrowheads="1"/>
            </p:cNvSpPr>
            <p:nvPr/>
          </p:nvSpPr>
          <p:spPr bwMode="auto">
            <a:xfrm>
              <a:off x="4286" y="1706"/>
              <a:ext cx="81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200">
                  <a:solidFill>
                    <a:srgbClr val="000000"/>
                  </a:solidFill>
                  <a:latin typeface="Arial" charset="0"/>
                </a:rPr>
                <a:t>69.78</a:t>
              </a:r>
            </a:p>
          </p:txBody>
        </p:sp>
      </p:grpSp>
      <p:sp>
        <p:nvSpPr>
          <p:cNvPr id="18444" name="Text Box 26"/>
          <p:cNvSpPr txBox="1">
            <a:spLocks noChangeArrowheads="1"/>
          </p:cNvSpPr>
          <p:nvPr/>
        </p:nvSpPr>
        <p:spPr bwMode="auto">
          <a:xfrm>
            <a:off x="5159375" y="5157788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1919288" y="0"/>
            <a:ext cx="82089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FFFF66"/>
                </a:solidFill>
                <a:latin typeface="Arial" charset="0"/>
              </a:rPr>
              <a:t>Viết các số sau theo thứ tự từ bé </a:t>
            </a:r>
            <a:r>
              <a:rPr lang="vi-VN" sz="3600">
                <a:solidFill>
                  <a:srgbClr val="FFFF66"/>
                </a:solidFill>
                <a:latin typeface="Arial" charset="0"/>
              </a:rPr>
              <a:t>đ</a:t>
            </a:r>
            <a:r>
              <a:rPr lang="en-US" sz="3600">
                <a:solidFill>
                  <a:srgbClr val="FFFF66"/>
                </a:solidFill>
                <a:latin typeface="Arial" charset="0"/>
              </a:rPr>
              <a:t>ến lớn: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Picture1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5439" y="0"/>
            <a:ext cx="896112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meo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02980" y="4377690"/>
            <a:ext cx="22669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AutoShape 8"/>
          <p:cNvSpPr>
            <a:spLocks noChangeArrowheads="1"/>
          </p:cNvSpPr>
          <p:nvPr/>
        </p:nvSpPr>
        <p:spPr bwMode="auto">
          <a:xfrm rot="20909441">
            <a:off x="9141142" y="2049622"/>
            <a:ext cx="3457575" cy="1512888"/>
          </a:xfrm>
          <a:prstGeom prst="wedgeEllipseCallout">
            <a:avLst>
              <a:gd name="adj1" fmla="val -64694"/>
              <a:gd name="adj2" fmla="val 969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Vui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quá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!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rồi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59000" b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cangcuaxaongusac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08658" y="0"/>
            <a:ext cx="4925378" cy="327183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22531" name="Rectangle 3" descr="comHyLap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634036" y="0"/>
            <a:ext cx="4824412" cy="32718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22532" name="Rectangle 4" descr="tomchienxu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634035" y="3238500"/>
            <a:ext cx="4824411" cy="361950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22533" name="Rectangle 5" descr="gatanduahau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708658" y="3271838"/>
            <a:ext cx="4925379" cy="3586162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20486" name="AutoShape 7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826625" y="6510338"/>
            <a:ext cx="812800" cy="3476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5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randombar(vertical)">
                                      <p:cBhvr>
                                        <p:cTn id="6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2"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animBg="1"/>
      <p:bldP spid="22532" grpId="0" animBg="1"/>
      <p:bldP spid="225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079875" y="4246563"/>
            <a:ext cx="4343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Đáp án :                      </a:t>
            </a: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98171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10</a:t>
            </a: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9</a:t>
            </a: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8</a:t>
            </a: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7</a:t>
            </a:r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6</a:t>
            </a:r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5</a:t>
            </a:r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4</a:t>
            </a:r>
          </a:p>
        </p:txBody>
      </p:sp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3</a:t>
            </a:r>
          </a:p>
        </p:txBody>
      </p:sp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2</a:t>
            </a:r>
          </a:p>
        </p:txBody>
      </p:sp>
      <p:sp>
        <p:nvSpPr>
          <p:cNvPr id="25613" name="Oval 13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1</a:t>
            </a:r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0</a:t>
            </a:r>
          </a:p>
        </p:txBody>
      </p:sp>
      <p:sp>
        <p:nvSpPr>
          <p:cNvPr id="25615" name="AutoShape 1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220200" y="6172200"/>
            <a:ext cx="8382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19" name="Text Box 17"/>
          <p:cNvSpPr txBox="1">
            <a:spLocks noChangeArrowheads="1"/>
          </p:cNvSpPr>
          <p:nvPr/>
        </p:nvSpPr>
        <p:spPr bwMode="auto">
          <a:xfrm>
            <a:off x="3575051" y="1341438"/>
            <a:ext cx="58324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Viết số thập phân sau d</a:t>
            </a:r>
            <a:r>
              <a:rPr lang="vi-VN" sz="3200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3200">
                <a:solidFill>
                  <a:srgbClr val="000000"/>
                </a:solidFill>
                <a:latin typeface="Arial" charset="0"/>
              </a:rPr>
              <a:t>ới dạng tỉ số phần tr</a:t>
            </a:r>
            <a:r>
              <a:rPr lang="vi-VN" sz="3200">
                <a:solidFill>
                  <a:srgbClr val="000000"/>
                </a:solidFill>
                <a:latin typeface="Arial" charset="0"/>
              </a:rPr>
              <a:t>ă</a:t>
            </a:r>
            <a:r>
              <a:rPr lang="en-US" sz="3200">
                <a:solidFill>
                  <a:srgbClr val="000000"/>
                </a:solidFill>
                <a:latin typeface="Arial" charset="0"/>
              </a:rPr>
              <a:t>m:</a:t>
            </a:r>
          </a:p>
        </p:txBody>
      </p:sp>
      <p:sp>
        <p:nvSpPr>
          <p:cNvPr id="21520" name="Rectangle 20"/>
          <p:cNvSpPr>
            <a:spLocks noChangeArrowheads="1"/>
          </p:cNvSpPr>
          <p:nvPr/>
        </p:nvSpPr>
        <p:spPr bwMode="auto">
          <a:xfrm>
            <a:off x="3935414" y="2646363"/>
            <a:ext cx="4105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00FF"/>
                </a:solidFill>
                <a:latin typeface="Arial" charset="0"/>
              </a:rPr>
              <a:t>0,15 =…………. </a:t>
            </a: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6024563" y="4221163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15%  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4971E-6 L -8.33333E-7 -0.2078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56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 animBg="1" autoUpdateAnimBg="0"/>
      <p:bldP spid="25605" grpId="0" animBg="1" autoUpdateAnimBg="0"/>
      <p:bldP spid="25606" grpId="0" animBg="1" autoUpdateAnimBg="0"/>
      <p:bldP spid="25607" grpId="0" animBg="1" autoUpdateAnimBg="0"/>
      <p:bldP spid="25608" grpId="0" animBg="1" autoUpdateAnimBg="0"/>
      <p:bldP spid="25609" grpId="0" animBg="1" autoUpdateAnimBg="0"/>
      <p:bldP spid="25610" grpId="0" animBg="1" autoUpdateAnimBg="0"/>
      <p:bldP spid="25611" grpId="0" animBg="1" autoUpdateAnimBg="0"/>
      <p:bldP spid="25612" grpId="0" animBg="1" autoUpdateAnimBg="0"/>
      <p:bldP spid="25613" grpId="0" animBg="1" autoUpdateAnimBg="0"/>
      <p:bldP spid="25614" grpId="0" animBg="1" autoUpdateAnimBg="0"/>
      <p:bldP spid="25615" grpId="0" animBg="1"/>
      <p:bldP spid="25623" grpId="0"/>
      <p:bldP spid="25623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3935414" y="2276475"/>
            <a:ext cx="4105275" cy="1143000"/>
          </a:xfrm>
        </p:spPr>
        <p:txBody>
          <a:bodyPr/>
          <a:lstStyle/>
          <a:p>
            <a:pPr algn="l" eaLnBrk="1" hangingPunct="1"/>
            <a:r>
              <a:rPr lang="en-US" sz="3600">
                <a:solidFill>
                  <a:srgbClr val="0000FF"/>
                </a:solidFill>
              </a:rPr>
              <a:t>0,25 =…………. 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648075" y="3284538"/>
            <a:ext cx="502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Đáp án :                    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98171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10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9</a:t>
            </a: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8</a:t>
            </a:r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7</a:t>
            </a:r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6</a:t>
            </a:r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5</a:t>
            </a:r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4</a:t>
            </a:r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3</a:t>
            </a:r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2</a:t>
            </a:r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1</a:t>
            </a:r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>
                <a:solidFill>
                  <a:srgbClr val="000000"/>
                </a:solidFill>
                <a:latin typeface="Arial"/>
                <a:cs typeface="Arial" charset="0"/>
              </a:rPr>
              <a:t>0</a:t>
            </a:r>
          </a:p>
        </p:txBody>
      </p:sp>
      <p:sp>
        <p:nvSpPr>
          <p:cNvPr id="26639" name="AutoShape 1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220200" y="6172200"/>
            <a:ext cx="8382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6172200" y="419100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charset="0"/>
            </a:endParaRPr>
          </a:p>
        </p:txBody>
      </p:sp>
      <p:sp>
        <p:nvSpPr>
          <p:cNvPr id="3091" name="Text Box 17"/>
          <p:cNvSpPr txBox="1">
            <a:spLocks noChangeArrowheads="1"/>
          </p:cNvSpPr>
          <p:nvPr/>
        </p:nvSpPr>
        <p:spPr bwMode="auto">
          <a:xfrm>
            <a:off x="3000376" y="1052513"/>
            <a:ext cx="611981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Viết số </a:t>
            </a:r>
            <a:r>
              <a:rPr lang="vi-VN" sz="320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3200">
                <a:solidFill>
                  <a:srgbClr val="000000"/>
                </a:solidFill>
                <a:latin typeface="Arial" charset="0"/>
              </a:rPr>
              <a:t>o sau d</a:t>
            </a:r>
            <a:r>
              <a:rPr lang="vi-VN" sz="3200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3200">
                <a:solidFill>
                  <a:srgbClr val="000000"/>
                </a:solidFill>
                <a:latin typeface="Arial" charset="0"/>
              </a:rPr>
              <a:t>ới dạng phân số thập phân: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42" name="Object 18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6386513" y="2997200"/>
                <a:ext cx="1073150" cy="15113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vi-VN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26642" name="Object 1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6386513" y="2997200"/>
                <a:ext cx="1073150" cy="15113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 animBg="1" autoUpdateAnimBg="0"/>
      <p:bldP spid="26629" grpId="0" animBg="1" autoUpdateAnimBg="0"/>
      <p:bldP spid="26630" grpId="0" animBg="1" autoUpdateAnimBg="0"/>
      <p:bldP spid="26631" grpId="0" animBg="1" autoUpdateAnimBg="0"/>
      <p:bldP spid="26632" grpId="0" animBg="1" autoUpdateAnimBg="0"/>
      <p:bldP spid="26633" grpId="0" animBg="1" autoUpdateAnimBg="0"/>
      <p:bldP spid="26634" grpId="0" animBg="1" autoUpdateAnimBg="0"/>
      <p:bldP spid="26635" grpId="0" animBg="1" autoUpdateAnimBg="0"/>
      <p:bldP spid="26636" grpId="0" animBg="1" autoUpdateAnimBg="0"/>
      <p:bldP spid="26637" grpId="0" animBg="1" autoUpdateAnimBg="0"/>
      <p:bldP spid="26638" grpId="0" animBg="1" autoUpdateAnimBg="0"/>
      <p:bldP spid="26639" grpId="0" animBg="1"/>
      <p:bldP spid="26640" grpId="0"/>
      <p:bldP spid="2664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3287713" y="2276475"/>
            <a:ext cx="5715000" cy="1600200"/>
          </a:xfrm>
        </p:spPr>
        <p:txBody>
          <a:bodyPr/>
          <a:lstStyle/>
          <a:p>
            <a:pPr algn="l" eaLnBrk="1" hangingPunct="1"/>
            <a:r>
              <a:rPr lang="en-US" sz="4000" dirty="0">
                <a:solidFill>
                  <a:srgbClr val="0000CC"/>
                </a:solidFill>
              </a:rPr>
              <a:t>           </a:t>
            </a:r>
            <a:r>
              <a:rPr lang="en-US" sz="4000" dirty="0" err="1">
                <a:solidFill>
                  <a:srgbClr val="0000CC"/>
                </a:solidFill>
              </a:rPr>
              <a:t>giờ</a:t>
            </a:r>
            <a:r>
              <a:rPr lang="en-US" sz="4000" dirty="0">
                <a:solidFill>
                  <a:srgbClr val="0000CC"/>
                </a:solidFill>
              </a:rPr>
              <a:t>  =  ………</a:t>
            </a:r>
            <a:r>
              <a:rPr lang="en-US" sz="4000" dirty="0" err="1">
                <a:solidFill>
                  <a:srgbClr val="0000CC"/>
                </a:solidFill>
              </a:rPr>
              <a:t>giờ</a:t>
            </a:r>
            <a:r>
              <a:rPr lang="en-US" sz="4000" dirty="0">
                <a:solidFill>
                  <a:srgbClr val="0000CC"/>
                </a:solidFill>
              </a:rPr>
              <a:t>   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495800" y="3733800"/>
            <a:ext cx="3810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Đáp án :         giờ </a:t>
            </a: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98171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10</a:t>
            </a:r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9</a:t>
            </a: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8</a:t>
            </a:r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7</a:t>
            </a: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6</a:t>
            </a:r>
          </a:p>
        </p:txBody>
      </p:sp>
      <p:sp>
        <p:nvSpPr>
          <p:cNvPr id="27657" name="Oval 9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5</a:t>
            </a:r>
          </a:p>
        </p:txBody>
      </p:sp>
      <p:sp>
        <p:nvSpPr>
          <p:cNvPr id="27658" name="Oval 10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4</a:t>
            </a:r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3</a:t>
            </a:r>
          </a:p>
        </p:txBody>
      </p:sp>
      <p:sp>
        <p:nvSpPr>
          <p:cNvPr id="27660" name="Oval 12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2</a:t>
            </a:r>
          </a:p>
        </p:txBody>
      </p:sp>
      <p:sp>
        <p:nvSpPr>
          <p:cNvPr id="27661" name="Oval 13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1</a:t>
            </a:r>
          </a:p>
        </p:txBody>
      </p:sp>
      <p:sp>
        <p:nvSpPr>
          <p:cNvPr id="27662" name="Oval 14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0</a:t>
            </a:r>
          </a:p>
        </p:txBody>
      </p:sp>
      <p:sp>
        <p:nvSpPr>
          <p:cNvPr id="27663" name="AutoShape 1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220200" y="6172200"/>
            <a:ext cx="8382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6313488" y="3743325"/>
            <a:ext cx="129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0,5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Object 17"/>
              <p:cNvSpPr txBox="1"/>
              <p:nvPr/>
            </p:nvSpPr>
            <p:spPr bwMode="auto">
              <a:xfrm>
                <a:off x="4495800" y="2762252"/>
                <a:ext cx="361950" cy="938212"/>
              </a:xfrm>
              <a:prstGeom prst="rect">
                <a:avLst/>
              </a:prstGeom>
              <a:noFill/>
            </p:spPr>
            <p:txBody>
              <a:bodyPr>
                <a:normAutofit fontScale="62500" lnSpcReduction="20000"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44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098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5800" y="2762252"/>
                <a:ext cx="361950" cy="9382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15" name="Text Box 18"/>
          <p:cNvSpPr txBox="1">
            <a:spLocks noChangeArrowheads="1"/>
          </p:cNvSpPr>
          <p:nvPr/>
        </p:nvSpPr>
        <p:spPr bwMode="auto">
          <a:xfrm>
            <a:off x="3216276" y="1052514"/>
            <a:ext cx="58324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000000"/>
                </a:solidFill>
                <a:latin typeface="Arial" charset="0"/>
              </a:rPr>
              <a:t>Viết số </a:t>
            </a:r>
            <a:r>
              <a:rPr lang="vi-VN" sz="3600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3600">
                <a:solidFill>
                  <a:srgbClr val="000000"/>
                </a:solidFill>
                <a:latin typeface="Arial" charset="0"/>
              </a:rPr>
              <a:t>o sau d</a:t>
            </a:r>
            <a:r>
              <a:rPr lang="vi-VN" sz="3600">
                <a:solidFill>
                  <a:srgbClr val="000000"/>
                </a:solidFill>
                <a:latin typeface="Arial" charset="0"/>
              </a:rPr>
              <a:t>ư</a:t>
            </a:r>
            <a:r>
              <a:rPr lang="en-US" sz="3600">
                <a:solidFill>
                  <a:srgbClr val="000000"/>
                </a:solidFill>
                <a:latin typeface="Arial" charset="0"/>
              </a:rPr>
              <a:t>ới dạng số thập phân: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77457E-6 L 0.03142 -0.159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-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27652" grpId="0" animBg="1" autoUpdateAnimBg="0"/>
      <p:bldP spid="27653" grpId="0" animBg="1" autoUpdateAnimBg="0"/>
      <p:bldP spid="27654" grpId="0" animBg="1" autoUpdateAnimBg="0"/>
      <p:bldP spid="27655" grpId="0" animBg="1" autoUpdateAnimBg="0"/>
      <p:bldP spid="27656" grpId="0" animBg="1" autoUpdateAnimBg="0"/>
      <p:bldP spid="27657" grpId="0" animBg="1" autoUpdateAnimBg="0"/>
      <p:bldP spid="27658" grpId="0" animBg="1" autoUpdateAnimBg="0"/>
      <p:bldP spid="27659" grpId="0" animBg="1" autoUpdateAnimBg="0"/>
      <p:bldP spid="27660" grpId="0" animBg="1" autoUpdateAnimBg="0"/>
      <p:bldP spid="27661" grpId="0" animBg="1" autoUpdateAnimBg="0"/>
      <p:bldP spid="27662" grpId="0" animBg="1" autoUpdateAnimBg="0"/>
      <p:bldP spid="27663" grpId="0" animBg="1"/>
      <p:bldP spid="27664" grpId="0"/>
      <p:bldP spid="2766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1406">
            <a:off x="-2383080" y="-719328"/>
            <a:ext cx="4876800" cy="1438656"/>
          </a:xfrm>
          <a:prstGeom prst="rect">
            <a:avLst/>
          </a:prstGeom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A6ACE654-85B0-4FE8-99EC-0735BC81E0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23116" y="3544096"/>
            <a:ext cx="12438231" cy="5145423"/>
          </a:xfrm>
          <a:prstGeom prst="rect">
            <a:avLst/>
          </a:prstGeom>
        </p:spPr>
      </p:pic>
      <p:sp>
        <p:nvSpPr>
          <p:cNvPr id="20" name="WordArt 7">
            <a:extLst>
              <a:ext uri="{FF2B5EF4-FFF2-40B4-BE49-F238E27FC236}">
                <a16:creationId xmlns:a16="http://schemas.microsoft.com/office/drawing/2014/main" id="{031AFB8C-3E4D-4291-ADDE-B862BA5E34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31838" y="955637"/>
            <a:ext cx="508067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0" cap="none" spc="0" normalizeH="0" baseline="0" noProof="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/>
                  </a:outerShdw>
                </a:effectLst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To¸n</a:t>
            </a:r>
            <a:endParaRPr kumimoji="0" lang="vi-VN" sz="3600" b="1" i="0" u="none" strike="noStrike" kern="10" cap="none" spc="0" normalizeH="0" baseline="0" noProof="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sy="50000" kx="2115830" algn="bl" rotWithShape="0">
                  <a:srgbClr val="C0C0C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9B5940-13AD-4D79-B5DE-0BCB85F0865F}"/>
              </a:ext>
            </a:extLst>
          </p:cNvPr>
          <p:cNvSpPr/>
          <p:nvPr/>
        </p:nvSpPr>
        <p:spPr>
          <a:xfrm>
            <a:off x="2331667" y="2577298"/>
            <a:ext cx="782732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</a:rPr>
              <a:t>ÔN TẬP VỀ SỐ THẬP PHÂN </a:t>
            </a:r>
          </a:p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</a:rPr>
              <a:t>(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</a:rPr>
              <a:t>tiếp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</a:rPr>
              <a:t>theo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</a:rPr>
              <a:t>)-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</a:rPr>
              <a:t>trang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</a:rPr>
              <a:t> 151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</a:endParaRPr>
          </a:p>
        </p:txBody>
      </p:sp>
      <p:pic>
        <p:nvPicPr>
          <p:cNvPr id="22" name="Graphic 21">
            <a:extLst>
              <a:ext uri="{FF2B5EF4-FFF2-40B4-BE49-F238E27FC236}">
                <a16:creationId xmlns:a16="http://schemas.microsoft.com/office/drawing/2014/main" id="{7E9C8F42-218F-470A-AF5D-1BB1E4156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75941">
            <a:off x="4219016" y="5277853"/>
            <a:ext cx="1446265" cy="251524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FE699FE-5533-4119-81D1-6AFB5E108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75941">
            <a:off x="10678" y="5277853"/>
            <a:ext cx="1446265" cy="2515243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082E6062-F58A-469D-904F-DA3469E1AC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275941">
            <a:off x="8491018" y="5216618"/>
            <a:ext cx="1446265" cy="2515243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BFB65E3E-8EB3-4208-9392-C8692A5B10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51329">
            <a:off x="-114920" y="6655974"/>
            <a:ext cx="908878" cy="1580658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0C91709D-5578-41E2-9432-F444DF1787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24752">
            <a:off x="6934116" y="5566220"/>
            <a:ext cx="1258984" cy="2189537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F07CC6CF-4479-45D0-8833-324C0DF3CF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24752">
            <a:off x="2725778" y="5566220"/>
            <a:ext cx="1258984" cy="2189537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D217EAFD-90C9-496C-99F5-5477FC9C46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24752">
            <a:off x="11206117" y="5504985"/>
            <a:ext cx="1258984" cy="2189537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82AAE586-4E4F-4DF4-9E99-219933FB12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90568">
            <a:off x="11877130" y="6441701"/>
            <a:ext cx="908878" cy="1580658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E76DD0A0-6948-48C3-A798-4F98F23763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294279">
            <a:off x="5682326" y="5593037"/>
            <a:ext cx="2186369" cy="3036625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5D528814-6902-41BB-A8BE-BBDB87229E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38078">
            <a:off x="1156424" y="4518437"/>
            <a:ext cx="2186369" cy="3036625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DE962430-7A07-4690-BF8F-79A894D167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38078">
            <a:off x="9751156" y="4518437"/>
            <a:ext cx="2186369" cy="3036625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0D50FE5D-A040-4AEF-A161-11D401BAB9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41696">
            <a:off x="4802022" y="4867903"/>
            <a:ext cx="1580759" cy="2773261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4471C102-ADD7-41B6-8F5E-1C9E08CF5A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41696">
            <a:off x="724495" y="5661198"/>
            <a:ext cx="1580759" cy="2773261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D10013DC-A536-48B8-BD23-FD10122C823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641696">
            <a:off x="9151030" y="5732428"/>
            <a:ext cx="1580759" cy="2773261"/>
          </a:xfrm>
          <a:prstGeom prst="rect">
            <a:avLst/>
          </a:prstGeom>
        </p:spPr>
      </p:pic>
      <p:pic>
        <p:nvPicPr>
          <p:cNvPr id="36" name="Picture 5">
            <a:extLst>
              <a:ext uri="{FF2B5EF4-FFF2-40B4-BE49-F238E27FC236}">
                <a16:creationId xmlns:a16="http://schemas.microsoft.com/office/drawing/2014/main" id="{9AFD867F-0C6F-427B-87CF-84ECF580295D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1827777">
            <a:off x="10158993" y="-15234"/>
            <a:ext cx="2061477" cy="20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09063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295775" y="4246563"/>
            <a:ext cx="441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Đáp án :                    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98171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10</a:t>
            </a: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9</a:t>
            </a: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8</a:t>
            </a:r>
          </a:p>
        </p:txBody>
      </p:sp>
      <p:sp>
        <p:nvSpPr>
          <p:cNvPr id="28679" name="Oval 7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7</a:t>
            </a: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6</a:t>
            </a:r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5</a:t>
            </a:r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4</a:t>
            </a:r>
          </a:p>
        </p:txBody>
      </p:sp>
      <p:sp>
        <p:nvSpPr>
          <p:cNvPr id="28683" name="Oval 11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3</a:t>
            </a:r>
          </a:p>
        </p:txBody>
      </p:sp>
      <p:sp>
        <p:nvSpPr>
          <p:cNvPr id="28684" name="Oval 12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2</a:t>
            </a:r>
          </a:p>
        </p:txBody>
      </p:sp>
      <p:sp>
        <p:nvSpPr>
          <p:cNvPr id="28685" name="Oval 13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1</a:t>
            </a:r>
          </a:p>
        </p:txBody>
      </p:sp>
      <p:sp>
        <p:nvSpPr>
          <p:cNvPr id="28686" name="Oval 14"/>
          <p:cNvSpPr>
            <a:spLocks noChangeArrowheads="1"/>
          </p:cNvSpPr>
          <p:nvPr/>
        </p:nvSpPr>
        <p:spPr bwMode="auto">
          <a:xfrm>
            <a:off x="9829800" y="838200"/>
            <a:ext cx="838200" cy="8382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0000"/>
                </a:solidFill>
                <a:latin typeface="Arial"/>
                <a:cs typeface="Arial" charset="0"/>
              </a:rPr>
              <a:t>0</a:t>
            </a:r>
          </a:p>
        </p:txBody>
      </p:sp>
      <p:sp>
        <p:nvSpPr>
          <p:cNvPr id="28687" name="AutoShape 1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220200" y="6172200"/>
            <a:ext cx="838200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6400800" y="4191000"/>
            <a:ext cx="106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 charset="0"/>
              </a:rPr>
              <a:t>0,15</a:t>
            </a:r>
          </a:p>
        </p:txBody>
      </p:sp>
      <p:sp>
        <p:nvSpPr>
          <p:cNvPr id="5138" name="Text Box 17"/>
          <p:cNvSpPr txBox="1">
            <a:spLocks noChangeArrowheads="1"/>
          </p:cNvSpPr>
          <p:nvPr/>
        </p:nvSpPr>
        <p:spPr bwMode="auto">
          <a:xfrm>
            <a:off x="2782889" y="1341438"/>
            <a:ext cx="6624637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400">
                <a:solidFill>
                  <a:srgbClr val="000000"/>
                </a:solidFill>
                <a:latin typeface="Arial" charset="0"/>
              </a:rPr>
              <a:t>Tìm một số thập phân thích hợp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2" name="Object 20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3143251" y="3084513"/>
                <a:ext cx="4321175" cy="9207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vi-VN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vi-VN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⟨..........⟨</m:t>
                      </m:r>
                      <m:r>
                        <a:rPr lang="vi-VN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vi-VN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vi-VN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vi-VN"/>
              </a:p>
            </p:txBody>
          </p:sp>
        </mc:Choice>
        <mc:Fallback xmlns="">
          <p:sp>
            <p:nvSpPr>
              <p:cNvPr id="5122" name="Object 2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3143251" y="3084513"/>
                <a:ext cx="4321175" cy="9207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IPTIM - 01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3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91329E-6 L -0.1783 -0.1720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0" y="-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 animBg="1" autoUpdateAnimBg="0"/>
      <p:bldP spid="28677" grpId="0" animBg="1" autoUpdateAnimBg="0"/>
      <p:bldP spid="28678" grpId="0" animBg="1" autoUpdateAnimBg="0"/>
      <p:bldP spid="28679" grpId="0" animBg="1" autoUpdateAnimBg="0"/>
      <p:bldP spid="28680" grpId="0" animBg="1" autoUpdateAnimBg="0"/>
      <p:bldP spid="28681" grpId="0" animBg="1" autoUpdateAnimBg="0"/>
      <p:bldP spid="28682" grpId="0" animBg="1" autoUpdateAnimBg="0"/>
      <p:bldP spid="28683" grpId="0" animBg="1" autoUpdateAnimBg="0"/>
      <p:bldP spid="28684" grpId="0" animBg="1" autoUpdateAnimBg="0"/>
      <p:bldP spid="28685" grpId="0" animBg="1" autoUpdateAnimBg="0"/>
      <p:bldP spid="28686" grpId="0" animBg="1" autoUpdateAnimBg="0"/>
      <p:bldP spid="28687" grpId="0" animBg="1"/>
      <p:bldP spid="28688" grpId="0"/>
      <p:bldP spid="2868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216276" y="1600200"/>
            <a:ext cx="583247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Xem l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ạ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i n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ộ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i dung b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à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i 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đã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 h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ọ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c.</a:t>
            </a:r>
          </a:p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2800">
                <a:solidFill>
                  <a:srgbClr val="000000"/>
                </a:solidFill>
                <a:latin typeface="Arial" charset="0"/>
              </a:rPr>
              <a:t>L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à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m b</a:t>
            </a:r>
            <a:r>
              <a:rPr lang="vi-VN" sz="2800">
                <a:solidFill>
                  <a:srgbClr val="000000"/>
                </a:solidFill>
                <a:latin typeface="Arial" charset="0"/>
              </a:rPr>
              <a:t>à</a:t>
            </a:r>
            <a:r>
              <a:rPr lang="en-US" sz="2800">
                <a:solidFill>
                  <a:srgbClr val="000000"/>
                </a:solidFill>
                <a:latin typeface="Arial" charset="0"/>
              </a:rPr>
              <a:t>i 3/151(SGK)</a:t>
            </a:r>
            <a:endParaRPr lang="vi-VN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581400" y="3429000"/>
            <a:ext cx="43434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vi-VN" sz="2800" dirty="0">
                <a:solidFill>
                  <a:srgbClr val="000000"/>
                </a:solidFill>
                <a:latin typeface="Arial" charset="0"/>
              </a:rPr>
              <a:t>. Chuẩn bị bài sau : 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000000"/>
                </a:solidFill>
                <a:latin typeface="Arial" charset="0"/>
              </a:rPr>
              <a:t>     </a:t>
            </a:r>
            <a:r>
              <a:rPr lang="en-US" sz="3600" dirty="0" err="1">
                <a:solidFill>
                  <a:srgbClr val="000000"/>
                </a:solidFill>
                <a:latin typeface="Arial" charset="0"/>
              </a:rPr>
              <a:t>Luy</a:t>
            </a:r>
            <a:r>
              <a:rPr lang="vi-VN" sz="3600" dirty="0">
                <a:solidFill>
                  <a:srgbClr val="000000"/>
                </a:solidFill>
                <a:latin typeface="Arial" charset="0"/>
              </a:rPr>
              <a:t>ệ</a:t>
            </a:r>
            <a:r>
              <a:rPr lang="en-US" sz="3600" dirty="0">
                <a:solidFill>
                  <a:srgbClr val="000000"/>
                </a:solidFill>
                <a:latin typeface="Arial" charset="0"/>
              </a:rPr>
              <a:t>n t</a:t>
            </a:r>
            <a:r>
              <a:rPr lang="vi-VN" sz="3600" dirty="0">
                <a:solidFill>
                  <a:srgbClr val="000000"/>
                </a:solidFill>
                <a:latin typeface="Arial" charset="0"/>
              </a:rPr>
              <a:t>ậ</a:t>
            </a:r>
            <a:r>
              <a:rPr lang="en-US" sz="3600" dirty="0">
                <a:solidFill>
                  <a:srgbClr val="000000"/>
                </a:solidFill>
                <a:latin typeface="Arial" charset="0"/>
              </a:rPr>
              <a:t>p</a:t>
            </a:r>
            <a:endParaRPr lang="vi-VN" sz="36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5364" name="Picture 4" descr="Picture9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49"/>
          <a:stretch>
            <a:fillRect/>
          </a:stretch>
        </p:blipFill>
        <p:spPr bwMode="auto">
          <a:xfrm>
            <a:off x="8328026" y="-26988"/>
            <a:ext cx="2690813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4310064" y="500064"/>
            <a:ext cx="2611437" cy="1030287"/>
          </a:xfrm>
          <a:prstGeom prst="wedgeEllipseCallout">
            <a:avLst>
              <a:gd name="adj1" fmla="val 124319"/>
              <a:gd name="adj2" fmla="val 55662"/>
            </a:avLst>
          </a:prstGeom>
          <a:solidFill>
            <a:srgbClr val="CCFFCC"/>
          </a:solidFill>
          <a:ln w="28575">
            <a:solidFill>
              <a:srgbClr val="00CC00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>
                <a:solidFill>
                  <a:srgbClr val="000000"/>
                </a:solidFill>
                <a:latin typeface="Arial" charset="0"/>
              </a:rPr>
              <a:t>Về nhà</a:t>
            </a:r>
          </a:p>
        </p:txBody>
      </p:sp>
      <p:pic>
        <p:nvPicPr>
          <p:cNvPr id="22534" name="Picture 6" descr="9"/>
          <p:cNvPicPr>
            <a:picLocks noChangeAspect="1" noChangeArrowheads="1"/>
          </p:cNvPicPr>
          <p:nvPr/>
        </p:nvPicPr>
        <p:blipFill>
          <a:blip r:embed="rId6"/>
          <a:srcRect r="50372" b="66057"/>
          <a:stretch>
            <a:fillRect/>
          </a:stretch>
        </p:blipFill>
        <p:spPr bwMode="auto">
          <a:xfrm>
            <a:off x="10319" y="-20931"/>
            <a:ext cx="2732088" cy="11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9"/>
          <p:cNvPicPr>
            <a:picLocks noChangeAspect="1" noChangeArrowheads="1"/>
          </p:cNvPicPr>
          <p:nvPr/>
        </p:nvPicPr>
        <p:blipFill>
          <a:blip r:embed="rId6"/>
          <a:srcRect l="69392" t="55202"/>
          <a:stretch>
            <a:fillRect/>
          </a:stretch>
        </p:blipFill>
        <p:spPr bwMode="auto">
          <a:xfrm>
            <a:off x="10541000" y="5357812"/>
            <a:ext cx="16510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tuoi_than_tien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5240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rose00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981200"/>
            <a:ext cx="350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cehayfev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458200" y="47244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1" descr="cehayfev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8401" y="5486400"/>
            <a:ext cx="1076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2" descr="cehayfev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15201" y="5029200"/>
            <a:ext cx="1076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3" descr="cehayfever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81601" y="5943600"/>
            <a:ext cx="1076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368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8"/>
                </p:tgtEl>
              </p:cMediaNode>
            </p:audio>
          </p:childTnLst>
        </p:cTn>
      </p:par>
    </p:tnLst>
    <p:bldLst>
      <p:bldP spid="15362" grpId="0"/>
      <p:bldP spid="15363" grpId="0"/>
      <p:bldP spid="153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3E09B1-0820-4BE6-B548-CB6D5B11E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8" y="0"/>
            <a:ext cx="120739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58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3488176"/>
            <a:ext cx="12438231" cy="51454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874002">
            <a:off x="11176318" y="3557665"/>
            <a:ext cx="659765" cy="8386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1E4FB87-8282-42A9-8BA9-5217FCD98414}"/>
              </a:ext>
            </a:extLst>
          </p:cNvPr>
          <p:cNvSpPr/>
          <p:nvPr/>
        </p:nvSpPr>
        <p:spPr>
          <a:xfrm>
            <a:off x="1453379" y="916836"/>
            <a:ext cx="631615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KH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ỞI ĐỘNG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id="{776B8B43-8ABA-4544-A6FB-D1CC7620DE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568287" y="7329314"/>
            <a:ext cx="11453854" cy="3593647"/>
          </a:xfrm>
          <a:prstGeom prst="rect">
            <a:avLst/>
          </a:prstGeom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47B83EEC-F55A-4A91-AB75-A091266707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332518" y="157194"/>
            <a:ext cx="2812000" cy="3439755"/>
          </a:xfrm>
          <a:prstGeom prst="rect">
            <a:avLst/>
          </a:prstGeom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2F09188D-B3B4-4411-8DC8-79DAB6FF19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0" y="3273934"/>
            <a:ext cx="12076948" cy="327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91997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3230563" y="2209801"/>
            <a:ext cx="4248150" cy="523875"/>
          </a:xfrm>
          <a:prstGeom prst="rect">
            <a:avLst/>
          </a:prstGeom>
          <a:solidFill>
            <a:srgbClr val="E6FF9F"/>
          </a:solidFill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28,300         28,3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216275" y="3124201"/>
            <a:ext cx="4319588" cy="523875"/>
          </a:xfrm>
          <a:prstGeom prst="rect">
            <a:avLst/>
          </a:prstGeom>
          <a:solidFill>
            <a:srgbClr val="FF99FF"/>
          </a:solidFill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9,478          9,48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216275" y="4191001"/>
            <a:ext cx="4319588" cy="523875"/>
          </a:xfrm>
          <a:prstGeom prst="rect">
            <a:avLst/>
          </a:prstGeom>
          <a:solidFill>
            <a:srgbClr val="C2E7EC"/>
          </a:solidFill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Arial" charset="0"/>
              </a:rPr>
              <a:t>78,6              78,59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8153400" y="1828801"/>
            <a:ext cx="914400" cy="646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3300"/>
                </a:solidFill>
                <a:latin typeface="Arial" charset="0"/>
              </a:rPr>
              <a:t>&gt;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8153400" y="2514601"/>
            <a:ext cx="914400" cy="646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3300"/>
                </a:solidFill>
                <a:latin typeface="Arial" charset="0"/>
              </a:rPr>
              <a:t>&lt;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8153400" y="3200401"/>
            <a:ext cx="914400" cy="6461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FF3300"/>
                </a:solidFill>
                <a:latin typeface="Arial" charset="0"/>
              </a:rPr>
              <a:t>=</a:t>
            </a:r>
          </a:p>
        </p:txBody>
      </p:sp>
      <p:pic>
        <p:nvPicPr>
          <p:cNvPr id="10248" name="Picture 9" descr="bluemed_w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1" y="5638800"/>
            <a:ext cx="1114425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ext Box 10"/>
          <p:cNvSpPr txBox="1">
            <a:spLocks noChangeArrowheads="1"/>
          </p:cNvSpPr>
          <p:nvPr/>
        </p:nvSpPr>
        <p:spPr bwMode="auto">
          <a:xfrm>
            <a:off x="7070725" y="3008314"/>
            <a:ext cx="184150" cy="338137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>
            <a:outerShdw dist="45791" dir="2021404" algn="ctr" rotWithShape="0">
              <a:srgbClr val="808080">
                <a:alpha val="79999"/>
              </a:srgbClr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6875" name="Picture 11" descr="DISKETE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5181600"/>
            <a:ext cx="7239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5262563" y="2205038"/>
            <a:ext cx="609600" cy="584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3300"/>
                </a:solidFill>
                <a:latin typeface="Arial" charset="0"/>
              </a:rPr>
              <a:t>?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5248275" y="3124200"/>
            <a:ext cx="609600" cy="584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3300"/>
                </a:solidFill>
                <a:latin typeface="Arial" charset="0"/>
              </a:rPr>
              <a:t>?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5214938" y="4114800"/>
            <a:ext cx="609600" cy="584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>
                <a:solidFill>
                  <a:srgbClr val="FF3300"/>
                </a:solidFill>
                <a:latin typeface="Arial" charset="0"/>
              </a:rPr>
              <a:t>?</a:t>
            </a:r>
          </a:p>
        </p:txBody>
      </p:sp>
      <p:sp>
        <p:nvSpPr>
          <p:cNvPr id="10254" name="Rectangle 15"/>
          <p:cNvSpPr>
            <a:spLocks noGrp="1" noChangeArrowheads="1"/>
          </p:cNvSpPr>
          <p:nvPr>
            <p:ph type="title"/>
          </p:nvPr>
        </p:nvSpPr>
        <p:spPr>
          <a:xfrm>
            <a:off x="1992313" y="54927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solidFill>
                  <a:srgbClr val="0000CC"/>
                </a:solidFill>
              </a:rPr>
              <a:t>Điền dấu thích hợp :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0" decel="100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0" decel="100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decel="100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800" decel="100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6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9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5 2.59259E-6 L -0.24753 -0.1469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4" y="-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68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25013 0.0851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3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68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5" dur="20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-0.25365 0.3254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82" y="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8"/>
                  </p:tgtEl>
                </p:cond>
              </p:nextCondLst>
            </p:seq>
          </p:childTnLst>
        </p:cTn>
      </p:par>
    </p:tnLst>
    <p:bldLst>
      <p:bldP spid="36868" grpId="0" animBg="1"/>
      <p:bldP spid="36869" grpId="0" animBg="1"/>
      <p:bldP spid="36870" grpId="0"/>
      <p:bldP spid="36871" grpId="0"/>
      <p:bldP spid="36871" grpId="1"/>
      <p:bldP spid="36872" grpId="0"/>
      <p:bldP spid="36872" grpId="1"/>
      <p:bldP spid="36876" grpId="0"/>
      <p:bldP spid="36877" grpId="0"/>
      <p:bldP spid="36878" grpId="0"/>
      <p:bldP spid="3687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23116" y="3553842"/>
            <a:ext cx="12438231" cy="514542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958427">
            <a:off x="342742" y="1344743"/>
            <a:ext cx="560870" cy="8386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874002">
            <a:off x="11176318" y="3557665"/>
            <a:ext cx="659765" cy="838684"/>
          </a:xfrm>
          <a:prstGeom prst="rect">
            <a:avLst/>
          </a:prstGeom>
        </p:spPr>
      </p:pic>
      <p:sp>
        <p:nvSpPr>
          <p:cNvPr id="16" name="椭圆 53">
            <a:extLst>
              <a:ext uri="{FF2B5EF4-FFF2-40B4-BE49-F238E27FC236}">
                <a16:creationId xmlns:a16="http://schemas.microsoft.com/office/drawing/2014/main" id="{5B9AAD1B-64FF-4295-B2F8-FA94A2ACF925}"/>
              </a:ext>
            </a:extLst>
          </p:cNvPr>
          <p:cNvSpPr/>
          <p:nvPr/>
        </p:nvSpPr>
        <p:spPr>
          <a:xfrm>
            <a:off x="2299770" y="284955"/>
            <a:ext cx="837204" cy="837204"/>
          </a:xfrm>
          <a:prstGeom prst="ellipse">
            <a:avLst/>
          </a:prstGeom>
          <a:solidFill>
            <a:srgbClr val="E75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54">
            <a:extLst>
              <a:ext uri="{FF2B5EF4-FFF2-40B4-BE49-F238E27FC236}">
                <a16:creationId xmlns:a16="http://schemas.microsoft.com/office/drawing/2014/main" id="{EA0CD3C4-7D5B-47FE-8213-C7847C5C3FEC}"/>
              </a:ext>
            </a:extLst>
          </p:cNvPr>
          <p:cNvSpPr/>
          <p:nvPr/>
        </p:nvSpPr>
        <p:spPr>
          <a:xfrm>
            <a:off x="2281068" y="1620804"/>
            <a:ext cx="837204" cy="837204"/>
          </a:xfrm>
          <a:prstGeom prst="ellipse">
            <a:avLst/>
          </a:prstGeom>
          <a:solidFill>
            <a:srgbClr val="E75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54">
            <a:extLst>
              <a:ext uri="{FF2B5EF4-FFF2-40B4-BE49-F238E27FC236}">
                <a16:creationId xmlns:a16="http://schemas.microsoft.com/office/drawing/2014/main" id="{DC1679E4-F0BC-4EFA-93BB-0BD3B207B8A8}"/>
              </a:ext>
            </a:extLst>
          </p:cNvPr>
          <p:cNvSpPr/>
          <p:nvPr/>
        </p:nvSpPr>
        <p:spPr>
          <a:xfrm>
            <a:off x="2281068" y="2848357"/>
            <a:ext cx="837204" cy="837204"/>
          </a:xfrm>
          <a:prstGeom prst="ellipse">
            <a:avLst/>
          </a:prstGeom>
          <a:solidFill>
            <a:srgbClr val="E75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3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E2704C-7297-41FE-A18C-0D8A1B004B42}"/>
              </a:ext>
            </a:extLst>
          </p:cNvPr>
          <p:cNvSpPr txBox="1"/>
          <p:nvPr/>
        </p:nvSpPr>
        <p:spPr>
          <a:xfrm>
            <a:off x="197390" y="284955"/>
            <a:ext cx="1763172" cy="3539430"/>
          </a:xfrm>
          <a:prstGeom prst="rect">
            <a:avLst/>
          </a:prstGeom>
          <a:solidFill>
            <a:srgbClr val="FFFFCC"/>
          </a:solidFill>
          <a:ln>
            <a:solidFill>
              <a:srgbClr val="E75329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0" i="0" u="none" strike="noStrike" kern="1200" cap="none" spc="0" normalizeH="0" baseline="0" noProof="0" dirty="0">
                <a:ln>
                  <a:noFill/>
                </a:ln>
                <a:solidFill>
                  <a:srgbClr val="E75329"/>
                </a:solidFill>
                <a:effectLst/>
                <a:uLnTx/>
                <a:uFillTx/>
                <a:latin typeface="UTM Alberta Heavy" pitchFamily="18" charset="0"/>
                <a:ea typeface="+mn-ea"/>
                <a:cs typeface="+mn-cs"/>
              </a:rPr>
              <a:t>YÊU CẦU CẦN ĐẠT</a:t>
            </a:r>
          </a:p>
        </p:txBody>
      </p:sp>
      <p:sp>
        <p:nvSpPr>
          <p:cNvPr id="22" name="TextBox 89">
            <a:extLst>
              <a:ext uri="{FF2B5EF4-FFF2-40B4-BE49-F238E27FC236}">
                <a16:creationId xmlns:a16="http://schemas.microsoft.com/office/drawing/2014/main" id="{9C0D1093-B334-4DDC-90B4-ECBB8085DC4B}"/>
              </a:ext>
            </a:extLst>
          </p:cNvPr>
          <p:cNvSpPr txBox="1"/>
          <p:nvPr/>
        </p:nvSpPr>
        <p:spPr>
          <a:xfrm>
            <a:off x="3666266" y="284955"/>
            <a:ext cx="7810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các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số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thập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phân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,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các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phân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số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dưới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dạng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số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thập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phân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,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tỉ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số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phần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trăm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.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微软雅黑" pitchFamily="34" charset="-122"/>
              <a:cs typeface="+mn-cs"/>
            </a:endParaRPr>
          </a:p>
        </p:txBody>
      </p:sp>
      <p:sp>
        <p:nvSpPr>
          <p:cNvPr id="23" name="TextBox 89">
            <a:extLst>
              <a:ext uri="{FF2B5EF4-FFF2-40B4-BE49-F238E27FC236}">
                <a16:creationId xmlns:a16="http://schemas.microsoft.com/office/drawing/2014/main" id="{101F3630-1279-4E10-B32B-F5563848E418}"/>
              </a:ext>
            </a:extLst>
          </p:cNvPr>
          <p:cNvSpPr txBox="1"/>
          <p:nvPr/>
        </p:nvSpPr>
        <p:spPr>
          <a:xfrm>
            <a:off x="3666264" y="1529049"/>
            <a:ext cx="78105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các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số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đo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đại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lượng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dưới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dạng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số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thập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phân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微软雅黑" pitchFamily="34" charset="-122"/>
              <a:cs typeface="+mn-cs"/>
            </a:endParaRPr>
          </a:p>
        </p:txBody>
      </p:sp>
      <p:sp>
        <p:nvSpPr>
          <p:cNvPr id="24" name="TextBox 89">
            <a:extLst>
              <a:ext uri="{FF2B5EF4-FFF2-40B4-BE49-F238E27FC236}">
                <a16:creationId xmlns:a16="http://schemas.microsoft.com/office/drawing/2014/main" id="{E3225C6E-511A-46AE-8CDA-A4226A731D51}"/>
              </a:ext>
            </a:extLst>
          </p:cNvPr>
          <p:cNvSpPr txBox="1"/>
          <p:nvPr/>
        </p:nvSpPr>
        <p:spPr>
          <a:xfrm>
            <a:off x="3666264" y="2813123"/>
            <a:ext cx="8119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Sắp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xếp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các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số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thập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phân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theo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thứ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tự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từ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lớn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đến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bé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,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từ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bé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đến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lớn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微软雅黑" pitchFamily="34" charset="-122"/>
                <a:cs typeface="+mn-cs"/>
              </a:rPr>
              <a:t>.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微软雅黑" pitchFamily="34" charset="-122"/>
              <a:cs typeface="+mn-cs"/>
            </a:endParaRPr>
          </a:p>
        </p:txBody>
      </p:sp>
      <p:pic>
        <p:nvPicPr>
          <p:cNvPr id="26" name="Picture 10">
            <a:extLst>
              <a:ext uri="{FF2B5EF4-FFF2-40B4-BE49-F238E27FC236}">
                <a16:creationId xmlns:a16="http://schemas.microsoft.com/office/drawing/2014/main" id="{EA7D07EF-DA09-4886-9601-8ACD46EB3F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8168" y="4156330"/>
            <a:ext cx="11453854" cy="281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8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New Image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meo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3839" y="3429000"/>
            <a:ext cx="202088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8">
            <a:extLst>
              <a:ext uri="{FF2B5EF4-FFF2-40B4-BE49-F238E27FC236}">
                <a16:creationId xmlns:a16="http://schemas.microsoft.com/office/drawing/2014/main" id="{9C51B046-907D-4AFB-978E-81F0171E90BC}"/>
              </a:ext>
            </a:extLst>
          </p:cNvPr>
          <p:cNvSpPr>
            <a:spLocks noChangeArrowheads="1"/>
          </p:cNvSpPr>
          <p:nvPr/>
        </p:nvSpPr>
        <p:spPr bwMode="auto">
          <a:xfrm rot="20909441">
            <a:off x="6499506" y="785923"/>
            <a:ext cx="4604036" cy="2009556"/>
          </a:xfrm>
          <a:prstGeom prst="wedgeEllipseCallout">
            <a:avLst>
              <a:gd name="adj1" fmla="val -64694"/>
              <a:gd name="adj2" fmla="val 9690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mèo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trở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ngôi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charset="0"/>
              </a:rPr>
              <a:t>nhé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6763E-6 C 0.0651 0.09873 0.13073 0.19792 0.21215 0.25087 C 0.29323 0.30404 0.43559 0.30589 0.48715 0.31815 C 0.53889 0.3304 0.49132 0.31861 0.52274 0.32485 C 0.55399 0.3311 0.61562 0.34358 0.67725 0.35653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ext Box 2"/>
          <p:cNvSpPr txBox="1">
            <a:spLocks noChangeArrowheads="1"/>
          </p:cNvSpPr>
          <p:nvPr/>
        </p:nvSpPr>
        <p:spPr bwMode="auto">
          <a:xfrm>
            <a:off x="2351087" y="404814"/>
            <a:ext cx="78866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Bài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1: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Viết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dưới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dạng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phân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số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thập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charset="0"/>
              </a:rPr>
              <a:t>phân</a:t>
            </a:r>
            <a:r>
              <a:rPr lang="en-US" sz="3200" dirty="0">
                <a:solidFill>
                  <a:srgbClr val="0000CC"/>
                </a:solidFill>
                <a:latin typeface="Arial" charset="0"/>
              </a:rPr>
              <a:t>: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954213" y="1146175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dirty="0">
                <a:solidFill>
                  <a:srgbClr val="FF0000"/>
                </a:solidFill>
                <a:latin typeface="Arial" charset="0"/>
              </a:rPr>
              <a:t>0,3</a:t>
            </a:r>
            <a:r>
              <a:rPr lang="en-US" sz="3600" dirty="0">
                <a:solidFill>
                  <a:srgbClr val="008000"/>
                </a:solidFill>
                <a:latin typeface="Arial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=</a:t>
            </a:r>
          </a:p>
        </p:txBody>
      </p:sp>
      <p:sp>
        <p:nvSpPr>
          <p:cNvPr id="1044" name="Text Box 5"/>
          <p:cNvSpPr txBox="1">
            <a:spLocks noChangeArrowheads="1"/>
          </p:cNvSpPr>
          <p:nvPr/>
        </p:nvSpPr>
        <p:spPr bwMode="auto">
          <a:xfrm>
            <a:off x="3886200" y="111125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6" name="Object 6"/>
              <p:cNvSpPr txBox="1"/>
              <p:nvPr/>
            </p:nvSpPr>
            <p:spPr bwMode="auto">
              <a:xfrm>
                <a:off x="3173413" y="917575"/>
                <a:ext cx="762000" cy="11430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40966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3413" y="917575"/>
                <a:ext cx="762000" cy="1143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6080332" y="12192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FF3300"/>
                </a:solidFill>
                <a:latin typeface="Arial" charset="0"/>
              </a:rPr>
              <a:t>0,72 </a:t>
            </a:r>
            <a:r>
              <a:rPr lang="en-US" sz="3600" dirty="0">
                <a:solidFill>
                  <a:srgbClr val="FF3300"/>
                </a:solidFill>
                <a:latin typeface="Arial" charset="0"/>
              </a:rPr>
              <a:t>=</a:t>
            </a: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1895475" y="2454692"/>
            <a:ext cx="1600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FF0000"/>
                </a:solidFill>
                <a:latin typeface="Arial" charset="0"/>
              </a:rPr>
              <a:t>1,5 </a:t>
            </a:r>
            <a:r>
              <a:rPr lang="en-US" sz="3200" dirty="0">
                <a:solidFill>
                  <a:srgbClr val="FF0000"/>
                </a:solidFill>
                <a:latin typeface="Arial" charset="0"/>
              </a:rPr>
              <a:t>=</a:t>
            </a:r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5765483" y="2419351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>
                <a:solidFill>
                  <a:srgbClr val="FF3300"/>
                </a:solidFill>
                <a:latin typeface="Arial" charset="0"/>
              </a:rPr>
              <a:t>9,347 </a:t>
            </a:r>
            <a:r>
              <a:rPr lang="en-US" sz="3600" dirty="0">
                <a:solidFill>
                  <a:srgbClr val="FF3300"/>
                </a:solidFill>
                <a:latin typeface="Arial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Object 6">
                <a:extLst>
                  <a:ext uri="{FF2B5EF4-FFF2-40B4-BE49-F238E27FC236}">
                    <a16:creationId xmlns:a16="http://schemas.microsoft.com/office/drawing/2014/main" id="{A1A717BD-F3AA-41CF-9215-C27ABA25CDD3}"/>
                  </a:ext>
                </a:extLst>
              </p:cNvPr>
              <p:cNvSpPr txBox="1"/>
              <p:nvPr/>
            </p:nvSpPr>
            <p:spPr bwMode="auto">
              <a:xfrm>
                <a:off x="7670483" y="3570070"/>
                <a:ext cx="762000" cy="1168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0" name="Object 6">
                <a:extLst>
                  <a:ext uri="{FF2B5EF4-FFF2-40B4-BE49-F238E27FC236}">
                    <a16:creationId xmlns:a16="http://schemas.microsoft.com/office/drawing/2014/main" id="{A1A717BD-F3AA-41CF-9215-C27ABA25CD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0483" y="3570070"/>
                <a:ext cx="762000" cy="1168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bject 6">
                <a:extLst>
                  <a:ext uri="{FF2B5EF4-FFF2-40B4-BE49-F238E27FC236}">
                    <a16:creationId xmlns:a16="http://schemas.microsoft.com/office/drawing/2014/main" id="{0439E751-D900-4637-9ABA-3558CA99E656}"/>
                  </a:ext>
                </a:extLst>
              </p:cNvPr>
              <p:cNvSpPr txBox="1"/>
              <p:nvPr/>
            </p:nvSpPr>
            <p:spPr bwMode="auto">
              <a:xfrm>
                <a:off x="3000375" y="2168526"/>
                <a:ext cx="762000" cy="11430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1" name="Object 6">
                <a:extLst>
                  <a:ext uri="{FF2B5EF4-FFF2-40B4-BE49-F238E27FC236}">
                    <a16:creationId xmlns:a16="http://schemas.microsoft.com/office/drawing/2014/main" id="{0439E751-D900-4637-9ABA-3558CA99E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00375" y="2168526"/>
                <a:ext cx="762000" cy="1143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Object 6">
                <a:extLst>
                  <a:ext uri="{FF2B5EF4-FFF2-40B4-BE49-F238E27FC236}">
                    <a16:creationId xmlns:a16="http://schemas.microsoft.com/office/drawing/2014/main" id="{BAD898FF-E653-4E32-9A50-827B5197B77B}"/>
                  </a:ext>
                </a:extLst>
              </p:cNvPr>
              <p:cNvSpPr txBox="1"/>
              <p:nvPr/>
            </p:nvSpPr>
            <p:spPr bwMode="auto">
              <a:xfrm>
                <a:off x="7680532" y="2236787"/>
                <a:ext cx="1082675" cy="1168400"/>
              </a:xfrm>
              <a:prstGeom prst="rect">
                <a:avLst/>
              </a:prstGeom>
              <a:noFill/>
            </p:spPr>
            <p:txBody>
              <a:bodyPr>
                <a:normAutofit fontScale="77500" lnSpcReduction="20000"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44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  <m:t>9347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vi-VN" sz="44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2" name="Object 6">
                <a:extLst>
                  <a:ext uri="{FF2B5EF4-FFF2-40B4-BE49-F238E27FC236}">
                    <a16:creationId xmlns:a16="http://schemas.microsoft.com/office/drawing/2014/main" id="{BAD898FF-E653-4E32-9A50-827B5197B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80532" y="2236787"/>
                <a:ext cx="1082675" cy="11684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bject 6">
                <a:extLst>
                  <a:ext uri="{FF2B5EF4-FFF2-40B4-BE49-F238E27FC236}">
                    <a16:creationId xmlns:a16="http://schemas.microsoft.com/office/drawing/2014/main" id="{B87FFE69-459A-4B42-987B-D4F3386EDE12}"/>
                  </a:ext>
                </a:extLst>
              </p:cNvPr>
              <p:cNvSpPr txBox="1"/>
              <p:nvPr/>
            </p:nvSpPr>
            <p:spPr bwMode="auto">
              <a:xfrm>
                <a:off x="2104599" y="3621624"/>
                <a:ext cx="1068815" cy="1168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32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vi-VN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3" name="Object 6">
                <a:extLst>
                  <a:ext uri="{FF2B5EF4-FFF2-40B4-BE49-F238E27FC236}">
                    <a16:creationId xmlns:a16="http://schemas.microsoft.com/office/drawing/2014/main" id="{B87FFE69-459A-4B42-987B-D4F3386ED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4599" y="3621624"/>
                <a:ext cx="1068815" cy="11684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Object 6">
                <a:extLst>
                  <a:ext uri="{FF2B5EF4-FFF2-40B4-BE49-F238E27FC236}">
                    <a16:creationId xmlns:a16="http://schemas.microsoft.com/office/drawing/2014/main" id="{DC08343D-B0FA-41DF-B228-D87B08AD3570}"/>
                  </a:ext>
                </a:extLst>
              </p:cNvPr>
              <p:cNvSpPr txBox="1"/>
              <p:nvPr/>
            </p:nvSpPr>
            <p:spPr bwMode="auto">
              <a:xfrm>
                <a:off x="2948307" y="3608487"/>
                <a:ext cx="905827" cy="1168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vi-VN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4" name="Object 6">
                <a:extLst>
                  <a:ext uri="{FF2B5EF4-FFF2-40B4-BE49-F238E27FC236}">
                    <a16:creationId xmlns:a16="http://schemas.microsoft.com/office/drawing/2014/main" id="{DC08343D-B0FA-41DF-B228-D87B08AD35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48307" y="3608487"/>
                <a:ext cx="905827" cy="1168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Object 6">
                <a:extLst>
                  <a:ext uri="{FF2B5EF4-FFF2-40B4-BE49-F238E27FC236}">
                    <a16:creationId xmlns:a16="http://schemas.microsoft.com/office/drawing/2014/main" id="{302375B1-3D16-4698-BB3D-EBAF04776C1F}"/>
                  </a:ext>
                </a:extLst>
              </p:cNvPr>
              <p:cNvSpPr txBox="1"/>
              <p:nvPr/>
            </p:nvSpPr>
            <p:spPr bwMode="auto">
              <a:xfrm>
                <a:off x="6689726" y="3585688"/>
                <a:ext cx="1068815" cy="1168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32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5" name="Object 6">
                <a:extLst>
                  <a:ext uri="{FF2B5EF4-FFF2-40B4-BE49-F238E27FC236}">
                    <a16:creationId xmlns:a16="http://schemas.microsoft.com/office/drawing/2014/main" id="{302375B1-3D16-4698-BB3D-EBAF04776C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689726" y="3585688"/>
                <a:ext cx="1068815" cy="11684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Object 6">
                <a:extLst>
                  <a:ext uri="{FF2B5EF4-FFF2-40B4-BE49-F238E27FC236}">
                    <a16:creationId xmlns:a16="http://schemas.microsoft.com/office/drawing/2014/main" id="{09E3E8E9-95B6-419B-A0A4-FB04ABF74B91}"/>
                  </a:ext>
                </a:extLst>
              </p:cNvPr>
              <p:cNvSpPr txBox="1"/>
              <p:nvPr/>
            </p:nvSpPr>
            <p:spPr bwMode="auto">
              <a:xfrm>
                <a:off x="7877175" y="1152526"/>
                <a:ext cx="762000" cy="1168400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  <m:t>72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D60093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6" name="Object 6">
                <a:extLst>
                  <a:ext uri="{FF2B5EF4-FFF2-40B4-BE49-F238E27FC236}">
                    <a16:creationId xmlns:a16="http://schemas.microsoft.com/office/drawing/2014/main" id="{09E3E8E9-95B6-419B-A0A4-FB04ABF74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77175" y="1152526"/>
                <a:ext cx="762000" cy="11684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bject 6">
                <a:extLst>
                  <a:ext uri="{FF2B5EF4-FFF2-40B4-BE49-F238E27FC236}">
                    <a16:creationId xmlns:a16="http://schemas.microsoft.com/office/drawing/2014/main" id="{2975C802-C7A5-4B6B-9DCA-1ED4BA7F43D2}"/>
                  </a:ext>
                </a:extLst>
              </p:cNvPr>
              <p:cNvSpPr txBox="1"/>
              <p:nvPr/>
            </p:nvSpPr>
            <p:spPr bwMode="auto">
              <a:xfrm>
                <a:off x="2185457" y="5127625"/>
                <a:ext cx="987956" cy="1168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vi-VN" sz="32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7" name="Object 6">
                <a:extLst>
                  <a:ext uri="{FF2B5EF4-FFF2-40B4-BE49-F238E27FC236}">
                    <a16:creationId xmlns:a16="http://schemas.microsoft.com/office/drawing/2014/main" id="{2975C802-C7A5-4B6B-9DCA-1ED4BA7F43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5457" y="5127625"/>
                <a:ext cx="987956" cy="11684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bject 6">
                <a:extLst>
                  <a:ext uri="{FF2B5EF4-FFF2-40B4-BE49-F238E27FC236}">
                    <a16:creationId xmlns:a16="http://schemas.microsoft.com/office/drawing/2014/main" id="{50EA4264-EEFD-46A6-B39E-2DC3FDDFEE86}"/>
                  </a:ext>
                </a:extLst>
              </p:cNvPr>
              <p:cNvSpPr txBox="1"/>
              <p:nvPr/>
            </p:nvSpPr>
            <p:spPr bwMode="auto">
              <a:xfrm>
                <a:off x="3173413" y="5162550"/>
                <a:ext cx="762000" cy="1168400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8" name="Object 6">
                <a:extLst>
                  <a:ext uri="{FF2B5EF4-FFF2-40B4-BE49-F238E27FC236}">
                    <a16:creationId xmlns:a16="http://schemas.microsoft.com/office/drawing/2014/main" id="{50EA4264-EEFD-46A6-B39E-2DC3FDDFEE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73413" y="5162550"/>
                <a:ext cx="762000" cy="11684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bject 6">
                <a:extLst>
                  <a:ext uri="{FF2B5EF4-FFF2-40B4-BE49-F238E27FC236}">
                    <a16:creationId xmlns:a16="http://schemas.microsoft.com/office/drawing/2014/main" id="{454C23A3-B6B2-475D-840F-89E4DDEF8763}"/>
                  </a:ext>
                </a:extLst>
              </p:cNvPr>
              <p:cNvSpPr txBox="1"/>
              <p:nvPr/>
            </p:nvSpPr>
            <p:spPr bwMode="auto">
              <a:xfrm>
                <a:off x="6592771" y="5139055"/>
                <a:ext cx="1068815" cy="11684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vi-VN" sz="3200" i="1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vi-VN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69" name="Object 6">
                <a:extLst>
                  <a:ext uri="{FF2B5EF4-FFF2-40B4-BE49-F238E27FC236}">
                    <a16:creationId xmlns:a16="http://schemas.microsoft.com/office/drawing/2014/main" id="{454C23A3-B6B2-475D-840F-89E4DDEF8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2771" y="5139055"/>
                <a:ext cx="1068815" cy="11684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bject 6">
                <a:extLst>
                  <a:ext uri="{FF2B5EF4-FFF2-40B4-BE49-F238E27FC236}">
                    <a16:creationId xmlns:a16="http://schemas.microsoft.com/office/drawing/2014/main" id="{CC1FE113-0165-43BC-9AE7-FD2069C64756}"/>
                  </a:ext>
                </a:extLst>
              </p:cNvPr>
              <p:cNvSpPr txBox="1"/>
              <p:nvPr/>
            </p:nvSpPr>
            <p:spPr bwMode="auto">
              <a:xfrm>
                <a:off x="7758540" y="5162550"/>
                <a:ext cx="762000" cy="1168400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vi-VN" sz="3200">
                  <a:solidFill>
                    <a:srgbClr val="000000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70" name="Object 6">
                <a:extLst>
                  <a:ext uri="{FF2B5EF4-FFF2-40B4-BE49-F238E27FC236}">
                    <a16:creationId xmlns:a16="http://schemas.microsoft.com/office/drawing/2014/main" id="{CC1FE113-0165-43BC-9AE7-FD2069C64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58540" y="5162550"/>
                <a:ext cx="762000" cy="11684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/>
      <p:bldP spid="40966" grpId="0"/>
      <p:bldP spid="40968" grpId="0"/>
      <p:bldP spid="40970" grpId="0"/>
      <p:bldP spid="40974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316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12191999" cy="705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51988" y="4652963"/>
            <a:ext cx="8191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Copy of lmfinange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75725" y="5013325"/>
            <a:ext cx="736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two_fish_kissing_md_cl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4876801"/>
            <a:ext cx="1428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Copy of lmfinange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29401" y="4419600"/>
            <a:ext cx="5318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two_fish_kissing_md_clr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944401">
            <a:off x="9239250" y="5445125"/>
            <a:ext cx="1428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Freeform 12"/>
          <p:cNvSpPr>
            <a:spLocks/>
          </p:cNvSpPr>
          <p:nvPr/>
        </p:nvSpPr>
        <p:spPr bwMode="auto">
          <a:xfrm rot="-305295">
            <a:off x="6311900" y="4437063"/>
            <a:ext cx="4356100" cy="1860550"/>
          </a:xfrm>
          <a:custGeom>
            <a:avLst/>
            <a:gdLst>
              <a:gd name="T0" fmla="*/ 723285579 w 2744"/>
              <a:gd name="T1" fmla="*/ 1320880733 h 1489"/>
              <a:gd name="T2" fmla="*/ 2147483647 w 2744"/>
              <a:gd name="T3" fmla="*/ 117099694 h 1489"/>
              <a:gd name="T4" fmla="*/ 2147483647 w 2744"/>
              <a:gd name="T5" fmla="*/ 613600348 h 1489"/>
              <a:gd name="T6" fmla="*/ 1179433102 w 2744"/>
              <a:gd name="T7" fmla="*/ 2099982354 h 1489"/>
              <a:gd name="T8" fmla="*/ 1066026905 w 2744"/>
              <a:gd name="T9" fmla="*/ 1959462768 h 1489"/>
              <a:gd name="T10" fmla="*/ 723285579 w 2744"/>
              <a:gd name="T11" fmla="*/ 1320880733 h 14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44"/>
              <a:gd name="T19" fmla="*/ 0 h 1489"/>
              <a:gd name="T20" fmla="*/ 2744 w 2744"/>
              <a:gd name="T21" fmla="*/ 1489 h 14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44" h="1489">
                <a:moveTo>
                  <a:pt x="287" y="846"/>
                </a:moveTo>
                <a:cubicBezTo>
                  <a:pt x="574" y="649"/>
                  <a:pt x="1784" y="150"/>
                  <a:pt x="2147" y="75"/>
                </a:cubicBezTo>
                <a:cubicBezTo>
                  <a:pt x="2510" y="0"/>
                  <a:pt x="2744" y="181"/>
                  <a:pt x="2464" y="393"/>
                </a:cubicBezTo>
                <a:cubicBezTo>
                  <a:pt x="2184" y="605"/>
                  <a:pt x="808" y="1201"/>
                  <a:pt x="468" y="1345"/>
                </a:cubicBezTo>
                <a:cubicBezTo>
                  <a:pt x="128" y="1489"/>
                  <a:pt x="453" y="1346"/>
                  <a:pt x="423" y="1255"/>
                </a:cubicBezTo>
                <a:cubicBezTo>
                  <a:pt x="393" y="1164"/>
                  <a:pt x="0" y="1043"/>
                  <a:pt x="287" y="846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4347" name="Picture 11" descr="meo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91626" y="2349500"/>
            <a:ext cx="16922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9" name="AutoShape 13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48751" y="6037264"/>
            <a:ext cx="1044575" cy="820737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892 0.10613 C -0.26267 0.20647 -0.45607 0.30705 -0.5335 0.3472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00" y="120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8" grpId="0" animBg="1"/>
      <p:bldP spid="143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752600" y="381001"/>
            <a:ext cx="868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333399"/>
                </a:solidFill>
                <a:latin typeface="Arial" charset="0"/>
              </a:rPr>
              <a:t>Bài</a:t>
            </a:r>
            <a:r>
              <a:rPr lang="en-US" sz="2800" dirty="0">
                <a:solidFill>
                  <a:srgbClr val="333399"/>
                </a:solidFill>
                <a:latin typeface="Arial" charset="0"/>
              </a:rPr>
              <a:t> 2: a) </a:t>
            </a:r>
            <a:r>
              <a:rPr lang="en-US" sz="2800" dirty="0" err="1">
                <a:solidFill>
                  <a:srgbClr val="333399"/>
                </a:solidFill>
                <a:latin typeface="Arial" charset="0"/>
              </a:rPr>
              <a:t>Viết</a:t>
            </a:r>
            <a:r>
              <a:rPr lang="en-US" sz="28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Arial" charset="0"/>
              </a:rPr>
              <a:t>số</a:t>
            </a:r>
            <a:r>
              <a:rPr lang="en-US" sz="28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Arial" charset="0"/>
              </a:rPr>
              <a:t>thập</a:t>
            </a:r>
            <a:r>
              <a:rPr lang="en-US" sz="28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Arial" charset="0"/>
              </a:rPr>
              <a:t>phân</a:t>
            </a:r>
            <a:r>
              <a:rPr lang="en-US" sz="28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Arial" charset="0"/>
              </a:rPr>
              <a:t>dưới</a:t>
            </a:r>
            <a:r>
              <a:rPr lang="en-US" sz="28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Arial" charset="0"/>
              </a:rPr>
              <a:t>dạng</a:t>
            </a:r>
            <a:r>
              <a:rPr lang="en-US" sz="28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Arial" charset="0"/>
              </a:rPr>
              <a:t>tỉ</a:t>
            </a:r>
            <a:r>
              <a:rPr lang="en-US" sz="28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Arial" charset="0"/>
              </a:rPr>
              <a:t>số</a:t>
            </a:r>
            <a:r>
              <a:rPr lang="en-US" sz="28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Arial" charset="0"/>
              </a:rPr>
              <a:t>phần</a:t>
            </a:r>
            <a:r>
              <a:rPr lang="en-US" sz="2800" dirty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333399"/>
                </a:solidFill>
                <a:latin typeface="Arial" charset="0"/>
              </a:rPr>
              <a:t>trăm</a:t>
            </a:r>
            <a:r>
              <a:rPr lang="en-US" sz="2800" dirty="0">
                <a:solidFill>
                  <a:srgbClr val="333399"/>
                </a:solidFill>
                <a:latin typeface="Arial" charset="0"/>
              </a:rPr>
              <a:t>: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362200" y="106680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0,35 =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362200" y="2025650"/>
            <a:ext cx="1447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0,5 =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362200" y="2940050"/>
            <a:ext cx="2743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8,75 =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905000" y="3733801"/>
            <a:ext cx="876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333399"/>
                </a:solidFill>
                <a:latin typeface="Arial" charset="0"/>
              </a:rPr>
              <a:t>b)Viết tỉ số phần trăm dưới dạng số thập phân :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438400" y="4365625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45%=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2438400" y="5280025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5%=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2362200" y="6010275"/>
            <a:ext cx="3276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Arial" charset="0"/>
              </a:rPr>
              <a:t>625%=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886200" y="111125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CC3300"/>
                </a:solidFill>
                <a:latin typeface="Arial" charset="0"/>
              </a:rPr>
              <a:t>35%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733800" y="2025650"/>
            <a:ext cx="121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CC3300"/>
                </a:solidFill>
                <a:latin typeface="Arial" charset="0"/>
              </a:rPr>
              <a:t>50%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3733800" y="2940050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CC3300"/>
                </a:solidFill>
                <a:latin typeface="Arial" charset="0"/>
              </a:rPr>
              <a:t>875%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3962400" y="4365625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9900"/>
                </a:solidFill>
                <a:latin typeface="Arial" charset="0"/>
              </a:rPr>
              <a:t>0,45 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3962400" y="5203825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9900"/>
                </a:solidFill>
                <a:latin typeface="Arial" charset="0"/>
              </a:rPr>
              <a:t>0,05 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962400" y="6010275"/>
            <a:ext cx="1600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200">
                <a:solidFill>
                  <a:srgbClr val="009900"/>
                </a:solidFill>
                <a:latin typeface="Arial" charset="0"/>
              </a:rPr>
              <a:t>6,25 </a:t>
            </a:r>
          </a:p>
        </p:txBody>
      </p:sp>
      <p:sp>
        <p:nvSpPr>
          <p:cNvPr id="20496" name="AutoShape 1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336088" y="6021388"/>
            <a:ext cx="576262" cy="360362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  <p:bldP spid="20484" grpId="0"/>
      <p:bldP spid="20485" grpId="0"/>
      <p:bldP spid="20486" grpId="0"/>
      <p:bldP spid="20487" grpId="0"/>
      <p:bldP spid="20488" grpId="0"/>
      <p:bldP spid="20489" grpId="0"/>
      <p:bldP spid="20490" grpId="0"/>
      <p:bldP spid="20491" grpId="0"/>
      <p:bldP spid="20492" grpId="0"/>
      <p:bldP spid="20493" grpId="0"/>
      <p:bldP spid="20494" grpId="0"/>
      <p:bldP spid="20495" grpId="0"/>
      <p:bldP spid="2049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055431255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470</Words>
  <Application>Microsoft Office PowerPoint</Application>
  <PresentationFormat>Widescreen</PresentationFormat>
  <Paragraphs>158</Paragraphs>
  <Slides>22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.VnTime</vt:lpstr>
      <vt:lpstr>Arial</vt:lpstr>
      <vt:lpstr>Calibri</vt:lpstr>
      <vt:lpstr>Cambria Math</vt:lpstr>
      <vt:lpstr>Tahoma</vt:lpstr>
      <vt:lpstr>UTM Alberta Heavy</vt:lpstr>
      <vt:lpstr>2_Default Design</vt:lpstr>
      <vt:lpstr>Default Design</vt:lpstr>
      <vt:lpstr>1_Default Design</vt:lpstr>
      <vt:lpstr>1_Office Theme</vt:lpstr>
      <vt:lpstr>PowerPoint Presentation</vt:lpstr>
      <vt:lpstr>PowerPoint Presentation</vt:lpstr>
      <vt:lpstr>PowerPoint Presentation</vt:lpstr>
      <vt:lpstr>Điền dấu thích hợp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0,25 =…………. </vt:lpstr>
      <vt:lpstr>           giờ  =  ………giờ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</dc:creator>
  <cp:lastModifiedBy>Cúc Lê</cp:lastModifiedBy>
  <cp:revision>31</cp:revision>
  <dcterms:created xsi:type="dcterms:W3CDTF">2021-12-30T10:12:41Z</dcterms:created>
  <dcterms:modified xsi:type="dcterms:W3CDTF">2022-04-03T05:03:24Z</dcterms:modified>
</cp:coreProperties>
</file>