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341" r:id="rId3"/>
    <p:sldId id="259" r:id="rId4"/>
    <p:sldId id="257" r:id="rId5"/>
    <p:sldId id="338" r:id="rId6"/>
    <p:sldId id="294" r:id="rId7"/>
    <p:sldId id="342" r:id="rId8"/>
    <p:sldId id="343" r:id="rId9"/>
    <p:sldId id="336" r:id="rId10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4B5"/>
    <a:srgbClr val="F6BB00"/>
    <a:srgbClr val="A9DA74"/>
    <a:srgbClr val="EBF6F9"/>
    <a:srgbClr val="FBD6B7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0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78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4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9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7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4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2/15/2022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7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2/15/2022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575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2/15/2022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37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2/15/2022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67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2/15/2022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36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2/15/2022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869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2/15/2022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73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7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2/15/2022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287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1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7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2/15/2022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682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2/15/2022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994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2/15/2022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5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2/15/2022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56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control" Target="../activeX/activeX2.xml"/><Relationship Id="rId7" Type="http://schemas.openxmlformats.org/officeDocument/2006/relationships/notesSlide" Target="../notesSlides/notesSlide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17" y="2545773"/>
            <a:ext cx="5313765" cy="813163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 </a:t>
            </a:r>
            <a:b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 Tiếng Việt</a:t>
            </a:r>
            <a:endParaRPr lang="en-US" altLang="vi-VN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99886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304800" y="606287"/>
            <a:ext cx="8534400" cy="4075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9" y="3258572"/>
            <a:ext cx="1203581" cy="116929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1948195" y="1239142"/>
            <a:ext cx="7092405" cy="2027631"/>
            <a:chOff x="5776688" y="2242356"/>
            <a:chExt cx="8769449" cy="270350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5776688" y="3667661"/>
              <a:ext cx="7636267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ln w="1270">
                    <a:solidFill>
                      <a:srgbClr val="7C3C21"/>
                    </a:solidFill>
                  </a:ln>
                  <a:solidFill>
                    <a:srgbClr val="96D314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UVN Ly Do" panose="03020702040505070503" pitchFamily="66" charset="0"/>
                  <a:ea typeface="小考拉体" panose="02000503000000000000" pitchFamily="2" charset="-122"/>
                </a:rPr>
                <a:t>Viết đoạn </a:t>
              </a:r>
              <a:r>
                <a:rPr lang="en-US" altLang="zh-CN" sz="2800" b="1" dirty="0">
                  <a:ln w="1270">
                    <a:solidFill>
                      <a:srgbClr val="7C3C21"/>
                    </a:solidFill>
                  </a:ln>
                  <a:solidFill>
                    <a:srgbClr val="96D314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UVN Ly Do" panose="03020702040505070503" pitchFamily="66" charset="0"/>
                  <a:ea typeface="小考拉体" panose="02000503000000000000" pitchFamily="2" charset="-122"/>
                </a:rPr>
                <a:t>văn kể </a:t>
              </a:r>
              <a:r>
                <a:rPr lang="en-US" altLang="zh-CN" sz="2800" b="1" dirty="0" smtClean="0">
                  <a:ln w="1270">
                    <a:solidFill>
                      <a:srgbClr val="7C3C21"/>
                    </a:solidFill>
                  </a:ln>
                  <a:solidFill>
                    <a:srgbClr val="96D314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UVN Ly Do" panose="03020702040505070503" pitchFamily="66" charset="0"/>
                  <a:ea typeface="小考拉体" panose="02000503000000000000" pitchFamily="2" charset="-122"/>
                </a:rPr>
                <a:t>lại một sự việc đã chứng kiến hoặc tham gia</a:t>
              </a:r>
              <a:endParaRPr lang="zh-CN" altLang="en-US" sz="2400" b="1" dirty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UVN Ly Do" panose="03020702040505070503" pitchFamily="66" charset="0"/>
                <a:ea typeface="小考拉体" panose="02000503000000000000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53036"/>
              <a:ext cx="937380" cy="189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8625" b="1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2EA79A2-BCF7-41EB-9838-2A67EA477626}"/>
                </a:ext>
              </a:extLst>
            </p:cNvPr>
            <p:cNvSpPr/>
            <p:nvPr/>
          </p:nvSpPr>
          <p:spPr>
            <a:xfrm rot="21310139">
              <a:off x="7136365" y="2242356"/>
              <a:ext cx="7409772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ln w="1270">
                    <a:solidFill>
                      <a:srgbClr val="7C3C21"/>
                    </a:solidFill>
                  </a:ln>
                  <a:solidFill>
                    <a:srgbClr val="FF778B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Wide Latin" panose="020A0A07050505020404" pitchFamily="18" charset="0"/>
                  <a:ea typeface="小考拉体" panose="02000503000000000000" pitchFamily="2" charset="-122"/>
                </a:rPr>
                <a:t>Luyện tập</a:t>
              </a:r>
              <a:endParaRPr lang="zh-CN" altLang="en-US" sz="4000" b="1" dirty="0">
                <a:ln w="1270">
                  <a:solidFill>
                    <a:srgbClr val="7C3C21"/>
                  </a:solidFill>
                </a:ln>
                <a:solidFill>
                  <a:srgbClr val="FF778B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Wide Latin" panose="020A0A07050505020404" pitchFamily="18" charset="0"/>
                <a:ea typeface="小考拉体" panose="02000503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68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3138"/>
            <a:ext cx="7832828" cy="288301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346790">
            <a:off x="2464442" y="1681818"/>
            <a:ext cx="788975" cy="1212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C392F-50FE-4514-B0E2-4E7C572FD9F0}"/>
              </a:ext>
            </a:extLst>
          </p:cNvPr>
          <p:cNvSpPr txBox="1"/>
          <p:nvPr/>
        </p:nvSpPr>
        <p:spPr>
          <a:xfrm>
            <a:off x="228600" y="3554581"/>
            <a:ext cx="3657600" cy="369320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 lớn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đánh trâu </a:t>
            </a:r>
            <a:r>
              <a:rPr lang="en-US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cày</a:t>
            </a:r>
            <a:r>
              <a:rPr lang="en-US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2346790">
            <a:off x="1013782" y="996018"/>
            <a:ext cx="788975" cy="1212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DC392F-50FE-4514-B0E2-4E7C572FD9F0}"/>
              </a:ext>
            </a:extLst>
          </p:cNvPr>
          <p:cNvSpPr txBox="1"/>
          <p:nvPr/>
        </p:nvSpPr>
        <p:spPr>
          <a:xfrm>
            <a:off x="76200" y="4025390"/>
            <a:ext cx="3657600" cy="369320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 cụ già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nhặt cỏ, đốt lá</a:t>
            </a:r>
            <a:r>
              <a:rPr lang="en-US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2346790">
            <a:off x="5588643" y="2215218"/>
            <a:ext cx="788975" cy="1212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DC392F-50FE-4514-B0E2-4E7C572FD9F0}"/>
              </a:ext>
            </a:extLst>
          </p:cNvPr>
          <p:cNvSpPr txBox="1"/>
          <p:nvPr/>
        </p:nvSpPr>
        <p:spPr>
          <a:xfrm>
            <a:off x="381000" y="4511892"/>
            <a:ext cx="3657600" cy="369320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Mấy chú bé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bắc bếp, thổi cơm</a:t>
            </a:r>
            <a:r>
              <a:rPr lang="en-US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2346790">
            <a:off x="7112643" y="902028"/>
            <a:ext cx="788975" cy="1212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DC392F-50FE-4514-B0E2-4E7C572FD9F0}"/>
              </a:ext>
            </a:extLst>
          </p:cNvPr>
          <p:cNvSpPr txBox="1"/>
          <p:nvPr/>
        </p:nvSpPr>
        <p:spPr>
          <a:xfrm>
            <a:off x="4154330" y="3579993"/>
            <a:ext cx="3657600" cy="369320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 bà, các mẹ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tra ngô</a:t>
            </a:r>
            <a:r>
              <a:rPr lang="en-US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DC392F-50FE-4514-B0E2-4E7C572FD9F0}"/>
              </a:ext>
            </a:extLst>
          </p:cNvPr>
          <p:cNvSpPr txBox="1"/>
          <p:nvPr/>
        </p:nvSpPr>
        <p:spPr>
          <a:xfrm>
            <a:off x="4498661" y="4032424"/>
            <a:ext cx="3657600" cy="369320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Mấy em bé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ngủ </a:t>
            </a:r>
            <a:r>
              <a:rPr lang="en-US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trên lưng mẹ.</a:t>
            </a:r>
            <a:endParaRPr lang="en-US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2346790">
            <a:off x="6503043" y="929110"/>
            <a:ext cx="788975" cy="1212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6611" y="173423"/>
            <a:ext cx="397201" cy="397201"/>
          </a:xfrm>
          <a:prstGeom prst="ellipse">
            <a:avLst/>
          </a:prstGeom>
          <a:solidFill>
            <a:srgbClr val="E82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634" y="188851"/>
            <a:ext cx="7353366" cy="33854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16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</a:t>
            </a:r>
            <a:r>
              <a:rPr lang="en-US" sz="16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việc làm của từng người trong tranh.</a:t>
            </a:r>
            <a:endParaRPr lang="en-US" sz="16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/>
      <p:bldP spid="11" grpId="0" animBg="1"/>
      <p:bldP spid="11" grpId="1" animBg="1"/>
      <p:bldP spid="11" grpId="2" animBg="1"/>
      <p:bldP spid="12" grpId="0"/>
      <p:bldP spid="13" grpId="0" animBg="1"/>
      <p:bldP spid="13" grpId="1" animBg="1"/>
      <p:bldP spid="13" grpId="2" animBg="1"/>
      <p:bldP spid="20" grpId="0"/>
      <p:bldP spid="22" grpId="0" animBg="1"/>
      <p:bldP spid="22" grpId="1" animBg="1"/>
      <p:bldP spid="22" grpId="2" animBg="1"/>
      <p:bldP spid="23" grpId="0"/>
      <p:bldP spid="24" grpId="0"/>
      <p:bldP spid="25" grpId="0" animBg="1"/>
      <p:bldP spid="25" grpId="1" animBg="1"/>
      <p:bldP spid="2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914400" y="149178"/>
            <a:ext cx="397201" cy="397201"/>
          </a:xfrm>
          <a:prstGeom prst="ellipse">
            <a:avLst/>
          </a:prstGeom>
          <a:solidFill>
            <a:srgbClr val="E82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6423" y="164606"/>
            <a:ext cx="7353366" cy="33854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16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</a:t>
            </a:r>
            <a:r>
              <a:rPr lang="en-US" sz="16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việc làm của từng người trong tranh.</a:t>
            </a:r>
            <a:endParaRPr lang="en-US" sz="16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EFC72-2830-4774-906C-B0DCB7D3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624"/>
            <a:ext cx="523948" cy="543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82747"/>
            <a:ext cx="7832828" cy="2662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DC392F-50FE-4514-B0E2-4E7C572FD9F0}"/>
              </a:ext>
            </a:extLst>
          </p:cNvPr>
          <p:cNvSpPr txBox="1"/>
          <p:nvPr/>
        </p:nvSpPr>
        <p:spPr>
          <a:xfrm>
            <a:off x="381000" y="3324561"/>
            <a:ext cx="8213828" cy="1477315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Tham khảo đoạn văn sau: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Trên nương, mỗi người một việc. Người lớn đánh trâu ra cày. Các cụ già nhặt cỏ, đốt lá. Mấy chú </a:t>
            </a:r>
            <a:r>
              <a:rPr lang="en-US" b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bắc </a:t>
            </a:r>
            <a:r>
              <a:rPr lang="en-US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bếp thổi cơm. Các bà mẹ tra ngô. Các em bé ngủ khì trên lưng mẹ.</a:t>
            </a:r>
          </a:p>
          <a:p>
            <a:pPr algn="r"/>
            <a:r>
              <a:rPr lang="en-US" b="1" i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(Theo Tô Hoài)</a:t>
            </a:r>
            <a:endParaRPr lang="en-US" b="1" i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6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9294" y="168266"/>
            <a:ext cx="477042" cy="477042"/>
          </a:xfrm>
          <a:prstGeom prst="ellipse">
            <a:avLst/>
          </a:prstGeom>
          <a:solidFill>
            <a:srgbClr val="E82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280" y="221234"/>
            <a:ext cx="8496300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Viết 3 - 5 câu kể lại </a:t>
            </a:r>
            <a:r>
              <a:rPr lang="en-US" sz="20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sự việc mà em đã chứng kiến hoặc tham gia.</a:t>
            </a:r>
            <a:endParaRPr lang="en-US" sz="2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1989190" y="1251829"/>
            <a:ext cx="6621410" cy="418781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514350">
              <a:buClrTx/>
              <a:buAutoNum type="arabicParenBoth"/>
              <a:defRPr/>
            </a:pPr>
            <a:r>
              <a:rPr lang="en-US" sz="2000" kern="1200" smtClean="0">
                <a:solidFill>
                  <a:prstClr val="white"/>
                </a:solidFill>
                <a:latin typeface="Calibri"/>
              </a:rPr>
              <a:t>Em </a:t>
            </a:r>
            <a:r>
              <a:rPr lang="en-US" sz="2000" smtClean="0">
                <a:solidFill>
                  <a:prstClr val="white"/>
                </a:solidFill>
                <a:latin typeface="Calibri"/>
              </a:rPr>
              <a:t>đã tham gia hoặc chứng kiến việc gì</a:t>
            </a:r>
            <a:r>
              <a:rPr lang="en-US" sz="2000" smtClean="0">
                <a:solidFill>
                  <a:prstClr val="white"/>
                </a:solidFill>
                <a:latin typeface="Calibri"/>
              </a:rPr>
              <a:t>? Ở đâu?</a:t>
            </a:r>
            <a:endParaRPr lang="en-US" sz="20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F8EA4A77-EFC3-4B56-85B5-04134773F803}"/>
              </a:ext>
            </a:extLst>
          </p:cNvPr>
          <p:cNvSpPr/>
          <p:nvPr/>
        </p:nvSpPr>
        <p:spPr>
          <a:xfrm rot="10800000">
            <a:off x="14950" y="1203167"/>
            <a:ext cx="1585249" cy="2816381"/>
          </a:xfrm>
          <a:custGeom>
            <a:avLst/>
            <a:gdLst>
              <a:gd name="connsiteX0" fmla="*/ 1752600 w 1752600"/>
              <a:gd name="connsiteY0" fmla="*/ 0 h 3565494"/>
              <a:gd name="connsiteX1" fmla="*/ 1752600 w 1752600"/>
              <a:gd name="connsiteY1" fmla="*/ 3565494 h 3565494"/>
              <a:gd name="connsiteX2" fmla="*/ 1601911 w 1752600"/>
              <a:gd name="connsiteY2" fmla="*/ 3557885 h 3565494"/>
              <a:gd name="connsiteX3" fmla="*/ 0 w 1752600"/>
              <a:gd name="connsiteY3" fmla="*/ 1782747 h 3565494"/>
              <a:gd name="connsiteX4" fmla="*/ 1601911 w 1752600"/>
              <a:gd name="connsiteY4" fmla="*/ 7610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3565494">
                <a:moveTo>
                  <a:pt x="1752600" y="0"/>
                </a:moveTo>
                <a:lnTo>
                  <a:pt x="1752600" y="3565494"/>
                </a:ln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F9EA7-A66E-4F8D-8BF9-805E77C596E5}"/>
              </a:ext>
            </a:extLst>
          </p:cNvPr>
          <p:cNvSpPr txBox="1"/>
          <p:nvPr/>
        </p:nvSpPr>
        <p:spPr>
          <a:xfrm>
            <a:off x="-99095" y="1663373"/>
            <a:ext cx="1510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20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một sự việc em đã chứng kiến hoặc tham gia ở nơi sống.</a:t>
            </a:r>
            <a:endParaRPr lang="en-US" sz="20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2103457" y="2038350"/>
            <a:ext cx="6469010" cy="4187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kern="120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kern="1200" dirty="0" smtClean="0">
                <a:solidFill>
                  <a:prstClr val="white"/>
                </a:solidFill>
                <a:latin typeface="Calibri"/>
              </a:rPr>
              <a:t>2</a:t>
            </a:r>
            <a:r>
              <a:rPr lang="en-US" kern="1200" dirty="0" smtClean="0">
                <a:solidFill>
                  <a:prstClr val="white"/>
                </a:solidFill>
                <a:latin typeface="Calibri"/>
              </a:rPr>
              <a:t>)  Có những ai tham gia việc đó?</a:t>
            </a: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: Rounded Corners 29">
            <a:extLst>
              <a:ext uri="{FF2B5EF4-FFF2-40B4-BE49-F238E27FC236}">
                <a16:creationId xmlns:a16="http://schemas.microsoft.com/office/drawing/2014/main" id="{4CAF0233-DAE6-482C-AF95-E54EFEECA052}"/>
              </a:ext>
            </a:extLst>
          </p:cNvPr>
          <p:cNvSpPr/>
          <p:nvPr/>
        </p:nvSpPr>
        <p:spPr>
          <a:xfrm>
            <a:off x="2133600" y="2895161"/>
            <a:ext cx="6396452" cy="38580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(</a:t>
            </a:r>
            <a:r>
              <a:rPr lang="en-US" kern="1200" dirty="0" smtClean="0">
                <a:solidFill>
                  <a:prstClr val="white"/>
                </a:solidFill>
                <a:latin typeface="Calibri"/>
              </a:rPr>
              <a:t>3</a:t>
            </a:r>
            <a:r>
              <a:rPr lang="en-US" kern="1200" dirty="0" smtClean="0">
                <a:solidFill>
                  <a:prstClr val="white"/>
                </a:solidFill>
                <a:latin typeface="Calibri"/>
              </a:rPr>
              <a:t>) Những người tham gia đã làm gì? Làm như thế nào?</a:t>
            </a: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9C8D5BC4-4F62-4D76-8C89-C93B3C45E9BC}"/>
              </a:ext>
            </a:extLst>
          </p:cNvPr>
          <p:cNvSpPr/>
          <p:nvPr/>
        </p:nvSpPr>
        <p:spPr>
          <a:xfrm rot="10800000">
            <a:off x="-22750" y="881042"/>
            <a:ext cx="2084497" cy="3443308"/>
          </a:xfrm>
          <a:custGeom>
            <a:avLst/>
            <a:gdLst>
              <a:gd name="connsiteX0" fmla="*/ 1752600 w 1752600"/>
              <a:gd name="connsiteY0" fmla="*/ 3565494 h 3565494"/>
              <a:gd name="connsiteX1" fmla="*/ 1601911 w 1752600"/>
              <a:gd name="connsiteY1" fmla="*/ 3557885 h 3565494"/>
              <a:gd name="connsiteX2" fmla="*/ 0 w 1752600"/>
              <a:gd name="connsiteY2" fmla="*/ 1782747 h 3565494"/>
              <a:gd name="connsiteX3" fmla="*/ 1601911 w 1752600"/>
              <a:gd name="connsiteY3" fmla="*/ 7610 h 3565494"/>
              <a:gd name="connsiteX4" fmla="*/ 1752600 w 1752600"/>
              <a:gd name="connsiteY4" fmla="*/ 0 h 3565494"/>
              <a:gd name="connsiteX5" fmla="*/ 1752600 w 1752600"/>
              <a:gd name="connsiteY5" fmla="*/ 170650 h 3565494"/>
              <a:gd name="connsiteX6" fmla="*/ 1620476 w 1752600"/>
              <a:gd name="connsiteY6" fmla="*/ 177532 h 3565494"/>
              <a:gd name="connsiteX7" fmla="*/ 215901 w 1752600"/>
              <a:gd name="connsiteY7" fmla="*/ 1782749 h 3565494"/>
              <a:gd name="connsiteX8" fmla="*/ 1620476 w 1752600"/>
              <a:gd name="connsiteY8" fmla="*/ 3387966 h 3565494"/>
              <a:gd name="connsiteX9" fmla="*/ 1752600 w 1752600"/>
              <a:gd name="connsiteY9" fmla="*/ 3394847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2600" h="3565494">
                <a:moveTo>
                  <a:pt x="1752600" y="3565494"/>
                </a:move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lnTo>
                  <a:pt x="1752600" y="0"/>
                </a:lnTo>
                <a:lnTo>
                  <a:pt x="1752600" y="170650"/>
                </a:lnTo>
                <a:lnTo>
                  <a:pt x="1620476" y="177532"/>
                </a:lnTo>
                <a:cubicBezTo>
                  <a:pt x="831548" y="260161"/>
                  <a:pt x="215901" y="947307"/>
                  <a:pt x="215901" y="1782749"/>
                </a:cubicBezTo>
                <a:cubicBezTo>
                  <a:pt x="215901" y="2618190"/>
                  <a:pt x="831547" y="3305336"/>
                  <a:pt x="1620476" y="3387966"/>
                </a:cubicBezTo>
                <a:lnTo>
                  <a:pt x="1752600" y="3394847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2057400" y="3638550"/>
            <a:ext cx="6469010" cy="418781"/>
          </a:xfrm>
          <a:prstGeom prst="roundRect">
            <a:avLst>
              <a:gd name="adj" fmla="val 50000"/>
            </a:avLst>
          </a:prstGeom>
          <a:solidFill>
            <a:srgbClr val="E824B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r>
              <a:rPr lang="en-US" kern="1200" dirty="0" smtClean="0">
                <a:solidFill>
                  <a:prstClr val="white"/>
                </a:solidFill>
                <a:latin typeface="Calibri"/>
              </a:rPr>
              <a:t>(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4) Em có suy nghĩ gì khi chứng kiến (hoặc tham gia) việc đó?</a:t>
            </a:r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4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9294" y="168266"/>
            <a:ext cx="477042" cy="477042"/>
          </a:xfrm>
          <a:prstGeom prst="ellipse">
            <a:avLst/>
          </a:prstGeom>
          <a:solidFill>
            <a:srgbClr val="E82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280" y="221234"/>
            <a:ext cx="8496300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Viết 3 - 5 câu kể lại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một sự việc mà em đã chứng kiến hoặc tham gia.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1989190" y="674300"/>
            <a:ext cx="2506610" cy="989074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đã tham gia hoặc chứng kiến việc gì? Ở đâu?</a:t>
            </a: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F8EA4A77-EFC3-4B56-85B5-04134773F803}"/>
              </a:ext>
            </a:extLst>
          </p:cNvPr>
          <p:cNvSpPr/>
          <p:nvPr/>
        </p:nvSpPr>
        <p:spPr>
          <a:xfrm rot="10800000">
            <a:off x="14950" y="1203167"/>
            <a:ext cx="1585249" cy="2816381"/>
          </a:xfrm>
          <a:custGeom>
            <a:avLst/>
            <a:gdLst>
              <a:gd name="connsiteX0" fmla="*/ 1752600 w 1752600"/>
              <a:gd name="connsiteY0" fmla="*/ 0 h 3565494"/>
              <a:gd name="connsiteX1" fmla="*/ 1752600 w 1752600"/>
              <a:gd name="connsiteY1" fmla="*/ 3565494 h 3565494"/>
              <a:gd name="connsiteX2" fmla="*/ 1601911 w 1752600"/>
              <a:gd name="connsiteY2" fmla="*/ 3557885 h 3565494"/>
              <a:gd name="connsiteX3" fmla="*/ 0 w 1752600"/>
              <a:gd name="connsiteY3" fmla="*/ 1782747 h 3565494"/>
              <a:gd name="connsiteX4" fmla="*/ 1601911 w 1752600"/>
              <a:gd name="connsiteY4" fmla="*/ 7610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3565494">
                <a:moveTo>
                  <a:pt x="1752600" y="0"/>
                </a:moveTo>
                <a:lnTo>
                  <a:pt x="1752600" y="3565494"/>
                </a:ln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F9EA7-A66E-4F8D-8BF9-805E77C596E5}"/>
              </a:ext>
            </a:extLst>
          </p:cNvPr>
          <p:cNvSpPr txBox="1"/>
          <p:nvPr/>
        </p:nvSpPr>
        <p:spPr>
          <a:xfrm>
            <a:off x="-99095" y="1663373"/>
            <a:ext cx="1510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một sự việc em đã chứng kiến hoặc tham gia ở nơi sống.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2110311" y="1733550"/>
            <a:ext cx="2316143" cy="959432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 Có những ai tham gia việc đó?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29">
            <a:extLst>
              <a:ext uri="{FF2B5EF4-FFF2-40B4-BE49-F238E27FC236}">
                <a16:creationId xmlns:a16="http://schemas.microsoft.com/office/drawing/2014/main" id="{4CAF0233-DAE6-482C-AF95-E54EFEECA052}"/>
              </a:ext>
            </a:extLst>
          </p:cNvPr>
          <p:cNvSpPr/>
          <p:nvPr/>
        </p:nvSpPr>
        <p:spPr>
          <a:xfrm>
            <a:off x="2149629" y="2800350"/>
            <a:ext cx="2286000" cy="9719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Những người tham gia đã làm gì? Làm như thế nào?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9C8D5BC4-4F62-4D76-8C89-C93B3C45E9BC}"/>
              </a:ext>
            </a:extLst>
          </p:cNvPr>
          <p:cNvSpPr/>
          <p:nvPr/>
        </p:nvSpPr>
        <p:spPr>
          <a:xfrm rot="10800000">
            <a:off x="-22750" y="881042"/>
            <a:ext cx="2084497" cy="3443308"/>
          </a:xfrm>
          <a:custGeom>
            <a:avLst/>
            <a:gdLst>
              <a:gd name="connsiteX0" fmla="*/ 1752600 w 1752600"/>
              <a:gd name="connsiteY0" fmla="*/ 3565494 h 3565494"/>
              <a:gd name="connsiteX1" fmla="*/ 1601911 w 1752600"/>
              <a:gd name="connsiteY1" fmla="*/ 3557885 h 3565494"/>
              <a:gd name="connsiteX2" fmla="*/ 0 w 1752600"/>
              <a:gd name="connsiteY2" fmla="*/ 1782747 h 3565494"/>
              <a:gd name="connsiteX3" fmla="*/ 1601911 w 1752600"/>
              <a:gd name="connsiteY3" fmla="*/ 7610 h 3565494"/>
              <a:gd name="connsiteX4" fmla="*/ 1752600 w 1752600"/>
              <a:gd name="connsiteY4" fmla="*/ 0 h 3565494"/>
              <a:gd name="connsiteX5" fmla="*/ 1752600 w 1752600"/>
              <a:gd name="connsiteY5" fmla="*/ 170650 h 3565494"/>
              <a:gd name="connsiteX6" fmla="*/ 1620476 w 1752600"/>
              <a:gd name="connsiteY6" fmla="*/ 177532 h 3565494"/>
              <a:gd name="connsiteX7" fmla="*/ 215901 w 1752600"/>
              <a:gd name="connsiteY7" fmla="*/ 1782749 h 3565494"/>
              <a:gd name="connsiteX8" fmla="*/ 1620476 w 1752600"/>
              <a:gd name="connsiteY8" fmla="*/ 3387966 h 3565494"/>
              <a:gd name="connsiteX9" fmla="*/ 1752600 w 1752600"/>
              <a:gd name="connsiteY9" fmla="*/ 3394847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2600" h="3565494">
                <a:moveTo>
                  <a:pt x="1752600" y="3565494"/>
                </a:move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lnTo>
                  <a:pt x="1752600" y="0"/>
                </a:lnTo>
                <a:lnTo>
                  <a:pt x="1752600" y="170650"/>
                </a:lnTo>
                <a:lnTo>
                  <a:pt x="1620476" y="177532"/>
                </a:lnTo>
                <a:cubicBezTo>
                  <a:pt x="831548" y="260161"/>
                  <a:pt x="215901" y="947307"/>
                  <a:pt x="215901" y="1782749"/>
                </a:cubicBezTo>
                <a:cubicBezTo>
                  <a:pt x="215901" y="2618190"/>
                  <a:pt x="831547" y="3305336"/>
                  <a:pt x="1620476" y="3387966"/>
                </a:cubicBezTo>
                <a:lnTo>
                  <a:pt x="1752600" y="3394847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2058536" y="3943348"/>
            <a:ext cx="2437264" cy="990602"/>
          </a:xfrm>
          <a:prstGeom prst="roundRect">
            <a:avLst>
              <a:gd name="adj" fmla="val 50000"/>
            </a:avLst>
          </a:prstGeom>
          <a:solidFill>
            <a:srgbClr val="E824B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(4) Em có suy nghĩ gì khi chứng kiến (hoặc tham gia) việc đó?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TextBox3" r:id="rId2" imgW="4152960" imgH="990720"/>
        </mc:Choice>
        <mc:Fallback>
          <p:control name="TextBox3" r:id="rId2" imgW="4152960" imgH="990720">
            <p:pic>
              <p:nvPicPr>
                <p:cNvPr id="12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22209" y="670397"/>
                  <a:ext cx="4151371" cy="99297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TextBox1" r:id="rId3" imgW="4152960" imgH="990720"/>
        </mc:Choice>
        <mc:Fallback>
          <p:control name="TextBox1" r:id="rId3" imgW="4152960" imgH="99072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16429" y="1733550"/>
                  <a:ext cx="4151371" cy="99297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TextBox2" r:id="rId4" imgW="4152960" imgH="990720"/>
        </mc:Choice>
        <mc:Fallback>
          <p:control name="TextBox2" r:id="rId4" imgW="4152960" imgH="990720">
            <p:pic>
              <p:nvPicPr>
                <p:cNvPr id="14" name="TextBox2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88720" y="2789856"/>
                  <a:ext cx="4151371" cy="99297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" name="TextBox4" r:id="rId5" imgW="4152960" imgH="990720"/>
        </mc:Choice>
        <mc:Fallback>
          <p:control name="TextBox4" r:id="rId5" imgW="4152960" imgH="990720">
            <p:pic>
              <p:nvPicPr>
                <p:cNvPr id="15" name="TextBox4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88720" y="3867150"/>
                  <a:ext cx="4151371" cy="99297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848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0015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là trưa thứ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trên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đi học về em gặp một bà cụ già mái tóc bạc trắng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gương mặt mệt mỏi, đang đứng loay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hoay.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tiến lại gần và hỏi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ơi!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đấy ạ?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giật mình, quay lại nói chuyện với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 lạc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quyết 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nhà giúp cụ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Sau khi đưa cụ về nhà,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em mỉm cười rồi cảm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chào tạm biệt bà và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thấy rất vui vì làm được một việc tốt.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995" y="438150"/>
            <a:ext cx="1928609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 smtClean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Bài làm</a:t>
            </a: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2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50" y="-9798"/>
            <a:ext cx="9658350" cy="5153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3505200" y="1733550"/>
            <a:ext cx="232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TẠM BIỆT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457</Words>
  <Application>Microsoft Office PowerPoint</Application>
  <PresentationFormat>On-screen Show (16:9)</PresentationFormat>
  <Paragraphs>38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UTM Avo</vt:lpstr>
      <vt:lpstr>UVN Ly Do</vt:lpstr>
      <vt:lpstr>Wide Latin</vt:lpstr>
      <vt:lpstr>小考拉体</vt:lpstr>
      <vt:lpstr>Office Theme</vt:lpstr>
      <vt:lpstr>1_Office Theme</vt:lpstr>
      <vt:lpstr>Chào mừng các em đến với tiết học 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313</cp:revision>
  <dcterms:created xsi:type="dcterms:W3CDTF">2020-12-08T15:48:47Z</dcterms:created>
  <dcterms:modified xsi:type="dcterms:W3CDTF">2022-02-15T13:23:08Z</dcterms:modified>
</cp:coreProperties>
</file>