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7"/>
  </p:notesMasterIdLst>
  <p:sldIdLst>
    <p:sldId id="256" r:id="rId4"/>
    <p:sldId id="258" r:id="rId5"/>
    <p:sldId id="273" r:id="rId6"/>
    <p:sldId id="260" r:id="rId7"/>
    <p:sldId id="261" r:id="rId8"/>
    <p:sldId id="263" r:id="rId9"/>
    <p:sldId id="274" r:id="rId10"/>
    <p:sldId id="262" r:id="rId11"/>
    <p:sldId id="267" r:id="rId12"/>
    <p:sldId id="269" r:id="rId13"/>
    <p:sldId id="272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8221A-7130-4610-B6C2-E76663F9ACF4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C3D88-8F79-43E0-87C0-1C6103C9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1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C3D88-8F79-43E0-87C0-1C6103C948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9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4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5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02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393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187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923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82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952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273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189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62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75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858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951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103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03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26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950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773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416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673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22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754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4078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302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650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100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413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12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5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2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6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4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1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2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90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6A027-9143-4183-876C-8F245754F8E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0008C-E91C-48F4-94D9-126E2AF1717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84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9.jp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8B8DE2F-8645-4AC5-924A-C902F8633BBF}"/>
              </a:ext>
            </a:extLst>
          </p:cNvPr>
          <p:cNvGrpSpPr/>
          <p:nvPr/>
        </p:nvGrpSpPr>
        <p:grpSpPr>
          <a:xfrm>
            <a:off x="-861237" y="0"/>
            <a:ext cx="13053237" cy="2067871"/>
            <a:chOff x="0" y="-127504"/>
            <a:chExt cx="12192000" cy="1361807"/>
          </a:xfrm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id="{B526D5E0-4185-468A-9830-F65DDA14415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BBE1E133-67CB-4DEC-AEE0-13ABDBBC47C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FB6D8D40-0191-47BC-8F91-F96E34759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826E6F6C-CA62-4256-86B7-36D4BAE1B7A5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9B99E40-B8CC-4A94-8A17-1BC72BB68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5EEABE6-49E3-4293-85A0-6F5B03358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1D68A90D-FAB7-43D4-B00F-D373D716CE01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文本框 22">
            <a:extLst>
              <a:ext uri="{FF2B5EF4-FFF2-40B4-BE49-F238E27FC236}">
                <a16:creationId xmlns:a16="http://schemas.microsoft.com/office/drawing/2014/main" id="{51D7B24F-61DE-447B-BE63-141CB11A64C3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</a:t>
            </a:r>
            <a:endParaRPr lang="zh-CN" altLang="en-US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文本框 22">
            <a:extLst>
              <a:ext uri="{FF2B5EF4-FFF2-40B4-BE49-F238E27FC236}">
                <a16:creationId xmlns:a16="http://schemas.microsoft.com/office/drawing/2014/main" id="{A3EAD8E8-D9A2-4C84-AD48-DB84F5405AB4}"/>
              </a:ext>
            </a:extLst>
          </p:cNvPr>
          <p:cNvSpPr txBox="1"/>
          <p:nvPr/>
        </p:nvSpPr>
        <p:spPr>
          <a:xfrm>
            <a:off x="5536387" y="1365944"/>
            <a:ext cx="2651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57" name="文本框 22">
            <a:extLst>
              <a:ext uri="{FF2B5EF4-FFF2-40B4-BE49-F238E27FC236}">
                <a16:creationId xmlns:a16="http://schemas.microsoft.com/office/drawing/2014/main" id="{00814D79-2C31-4FC1-87ED-2981661BE03A}"/>
              </a:ext>
            </a:extLst>
          </p:cNvPr>
          <p:cNvSpPr txBox="1"/>
          <p:nvPr/>
        </p:nvSpPr>
        <p:spPr>
          <a:xfrm>
            <a:off x="3890587" y="3582150"/>
            <a:ext cx="7590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CHỮ </a:t>
            </a:r>
            <a:r>
              <a:rPr lang="en-US" altLang="zh-CN" sz="7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HOA </a:t>
            </a:r>
            <a:r>
              <a:rPr lang="en-US" altLang="zh-CN" sz="7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X</a:t>
            </a:r>
            <a:r>
              <a:rPr lang="en-US" altLang="zh-CN" sz="72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endParaRPr lang="zh-CN" altLang="en-US" sz="72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3509" y="3019133"/>
            <a:ext cx="984731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888" y="3251360"/>
            <a:ext cx="93079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836" y="2696665"/>
            <a:ext cx="10964656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Lưu ý: </a:t>
            </a:r>
            <a:r>
              <a:rPr lang="vi-VN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các con chú ý khoảng cách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Group 150">
            <a:extLst>
              <a:ext uri="{FF2B5EF4-FFF2-40B4-BE49-F238E27FC236}">
                <a16:creationId xmlns:a16="http://schemas.microsoft.com/office/drawing/2014/main" id="{1FDD44AD-C89D-45B4-AA40-ACA70E888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524494"/>
              </p:ext>
            </p:extLst>
          </p:nvPr>
        </p:nvGraphicFramePr>
        <p:xfrm>
          <a:off x="853278" y="584100"/>
          <a:ext cx="10784530" cy="1377276"/>
        </p:xfrm>
        <a:graphic>
          <a:graphicData uri="http://schemas.openxmlformats.org/drawingml/2006/table">
            <a:tbl>
              <a:tblPr/>
              <a:tblGrid>
                <a:gridCol w="1078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</a:tblGrid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Rectangle 115">
            <a:extLst>
              <a:ext uri="{FF2B5EF4-FFF2-40B4-BE49-F238E27FC236}">
                <a16:creationId xmlns:a16="http://schemas.microsoft.com/office/drawing/2014/main" id="{F87D27D0-9DDE-4823-837C-DEBAC4EE9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36" y="1037508"/>
            <a:ext cx="106598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 smtClean="0">
                <a:solidFill>
                  <a:srgbClr val="990099"/>
                </a:solidFill>
                <a:latin typeface="HP001 4 hàng" panose="020B0603050302020204" pitchFamily="34" charset="0"/>
              </a:rPr>
              <a:t>Xuân về, hàng cây bên đường thay áo mới</a:t>
            </a:r>
            <a:r>
              <a:rPr lang="vi-VN" altLang="en-US" sz="4400" b="1" dirty="0" smtClean="0">
                <a:solidFill>
                  <a:srgbClr val="990099"/>
                </a:solidFill>
                <a:latin typeface="HP001 4 hàng" panose="020B0603050302020204" pitchFamily="34" charset="0"/>
              </a:rPr>
              <a:t>.</a:t>
            </a:r>
            <a:endParaRPr lang="en-US" altLang="en-US" sz="4400" b="1" dirty="0">
              <a:solidFill>
                <a:srgbClr val="990099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888" y="2665190"/>
            <a:ext cx="98473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câu ứng dụng, chữ nào được viết hoa?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11" grpId="0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2259242" y="309190"/>
            <a:ext cx="7882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 smtClean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Hướng dẫn viết vào vở Tập viết</a:t>
            </a:r>
            <a:endParaRPr lang="en-US" altLang="en-US" sz="4000" b="1" dirty="0">
              <a:solidFill>
                <a:srgbClr val="FF0000"/>
              </a:solidFill>
              <a:latin typeface="iCiel Crocante" panose="02000000000000000000" pitchFamily="2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0" y="1463399"/>
            <a:ext cx="4767695" cy="5103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881" t="26511" r="35927" b="25476"/>
          <a:stretch/>
        </p:blipFill>
        <p:spPr>
          <a:xfrm>
            <a:off x="5840167" y="2082517"/>
            <a:ext cx="5152938" cy="29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558800" cy="558800"/>
          </a:xfrm>
          <a:prstGeom prst="rect">
            <a:avLst/>
          </a:prstGeom>
        </p:spPr>
      </p:pic>
      <p:graphicFrame>
        <p:nvGraphicFramePr>
          <p:cNvPr id="21" name="Group 150">
            <a:extLst>
              <a:ext uri="{FF2B5EF4-FFF2-40B4-BE49-F238E27FC236}">
                <a16:creationId xmlns:a16="http://schemas.microsoft.com/office/drawing/2014/main" id="{1FDD44AD-C89D-45B4-AA40-ACA70E888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587235"/>
              </p:ext>
            </p:extLst>
          </p:nvPr>
        </p:nvGraphicFramePr>
        <p:xfrm>
          <a:off x="848670" y="4835872"/>
          <a:ext cx="10784530" cy="1377276"/>
        </p:xfrm>
        <a:graphic>
          <a:graphicData uri="http://schemas.openxmlformats.org/drawingml/2006/table">
            <a:tbl>
              <a:tblPr/>
              <a:tblGrid>
                <a:gridCol w="1078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</a:tblGrid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Rectangle 115">
            <a:extLst>
              <a:ext uri="{FF2B5EF4-FFF2-40B4-BE49-F238E27FC236}">
                <a16:creationId xmlns:a16="http://schemas.microsoft.com/office/drawing/2014/main" id="{F87D27D0-9DDE-4823-837C-DEBAC4EE9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669" y="5292192"/>
            <a:ext cx="110246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 smtClean="0">
                <a:solidFill>
                  <a:srgbClr val="990099"/>
                </a:solidFill>
                <a:latin typeface="HP001 4 hàng" panose="020B0603050302020204" pitchFamily="34" charset="0"/>
              </a:rPr>
              <a:t>Xuân về, hàng cây bên đường thay áo mới.</a:t>
            </a:r>
            <a:endParaRPr lang="en-US" altLang="en-US" sz="4400" b="1" dirty="0">
              <a:solidFill>
                <a:srgbClr val="990099"/>
              </a:solidFill>
              <a:latin typeface="HP001 4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929" y="2273120"/>
            <a:ext cx="2154662" cy="2154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55086" t="18469" r="12366"/>
          <a:stretch/>
        </p:blipFill>
        <p:spPr>
          <a:xfrm>
            <a:off x="1898071" y="348382"/>
            <a:ext cx="2969479" cy="418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B171446E-0077-4BDF-AEF9-8D089A5B7D5F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476091" y="1510216"/>
            <a:ext cx="10176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đúng chữ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 vừa và cỡ nhỏ.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476091" y="2866950"/>
            <a:ext cx="94803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alt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 về, hàng cây bên đường thay áo mới</a:t>
            </a:r>
            <a:r>
              <a:rPr lang="en-US" alt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200" b="1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 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kiên trì và cẩn thận khi viết.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3713968" y="281481"/>
            <a:ext cx="49589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 smtClean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Yêu cầu cần đạt</a:t>
            </a:r>
            <a:endParaRPr lang="en-US" altLang="en-US" sz="4000" b="1" dirty="0">
              <a:solidFill>
                <a:srgbClr val="FF0000"/>
              </a:solidFill>
              <a:latin typeface="iCiel Crocante" panose="020000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238672-02DD-4306-9AD6-CFFAF6E449D3}"/>
              </a:ext>
            </a:extLst>
          </p:cNvPr>
          <p:cNvSpPr txBox="1"/>
          <p:nvPr/>
        </p:nvSpPr>
        <p:spPr>
          <a:xfrm>
            <a:off x="325111" y="1223073"/>
            <a:ext cx="514942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ấu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hữ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hoa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X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ao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rộng 4 ô li.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 1 nét liền là kết hợp của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nét cơ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ao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gồm: Móc hai đầu trái, thẳng xiên (lượn 2 đầu) và móc hai đầu phải.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61962-ABA4-4F43-91F2-6BA6260A4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18" y="71017"/>
            <a:ext cx="1609634" cy="8998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61042F-C5DA-494F-A065-9726E2B020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Cách viết chữ x thường và hoa đúng nhất dành cho bé tập viế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7092705" y="2050473"/>
            <a:ext cx="351290" cy="4322625"/>
            <a:chOff x="1042416" y="804672"/>
            <a:chExt cx="210312" cy="436168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083" y="3377510"/>
            <a:ext cx="1178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ô li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F34A46-923A-4927-ABA1-2886BB19BBAD}"/>
              </a:ext>
            </a:extLst>
          </p:cNvPr>
          <p:cNvGrpSpPr/>
          <p:nvPr/>
        </p:nvGrpSpPr>
        <p:grpSpPr>
          <a:xfrm>
            <a:off x="7568692" y="727679"/>
            <a:ext cx="3330541" cy="460063"/>
            <a:chOff x="5440680" y="1322832"/>
            <a:chExt cx="3017520" cy="195072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56843E1-E695-4359-94FB-A102CDFFACCC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D0579CB-F12F-4BAC-8376-686B85A9B65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2D54362-542F-4F9B-A07B-602DC3F65A6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8">
            <a:extLst>
              <a:ext uri="{FF2B5EF4-FFF2-40B4-BE49-F238E27FC236}">
                <a16:creationId xmlns:a16="http://schemas.microsoft.com/office/drawing/2014/main" id="{CDD05966-B154-4ED5-B9AB-C9F3ABF0A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380" y="384302"/>
            <a:ext cx="24612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r>
              <a:rPr lang="en-US" alt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li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55086" t="18469" r="12366"/>
          <a:stretch/>
        </p:blipFill>
        <p:spPr>
          <a:xfrm>
            <a:off x="7443995" y="1187742"/>
            <a:ext cx="3861314" cy="543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16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8">
            <a:extLst>
              <a:ext uri="{FF2B5EF4-FFF2-40B4-BE49-F238E27FC236}">
                <a16:creationId xmlns:a16="http://schemas.microsoft.com/office/drawing/2014/main" id="{79FCFEFF-67C3-45A4-AD69-784C06703128}"/>
              </a:ext>
            </a:extLst>
          </p:cNvPr>
          <p:cNvSpPr/>
          <p:nvPr/>
        </p:nvSpPr>
        <p:spPr>
          <a:xfrm>
            <a:off x="3269051" y="152997"/>
            <a:ext cx="56261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Hướng dẫn viết chữ hoa </a:t>
            </a:r>
            <a:r>
              <a:rPr lang="en-US" altLang="en-US" sz="3200" b="1" dirty="0">
                <a:solidFill>
                  <a:srgbClr val="002060"/>
                </a:solidFill>
                <a:latin typeface="HP001 4 hàng" panose="020B0603050302020204" pitchFamily="34" charset="0"/>
                <a:cs typeface="Arial" pitchFamily="34" charset="0"/>
              </a:rPr>
              <a:t>X</a:t>
            </a:r>
            <a:r>
              <a:rPr lang="en-US" alt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Hướng dẫn viết chữ X hoa (Tập viết Lớp 2 - Tuần 26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13165" y="983994"/>
            <a:ext cx="8894616" cy="587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029" y="5581999"/>
            <a:ext cx="104675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có nhận xét gì về chữ hoa 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alt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 vừa và cỡ nhỏ?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9386E9-D5B2-4376-BEEA-31CEBDFBA1A3}"/>
              </a:ext>
            </a:extLst>
          </p:cNvPr>
          <p:cNvGrpSpPr/>
          <p:nvPr/>
        </p:nvGrpSpPr>
        <p:grpSpPr>
          <a:xfrm>
            <a:off x="8467552" y="3402203"/>
            <a:ext cx="366020" cy="1792097"/>
            <a:chOff x="1042416" y="804672"/>
            <a:chExt cx="210312" cy="436168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FB022A4-D41C-4B87-9FF9-86AB54BB28B5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FFA823-211E-473E-839D-01122551269D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E5F55D-62A5-4E0A-AC5E-48D385636EB2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1A25E1-69F3-4F08-9965-507F08D8A122}"/>
              </a:ext>
            </a:extLst>
          </p:cNvPr>
          <p:cNvGrpSpPr/>
          <p:nvPr/>
        </p:nvGrpSpPr>
        <p:grpSpPr>
          <a:xfrm>
            <a:off x="1096009" y="1717964"/>
            <a:ext cx="404045" cy="3566381"/>
            <a:chOff x="1042416" y="804672"/>
            <a:chExt cx="210312" cy="436168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7321439-356F-4938-B29A-3E223586E731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C187CF0-01BB-4CFB-859E-565CAC7B0D1F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5F17F98-1D26-4D0F-8381-AF80C3C6F55D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8">
            <a:extLst>
              <a:ext uri="{FF2B5EF4-FFF2-40B4-BE49-F238E27FC236}">
                <a16:creationId xmlns:a16="http://schemas.microsoft.com/office/drawing/2014/main" id="{C4826827-15BD-4B9F-AEE2-F9BD3E138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325" y="227485"/>
            <a:ext cx="25666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r>
              <a:rPr lang="en-US" altLang="en-US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</a:t>
            </a:r>
            <a:r>
              <a:rPr lang="en-US" altLang="en-US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</a:t>
            </a:r>
            <a:endParaRPr lang="en-US" alt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CBC9C2A4-31B4-4CF2-AB27-8CED754E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2542" y="3527040"/>
            <a:ext cx="11305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ô li </a:t>
            </a:r>
            <a:r>
              <a:rPr lang="en-US" altLang="en-US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909A3C8C-6F9A-45DB-B9CE-60CCB861E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1375"/>
            <a:ext cx="1253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ô li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AB79CA-65FF-4091-AA8A-084E340CB742}"/>
              </a:ext>
            </a:extLst>
          </p:cNvPr>
          <p:cNvGrpSpPr/>
          <p:nvPr/>
        </p:nvGrpSpPr>
        <p:grpSpPr>
          <a:xfrm>
            <a:off x="8833572" y="2656706"/>
            <a:ext cx="1404937" cy="357798"/>
            <a:chOff x="5440680" y="1322832"/>
            <a:chExt cx="3017520" cy="1950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CE472B-6F8D-44E4-894F-0A0DA8FB5B53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057339-8C9F-4DCA-A0EC-62B5E8ACB4E4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16DB23D-AB02-41DE-B3BE-BE16CF20DCD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0E482085-2257-4528-8E39-2CE2C3AA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268" y="2168917"/>
            <a:ext cx="2794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</a:t>
            </a:r>
            <a:r>
              <a:rPr lang="en-US" altLang="en-US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</a:t>
            </a:r>
            <a:endParaRPr lang="en-US" alt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B61414-7F0F-42F2-8980-62BC620414A1}"/>
              </a:ext>
            </a:extLst>
          </p:cNvPr>
          <p:cNvGrpSpPr/>
          <p:nvPr/>
        </p:nvGrpSpPr>
        <p:grpSpPr>
          <a:xfrm>
            <a:off x="1768172" y="735444"/>
            <a:ext cx="2859246" cy="289191"/>
            <a:chOff x="5440680" y="1322832"/>
            <a:chExt cx="3017520" cy="19507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E93B230-C6EA-4A4B-BD16-A5BD5AE5CC36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38AFDE7-990D-4F92-AF40-480C4F3873C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B8A67B8-1A04-4067-B694-72314FCB6581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572" y="3039638"/>
            <a:ext cx="2154662" cy="21546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5086" t="18469" r="12366"/>
          <a:stretch/>
        </p:blipFill>
        <p:spPr>
          <a:xfrm>
            <a:off x="1686060" y="1024636"/>
            <a:ext cx="3163031" cy="445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2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CHỮ HOA X - -KIẾN THỨC TIỂU HỌC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461962-ABA4-4F43-91F2-6BA6260A4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18" y="71017"/>
            <a:ext cx="1609634" cy="8998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1AC17D-C8B2-4A8A-85E4-EE34F6448E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AutoShape 2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4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6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8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0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R18. TẬP VIẾT: ÔN CÁCH VIẾT CÁC CHỮ HOA A, M, N, Q, V (KIỂU 2) - Thư Viện  123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644" y="1636890"/>
            <a:ext cx="4807488" cy="478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6" t="14314" r="13472" b="10201"/>
          <a:stretch/>
        </p:blipFill>
        <p:spPr bwMode="auto">
          <a:xfrm>
            <a:off x="7099132" y="2737780"/>
            <a:ext cx="3616348" cy="368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57842" y="617538"/>
            <a:ext cx="9784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Chú ý: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Cần viết cho cân đối các phần giống nhau. Như vậy, chữ X mới nhìn cân đối và đẹp.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26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323320" y="2657317"/>
            <a:ext cx="4871159" cy="944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iCiel Crocante" panose="02000000000000000000" pitchFamily="2" charset="0"/>
              <a:cs typeface="Arial" pitchFamily="34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50">
            <a:extLst>
              <a:ext uri="{FF2B5EF4-FFF2-40B4-BE49-F238E27FC236}">
                <a16:creationId xmlns:a16="http://schemas.microsoft.com/office/drawing/2014/main" id="{1FDD44AD-C89D-45B4-AA40-ACA70E888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553176"/>
              </p:ext>
            </p:extLst>
          </p:nvPr>
        </p:nvGraphicFramePr>
        <p:xfrm>
          <a:off x="991828" y="584100"/>
          <a:ext cx="10784530" cy="1377276"/>
        </p:xfrm>
        <a:graphic>
          <a:graphicData uri="http://schemas.openxmlformats.org/drawingml/2006/table">
            <a:tbl>
              <a:tblPr/>
              <a:tblGrid>
                <a:gridCol w="1078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</a:tblGrid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115">
            <a:extLst>
              <a:ext uri="{FF2B5EF4-FFF2-40B4-BE49-F238E27FC236}">
                <a16:creationId xmlns:a16="http://schemas.microsoft.com/office/drawing/2014/main" id="{F87D27D0-9DDE-4823-837C-DEBAC4EE9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828" y="1037508"/>
            <a:ext cx="107014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 smtClean="0">
                <a:solidFill>
                  <a:srgbClr val="990099"/>
                </a:solidFill>
                <a:latin typeface="HP001 4 hàng" panose="020B0603050302020204" pitchFamily="34" charset="0"/>
              </a:rPr>
              <a:t>Xuân về, hàng cây bên đường thay áo mới</a:t>
            </a:r>
            <a:r>
              <a:rPr lang="vi-VN" altLang="en-US" sz="4400" b="1" dirty="0" smtClean="0">
                <a:solidFill>
                  <a:srgbClr val="990099"/>
                </a:solidFill>
                <a:latin typeface="HP001 4 hàng" panose="020B0603050302020204" pitchFamily="34" charset="0"/>
              </a:rPr>
              <a:t>.</a:t>
            </a:r>
            <a:endParaRPr lang="en-US" altLang="en-US" sz="4400" b="1" dirty="0">
              <a:solidFill>
                <a:srgbClr val="990099"/>
              </a:solidFill>
              <a:latin typeface="HP001 4 hàng" panose="020B06030503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691" y="4152089"/>
            <a:ext cx="2798307" cy="2780017"/>
          </a:xfrm>
          <a:prstGeom prst="rect">
            <a:avLst/>
          </a:prstGeom>
        </p:spPr>
      </p:pic>
      <p:pic>
        <p:nvPicPr>
          <p:cNvPr id="2050" name="Picture 2" descr="http://2.bp.blogspot.com/-eOrbKt6jBG0/VQ2TXyoNuAI/AAAAAAABzaE/NBTzqmR68Xc/s1600/Untitled1-danlambao%2B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55" y="2344893"/>
            <a:ext cx="6785552" cy="451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292</Words>
  <Application>Microsoft Office PowerPoint</Application>
  <PresentationFormat>Widescreen</PresentationFormat>
  <Paragraphs>38</Paragraphs>
  <Slides>13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Arial-Rounded</vt:lpstr>
      <vt:lpstr>Calibri</vt:lpstr>
      <vt:lpstr>Calibri Light</vt:lpstr>
      <vt:lpstr>HP001 4 hàng</vt:lpstr>
      <vt:lpstr>HP001 5 hàng</vt:lpstr>
      <vt:lpstr>iCiel Crocante</vt:lpstr>
      <vt:lpstr>Times New Roman</vt:lpstr>
      <vt:lpstr>思源黑体 CN Bold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122</cp:revision>
  <dcterms:created xsi:type="dcterms:W3CDTF">2021-05-29T04:52:35Z</dcterms:created>
  <dcterms:modified xsi:type="dcterms:W3CDTF">2022-03-05T04:42:11Z</dcterms:modified>
</cp:coreProperties>
</file>